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6" r:id="rId1"/>
  </p:sldMasterIdLst>
  <p:notesMasterIdLst>
    <p:notesMasterId r:id="rId23"/>
  </p:notesMasterIdLst>
  <p:handoutMasterIdLst>
    <p:handoutMasterId r:id="rId24"/>
  </p:handoutMasterIdLst>
  <p:sldIdLst>
    <p:sldId id="279" r:id="rId2"/>
    <p:sldId id="314" r:id="rId3"/>
    <p:sldId id="329" r:id="rId4"/>
    <p:sldId id="330" r:id="rId5"/>
    <p:sldId id="318" r:id="rId6"/>
    <p:sldId id="327" r:id="rId7"/>
    <p:sldId id="311" r:id="rId8"/>
    <p:sldId id="310" r:id="rId9"/>
    <p:sldId id="296" r:id="rId10"/>
    <p:sldId id="320" r:id="rId11"/>
    <p:sldId id="328" r:id="rId12"/>
    <p:sldId id="306" r:id="rId13"/>
    <p:sldId id="313" r:id="rId14"/>
    <p:sldId id="312" r:id="rId15"/>
    <p:sldId id="326" r:id="rId16"/>
    <p:sldId id="324" r:id="rId17"/>
    <p:sldId id="322" r:id="rId18"/>
    <p:sldId id="273" r:id="rId19"/>
    <p:sldId id="321" r:id="rId20"/>
    <p:sldId id="323" r:id="rId21"/>
    <p:sldId id="325" r:id="rId22"/>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0F65"/>
    <a:srgbClr val="0F093F"/>
    <a:srgbClr val="8BE1FF"/>
    <a:srgbClr val="1C09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584" y="90"/>
      </p:cViewPr>
      <p:guideLst>
        <p:guide orient="horz" pos="2160"/>
        <p:guide pos="2880"/>
      </p:guideLst>
    </p:cSldViewPr>
  </p:slideViewPr>
  <p:notesTextViewPr>
    <p:cViewPr>
      <p:scale>
        <a:sx n="1" d="1"/>
        <a:sy n="1" d="1"/>
      </p:scale>
      <p:origin x="0" y="0"/>
    </p:cViewPr>
  </p:notesTextViewPr>
  <p:notesViewPr>
    <p:cSldViewPr>
      <p:cViewPr varScale="1">
        <p:scale>
          <a:sx n="70" d="100"/>
          <a:sy n="70" d="100"/>
        </p:scale>
        <p:origin x="-2946" y="-114"/>
      </p:cViewPr>
      <p:guideLst>
        <p:guide orient="horz" pos="3110"/>
        <p:guide pos="214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CAC49B-3C49-4A79-BF77-A630D6047A68}" type="doc">
      <dgm:prSet loTypeId="urn:microsoft.com/office/officeart/2005/8/layout/cycle5" loCatId="cycle" qsTypeId="urn:microsoft.com/office/officeart/2005/8/quickstyle/simple5" qsCatId="simple" csTypeId="urn:microsoft.com/office/officeart/2005/8/colors/colorful5" csCatId="colorful" phldr="1"/>
      <dgm:spPr/>
      <dgm:t>
        <a:bodyPr/>
        <a:lstStyle/>
        <a:p>
          <a:endParaRPr lang="en-US"/>
        </a:p>
      </dgm:t>
    </dgm:pt>
    <dgm:pt modelId="{57ED0E64-1AEA-4521-913C-53C7226A0B0B}">
      <dgm:prSet phldrT="[Text]" custT="1"/>
      <dgm:spPr/>
      <dgm:t>
        <a:bodyPr/>
        <a:lstStyle/>
        <a:p>
          <a:pPr algn="ctr"/>
          <a:r>
            <a:rPr lang="fa-IR" sz="1400" b="1" dirty="0" smtClean="0">
              <a:solidFill>
                <a:sysClr val="windowText" lastClr="000000"/>
              </a:solidFill>
              <a:latin typeface="Times New Roman" pitchFamily="18" charset="0"/>
              <a:cs typeface="B Nazanin" pitchFamily="2" charset="-78"/>
            </a:rPr>
            <a:t>طراحی/بازنگری مدل شایستگی</a:t>
          </a:r>
          <a:endParaRPr lang="en-US" sz="1400" b="1" dirty="0">
            <a:solidFill>
              <a:sysClr val="windowText" lastClr="000000"/>
            </a:solidFill>
            <a:latin typeface="Times New Roman" pitchFamily="18" charset="0"/>
            <a:cs typeface="B Nazanin" pitchFamily="2" charset="-78"/>
          </a:endParaRPr>
        </a:p>
      </dgm:t>
    </dgm:pt>
    <dgm:pt modelId="{7F0E879B-473A-440F-8C0C-E4A427060EC1}" type="parTrans" cxnId="{749B3A29-5751-4D17-B7A4-DEEEAC62CAF8}">
      <dgm:prSet/>
      <dgm:spPr/>
      <dgm:t>
        <a:bodyPr/>
        <a:lstStyle/>
        <a:p>
          <a:pPr algn="ctr"/>
          <a:endParaRPr lang="en-US" sz="1100">
            <a:solidFill>
              <a:sysClr val="windowText" lastClr="000000"/>
            </a:solidFill>
            <a:latin typeface="Times New Roman" pitchFamily="18" charset="0"/>
            <a:cs typeface="+mn-cs"/>
          </a:endParaRPr>
        </a:p>
      </dgm:t>
    </dgm:pt>
    <dgm:pt modelId="{2B3B6F53-C0DB-40FB-9BB4-67A6C062509C}" type="sibTrans" cxnId="{749B3A29-5751-4D17-B7A4-DEEEAC62CAF8}">
      <dgm:prSet>
        <dgm:style>
          <a:lnRef idx="3">
            <a:schemeClr val="accent5"/>
          </a:lnRef>
          <a:fillRef idx="0">
            <a:schemeClr val="accent5"/>
          </a:fillRef>
          <a:effectRef idx="2">
            <a:schemeClr val="accent5"/>
          </a:effectRef>
          <a:fontRef idx="minor">
            <a:schemeClr val="tx1"/>
          </a:fontRef>
        </dgm:style>
      </dgm:prSet>
      <dgm:spPr>
        <a:ln w="57150"/>
      </dgm:spPr>
      <dgm:t>
        <a:bodyPr/>
        <a:lstStyle/>
        <a:p>
          <a:pPr algn="ctr"/>
          <a:endParaRPr lang="en-US" sz="1100">
            <a:solidFill>
              <a:sysClr val="windowText" lastClr="000000"/>
            </a:solidFill>
            <a:latin typeface="Times New Roman" pitchFamily="18" charset="0"/>
            <a:cs typeface="+mn-cs"/>
          </a:endParaRPr>
        </a:p>
      </dgm:t>
    </dgm:pt>
    <dgm:pt modelId="{03DC4F49-C5D0-4E44-B5C6-17776B89562B}">
      <dgm:prSet phldrT="[Text]" custT="1"/>
      <dgm:spPr/>
      <dgm:t>
        <a:bodyPr/>
        <a:lstStyle/>
        <a:p>
          <a:pPr algn="ctr"/>
          <a:r>
            <a:rPr lang="fa-IR" sz="1400" b="1" dirty="0" smtClean="0">
              <a:solidFill>
                <a:sysClr val="windowText" lastClr="000000"/>
              </a:solidFill>
              <a:latin typeface="Times New Roman" pitchFamily="18" charset="0"/>
              <a:cs typeface="B Nazanin" pitchFamily="2" charset="-78"/>
            </a:rPr>
            <a:t>طبقه </a:t>
          </a:r>
          <a:r>
            <a:rPr lang="fa-IR" sz="1400" b="1" dirty="0" err="1" smtClean="0">
              <a:solidFill>
                <a:sysClr val="windowText" lastClr="000000"/>
              </a:solidFill>
              <a:latin typeface="Times New Roman" pitchFamily="18" charset="0"/>
              <a:cs typeface="B Nazanin" pitchFamily="2" charset="-78"/>
            </a:rPr>
            <a:t>بندي</a:t>
          </a:r>
          <a:r>
            <a:rPr lang="fa-IR" sz="1400" b="1" dirty="0" smtClean="0">
              <a:solidFill>
                <a:sysClr val="windowText" lastClr="000000"/>
              </a:solidFill>
              <a:latin typeface="Times New Roman" pitchFamily="18" charset="0"/>
              <a:cs typeface="B Nazanin" pitchFamily="2" charset="-78"/>
            </a:rPr>
            <a:t> شایستگی بر اساس سطوح سازمانی</a:t>
          </a:r>
          <a:endParaRPr lang="en-US" sz="1400" b="1" dirty="0">
            <a:solidFill>
              <a:sysClr val="windowText" lastClr="000000"/>
            </a:solidFill>
            <a:latin typeface="Times New Roman" pitchFamily="18" charset="0"/>
            <a:cs typeface="B Nazanin" pitchFamily="2" charset="-78"/>
          </a:endParaRPr>
        </a:p>
      </dgm:t>
    </dgm:pt>
    <dgm:pt modelId="{7D66675A-F42A-4546-AFA4-BE616D69080F}" type="parTrans" cxnId="{7994743E-31A3-490E-A243-4DAF9E597CB6}">
      <dgm:prSet/>
      <dgm:spPr/>
      <dgm:t>
        <a:bodyPr/>
        <a:lstStyle/>
        <a:p>
          <a:pPr algn="ctr"/>
          <a:endParaRPr lang="en-US" sz="1100">
            <a:solidFill>
              <a:sysClr val="windowText" lastClr="000000"/>
            </a:solidFill>
            <a:latin typeface="Times New Roman" pitchFamily="18" charset="0"/>
            <a:cs typeface="+mn-cs"/>
          </a:endParaRPr>
        </a:p>
      </dgm:t>
    </dgm:pt>
    <dgm:pt modelId="{559C9B4B-7D14-4FAC-A8B8-4039A19C4651}" type="sibTrans" cxnId="{7994743E-31A3-490E-A243-4DAF9E597CB6}">
      <dgm:prSet>
        <dgm:style>
          <a:lnRef idx="3">
            <a:schemeClr val="accent5"/>
          </a:lnRef>
          <a:fillRef idx="0">
            <a:schemeClr val="accent5"/>
          </a:fillRef>
          <a:effectRef idx="2">
            <a:schemeClr val="accent5"/>
          </a:effectRef>
          <a:fontRef idx="minor">
            <a:schemeClr val="tx1"/>
          </a:fontRef>
        </dgm:style>
      </dgm:prSet>
      <dgm:spPr>
        <a:ln w="57150"/>
      </dgm:spPr>
      <dgm:t>
        <a:bodyPr/>
        <a:lstStyle/>
        <a:p>
          <a:pPr algn="ctr"/>
          <a:endParaRPr lang="en-US" sz="1100">
            <a:solidFill>
              <a:sysClr val="windowText" lastClr="000000"/>
            </a:solidFill>
            <a:latin typeface="Times New Roman" pitchFamily="18" charset="0"/>
            <a:cs typeface="+mn-cs"/>
          </a:endParaRPr>
        </a:p>
      </dgm:t>
    </dgm:pt>
    <dgm:pt modelId="{D0D2221D-B199-450D-A136-AE085820D0BE}">
      <dgm:prSet phldrT="[Text]" custT="1"/>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fa-IR" sz="1400" b="1" dirty="0" err="1" smtClean="0">
              <a:solidFill>
                <a:sysClr val="windowText" lastClr="000000"/>
              </a:solidFill>
              <a:latin typeface="Times New Roman" pitchFamily="18" charset="0"/>
              <a:cs typeface="B Nazanin" pitchFamily="2" charset="-78"/>
            </a:rPr>
            <a:t>تعيين</a:t>
          </a:r>
          <a:r>
            <a:rPr lang="fa-IR" sz="1400" b="1" dirty="0" smtClean="0">
              <a:solidFill>
                <a:sysClr val="windowText" lastClr="000000"/>
              </a:solidFill>
              <a:latin typeface="Times New Roman" pitchFamily="18" charset="0"/>
              <a:cs typeface="B Nazanin" pitchFamily="2" charset="-78"/>
            </a:rPr>
            <a:t> شاخصهای سنجش شایستگی های کارکنان</a:t>
          </a:r>
          <a:endParaRPr lang="en-US" sz="1400" b="1" dirty="0" smtClean="0">
            <a:solidFill>
              <a:sysClr val="windowText" lastClr="000000"/>
            </a:solidFill>
            <a:latin typeface="Times New Roman" pitchFamily="18" charset="0"/>
            <a:cs typeface="B Nazanin" pitchFamily="2" charset="-78"/>
          </a:endParaRPr>
        </a:p>
        <a:p>
          <a:pPr algn="ctr" defTabSz="533400">
            <a:lnSpc>
              <a:spcPct val="90000"/>
            </a:lnSpc>
            <a:spcBef>
              <a:spcPct val="0"/>
            </a:spcBef>
            <a:spcAft>
              <a:spcPct val="35000"/>
            </a:spcAft>
          </a:pPr>
          <a:endParaRPr lang="en-US" sz="800" b="1" dirty="0">
            <a:solidFill>
              <a:sysClr val="windowText" lastClr="000000"/>
            </a:solidFill>
            <a:latin typeface="Times New Roman" pitchFamily="18" charset="0"/>
            <a:cs typeface="B Zar" pitchFamily="2" charset="-78"/>
          </a:endParaRPr>
        </a:p>
      </dgm:t>
    </dgm:pt>
    <dgm:pt modelId="{0F5336B6-AFAF-46CB-ABE4-478D5457F762}" type="parTrans" cxnId="{8BB55095-28CC-4E29-924B-96CD9EA75B74}">
      <dgm:prSet/>
      <dgm:spPr/>
      <dgm:t>
        <a:bodyPr/>
        <a:lstStyle/>
        <a:p>
          <a:pPr algn="ctr"/>
          <a:endParaRPr lang="en-US" sz="1100">
            <a:solidFill>
              <a:sysClr val="windowText" lastClr="000000"/>
            </a:solidFill>
            <a:latin typeface="Times New Roman" pitchFamily="18" charset="0"/>
            <a:cs typeface="+mn-cs"/>
          </a:endParaRPr>
        </a:p>
      </dgm:t>
    </dgm:pt>
    <dgm:pt modelId="{D3B3A818-6595-4E07-B490-2E28A323C74E}" type="sibTrans" cxnId="{8BB55095-28CC-4E29-924B-96CD9EA75B74}">
      <dgm:prSet>
        <dgm:style>
          <a:lnRef idx="3">
            <a:schemeClr val="accent5"/>
          </a:lnRef>
          <a:fillRef idx="0">
            <a:schemeClr val="accent5"/>
          </a:fillRef>
          <a:effectRef idx="2">
            <a:schemeClr val="accent5"/>
          </a:effectRef>
          <a:fontRef idx="minor">
            <a:schemeClr val="tx1"/>
          </a:fontRef>
        </dgm:style>
      </dgm:prSet>
      <dgm:spPr>
        <a:ln w="57150"/>
      </dgm:spPr>
      <dgm:t>
        <a:bodyPr/>
        <a:lstStyle/>
        <a:p>
          <a:pPr algn="ctr"/>
          <a:endParaRPr lang="en-US" sz="1100">
            <a:solidFill>
              <a:sysClr val="windowText" lastClr="000000"/>
            </a:solidFill>
            <a:latin typeface="Times New Roman" pitchFamily="18" charset="0"/>
            <a:cs typeface="+mn-cs"/>
          </a:endParaRPr>
        </a:p>
      </dgm:t>
    </dgm:pt>
    <dgm:pt modelId="{9B3E499C-D9BE-4E49-B3E4-598572C0E7C8}">
      <dgm:prSet phldrT="[Text]" custT="1"/>
      <dgm:spPr/>
      <dgm:t>
        <a:bodyPr/>
        <a:lstStyle/>
        <a:p>
          <a:pPr algn="ctr"/>
          <a:r>
            <a:rPr lang="fa-IR" sz="1200" b="1" dirty="0" smtClean="0">
              <a:solidFill>
                <a:sysClr val="windowText" lastClr="000000"/>
              </a:solidFill>
              <a:latin typeface="Times New Roman" pitchFamily="18" charset="0"/>
              <a:cs typeface="B Nazanin" pitchFamily="2" charset="-78"/>
            </a:rPr>
            <a:t>طراحی مدل ارزیابی عملکرد/پرسشنامه ها/آموزش ارزیابان بر پایه شایستگی ها</a:t>
          </a:r>
          <a:endParaRPr lang="en-US" sz="1200" b="1" dirty="0">
            <a:solidFill>
              <a:sysClr val="windowText" lastClr="000000"/>
            </a:solidFill>
            <a:latin typeface="Times New Roman" pitchFamily="18" charset="0"/>
            <a:cs typeface="B Nazanin" pitchFamily="2" charset="-78"/>
          </a:endParaRPr>
        </a:p>
      </dgm:t>
    </dgm:pt>
    <dgm:pt modelId="{0A432B21-C79A-49FB-B817-03C22AC0AD72}" type="parTrans" cxnId="{78A940FC-BBB0-4D79-AAF8-ABD51B1EF107}">
      <dgm:prSet/>
      <dgm:spPr/>
      <dgm:t>
        <a:bodyPr/>
        <a:lstStyle/>
        <a:p>
          <a:pPr algn="ctr"/>
          <a:endParaRPr lang="en-US" sz="1100">
            <a:solidFill>
              <a:sysClr val="windowText" lastClr="000000"/>
            </a:solidFill>
            <a:latin typeface="Times New Roman" pitchFamily="18" charset="0"/>
            <a:cs typeface="+mn-cs"/>
          </a:endParaRPr>
        </a:p>
      </dgm:t>
    </dgm:pt>
    <dgm:pt modelId="{5204764B-663A-47E7-B829-F97E229C4E95}" type="sibTrans" cxnId="{78A940FC-BBB0-4D79-AAF8-ABD51B1EF107}">
      <dgm:prSet>
        <dgm:style>
          <a:lnRef idx="3">
            <a:schemeClr val="accent5"/>
          </a:lnRef>
          <a:fillRef idx="0">
            <a:schemeClr val="accent5"/>
          </a:fillRef>
          <a:effectRef idx="2">
            <a:schemeClr val="accent5"/>
          </a:effectRef>
          <a:fontRef idx="minor">
            <a:schemeClr val="tx1"/>
          </a:fontRef>
        </dgm:style>
      </dgm:prSet>
      <dgm:spPr>
        <a:ln w="57150"/>
      </dgm:spPr>
      <dgm:t>
        <a:bodyPr/>
        <a:lstStyle/>
        <a:p>
          <a:pPr algn="ctr"/>
          <a:endParaRPr lang="en-US" sz="1100">
            <a:solidFill>
              <a:sysClr val="windowText" lastClr="000000"/>
            </a:solidFill>
            <a:latin typeface="Times New Roman" pitchFamily="18" charset="0"/>
            <a:cs typeface="+mn-cs"/>
          </a:endParaRPr>
        </a:p>
      </dgm:t>
    </dgm:pt>
    <dgm:pt modelId="{C62C8BE4-5D2A-4851-8455-A8E588C5151E}">
      <dgm:prSet phldrT="[Text]" custT="1"/>
      <dgm:spPr/>
      <dgm:t>
        <a:bodyPr/>
        <a:lstStyle/>
        <a:p>
          <a:pPr algn="ctr" rtl="1"/>
          <a:r>
            <a:rPr lang="fa-IR" sz="1400" b="1" dirty="0" smtClean="0">
              <a:solidFill>
                <a:sysClr val="windowText" lastClr="000000"/>
              </a:solidFill>
              <a:latin typeface="Times New Roman" pitchFamily="18" charset="0"/>
              <a:cs typeface="B Nazanin" pitchFamily="2" charset="-78"/>
            </a:rPr>
            <a:t>اجرای ارزیابی عملکرد/ تحليل  اطلاعات /ارایه گزارش بازخورد به کارکنان</a:t>
          </a:r>
          <a:endParaRPr lang="en-US" sz="1400" b="1" dirty="0">
            <a:solidFill>
              <a:sysClr val="windowText" lastClr="000000"/>
            </a:solidFill>
            <a:latin typeface="Times New Roman" pitchFamily="18" charset="0"/>
            <a:cs typeface="B Nazanin" pitchFamily="2" charset="-78"/>
          </a:endParaRPr>
        </a:p>
      </dgm:t>
    </dgm:pt>
    <dgm:pt modelId="{8BB3ED6A-18F2-4D1A-BF16-BB2CDE1B1B1E}" type="parTrans" cxnId="{2C59C901-F800-4584-A851-86B9A1A3A832}">
      <dgm:prSet/>
      <dgm:spPr/>
      <dgm:t>
        <a:bodyPr/>
        <a:lstStyle/>
        <a:p>
          <a:pPr algn="ctr"/>
          <a:endParaRPr lang="en-US" sz="1100">
            <a:solidFill>
              <a:sysClr val="windowText" lastClr="000000"/>
            </a:solidFill>
            <a:latin typeface="Times New Roman" pitchFamily="18" charset="0"/>
            <a:cs typeface="+mn-cs"/>
          </a:endParaRPr>
        </a:p>
      </dgm:t>
    </dgm:pt>
    <dgm:pt modelId="{374710B1-D652-49FB-9482-DB17B358FCA4}" type="sibTrans" cxnId="{2C59C901-F800-4584-A851-86B9A1A3A832}">
      <dgm:prSet>
        <dgm:style>
          <a:lnRef idx="3">
            <a:schemeClr val="accent5"/>
          </a:lnRef>
          <a:fillRef idx="0">
            <a:schemeClr val="accent5"/>
          </a:fillRef>
          <a:effectRef idx="2">
            <a:schemeClr val="accent5"/>
          </a:effectRef>
          <a:fontRef idx="minor">
            <a:schemeClr val="tx1"/>
          </a:fontRef>
        </dgm:style>
      </dgm:prSet>
      <dgm:spPr>
        <a:ln w="57150"/>
      </dgm:spPr>
      <dgm:t>
        <a:bodyPr/>
        <a:lstStyle/>
        <a:p>
          <a:pPr algn="ctr"/>
          <a:endParaRPr lang="en-US" sz="1100">
            <a:solidFill>
              <a:sysClr val="windowText" lastClr="000000"/>
            </a:solidFill>
            <a:latin typeface="Times New Roman" pitchFamily="18" charset="0"/>
            <a:cs typeface="+mn-cs"/>
          </a:endParaRPr>
        </a:p>
      </dgm:t>
    </dgm:pt>
    <dgm:pt modelId="{BD8BDAC1-090E-4025-AF40-5F1F11B15AAA}">
      <dgm:prSet custT="1"/>
      <dgm:spPr/>
      <dgm:t>
        <a:bodyPr/>
        <a:lstStyle/>
        <a:p>
          <a:pPr algn="ctr"/>
          <a:r>
            <a:rPr lang="fa-IR" sz="1200" b="1" dirty="0">
              <a:solidFill>
                <a:sysClr val="windowText" lastClr="000000"/>
              </a:solidFill>
              <a:latin typeface="Times New Roman" pitchFamily="18" charset="0"/>
              <a:cs typeface="B Nazanin" pitchFamily="2" charset="-78"/>
            </a:rPr>
            <a:t>شناسایی پتانسیل های کارکنان/در نظر گرفتن پاداش/ارتقا /آموزش بر مبنای ارزیابی انجام شده</a:t>
          </a:r>
          <a:endParaRPr lang="en-US" sz="1200" b="1" dirty="0">
            <a:solidFill>
              <a:sysClr val="windowText" lastClr="000000"/>
            </a:solidFill>
            <a:latin typeface="Times New Roman" pitchFamily="18" charset="0"/>
            <a:cs typeface="B Nazanin" pitchFamily="2" charset="-78"/>
          </a:endParaRPr>
        </a:p>
      </dgm:t>
    </dgm:pt>
    <dgm:pt modelId="{130A0BFB-7D30-4D90-8853-6FD33E66355E}" type="parTrans" cxnId="{2B9EB705-02CD-4114-BF35-CFF321315821}">
      <dgm:prSet/>
      <dgm:spPr/>
      <dgm:t>
        <a:bodyPr/>
        <a:lstStyle/>
        <a:p>
          <a:pPr algn="ctr"/>
          <a:endParaRPr lang="en-US" sz="1100">
            <a:solidFill>
              <a:sysClr val="windowText" lastClr="000000"/>
            </a:solidFill>
            <a:latin typeface="Times New Roman" pitchFamily="18" charset="0"/>
            <a:cs typeface="+mn-cs"/>
          </a:endParaRPr>
        </a:p>
      </dgm:t>
    </dgm:pt>
    <dgm:pt modelId="{AEA7E2D0-C68B-4B46-8DF7-70EC2E7DE628}" type="sibTrans" cxnId="{2B9EB705-02CD-4114-BF35-CFF321315821}">
      <dgm:prSet>
        <dgm:style>
          <a:lnRef idx="3">
            <a:schemeClr val="accent5"/>
          </a:lnRef>
          <a:fillRef idx="0">
            <a:schemeClr val="accent5"/>
          </a:fillRef>
          <a:effectRef idx="2">
            <a:schemeClr val="accent5"/>
          </a:effectRef>
          <a:fontRef idx="minor">
            <a:schemeClr val="tx1"/>
          </a:fontRef>
        </dgm:style>
      </dgm:prSet>
      <dgm:spPr>
        <a:ln w="57150"/>
      </dgm:spPr>
      <dgm:t>
        <a:bodyPr/>
        <a:lstStyle/>
        <a:p>
          <a:pPr algn="ctr"/>
          <a:endParaRPr lang="en-US" sz="1100">
            <a:solidFill>
              <a:sysClr val="windowText" lastClr="000000"/>
            </a:solidFill>
            <a:latin typeface="Times New Roman" pitchFamily="18" charset="0"/>
            <a:cs typeface="+mn-cs"/>
          </a:endParaRPr>
        </a:p>
      </dgm:t>
    </dgm:pt>
    <dgm:pt modelId="{A0537BFD-0227-4BCF-94EA-EEF15A7E701D}" type="pres">
      <dgm:prSet presAssocID="{41CAC49B-3C49-4A79-BF77-A630D6047A68}" presName="cycle" presStyleCnt="0">
        <dgm:presLayoutVars>
          <dgm:dir/>
          <dgm:resizeHandles val="exact"/>
        </dgm:presLayoutVars>
      </dgm:prSet>
      <dgm:spPr/>
      <dgm:t>
        <a:bodyPr/>
        <a:lstStyle/>
        <a:p>
          <a:endParaRPr lang="en-US"/>
        </a:p>
      </dgm:t>
    </dgm:pt>
    <dgm:pt modelId="{6FDB8C47-B186-4848-9F8B-B0DCEC753376}" type="pres">
      <dgm:prSet presAssocID="{57ED0E64-1AEA-4521-913C-53C7226A0B0B}" presName="node" presStyleLbl="node1" presStyleIdx="0" presStyleCnt="6" custScaleX="120717" custRadScaleRad="100048">
        <dgm:presLayoutVars>
          <dgm:bulletEnabled val="1"/>
        </dgm:presLayoutVars>
      </dgm:prSet>
      <dgm:spPr/>
      <dgm:t>
        <a:bodyPr/>
        <a:lstStyle/>
        <a:p>
          <a:endParaRPr lang="en-US"/>
        </a:p>
      </dgm:t>
    </dgm:pt>
    <dgm:pt modelId="{504372CD-2677-4AF3-A988-9F13A12DB57E}" type="pres">
      <dgm:prSet presAssocID="{57ED0E64-1AEA-4521-913C-53C7226A0B0B}" presName="spNode" presStyleCnt="0"/>
      <dgm:spPr/>
      <dgm:t>
        <a:bodyPr/>
        <a:lstStyle/>
        <a:p>
          <a:endParaRPr lang="en-US"/>
        </a:p>
      </dgm:t>
    </dgm:pt>
    <dgm:pt modelId="{C6665FB9-12D7-43C1-A695-B73CD9DBD22F}" type="pres">
      <dgm:prSet presAssocID="{2B3B6F53-C0DB-40FB-9BB4-67A6C062509C}" presName="sibTrans" presStyleLbl="sibTrans1D1" presStyleIdx="0" presStyleCnt="6"/>
      <dgm:spPr/>
      <dgm:t>
        <a:bodyPr/>
        <a:lstStyle/>
        <a:p>
          <a:endParaRPr lang="en-US"/>
        </a:p>
      </dgm:t>
    </dgm:pt>
    <dgm:pt modelId="{32407717-7695-4F6C-930A-EA7D9C88D705}" type="pres">
      <dgm:prSet presAssocID="{03DC4F49-C5D0-4E44-B5C6-17776B89562B}" presName="node" presStyleLbl="node1" presStyleIdx="1" presStyleCnt="6" custScaleX="187563" custScaleY="95388" custRadScaleRad="105639" custRadScaleInc="15776">
        <dgm:presLayoutVars>
          <dgm:bulletEnabled val="1"/>
        </dgm:presLayoutVars>
      </dgm:prSet>
      <dgm:spPr/>
      <dgm:t>
        <a:bodyPr/>
        <a:lstStyle/>
        <a:p>
          <a:endParaRPr lang="en-US"/>
        </a:p>
      </dgm:t>
    </dgm:pt>
    <dgm:pt modelId="{29F0DC6E-AA96-4972-AD0A-ECE0B7D36CED}" type="pres">
      <dgm:prSet presAssocID="{03DC4F49-C5D0-4E44-B5C6-17776B89562B}" presName="spNode" presStyleCnt="0"/>
      <dgm:spPr/>
      <dgm:t>
        <a:bodyPr/>
        <a:lstStyle/>
        <a:p>
          <a:endParaRPr lang="en-US"/>
        </a:p>
      </dgm:t>
    </dgm:pt>
    <dgm:pt modelId="{5106892C-6785-4EFE-8B2E-85DABD73176D}" type="pres">
      <dgm:prSet presAssocID="{559C9B4B-7D14-4FAC-A8B8-4039A19C4651}" presName="sibTrans" presStyleLbl="sibTrans1D1" presStyleIdx="1" presStyleCnt="6"/>
      <dgm:spPr/>
      <dgm:t>
        <a:bodyPr/>
        <a:lstStyle/>
        <a:p>
          <a:endParaRPr lang="en-US"/>
        </a:p>
      </dgm:t>
    </dgm:pt>
    <dgm:pt modelId="{EB57A62D-CB49-42ED-B1A2-3294B20F5ED4}" type="pres">
      <dgm:prSet presAssocID="{D0D2221D-B199-450D-A136-AE085820D0BE}" presName="node" presStyleLbl="node1" presStyleIdx="2" presStyleCnt="6" custScaleX="202215" custScaleY="95388" custRadScaleRad="118907" custRadScaleInc="-29679">
        <dgm:presLayoutVars>
          <dgm:bulletEnabled val="1"/>
        </dgm:presLayoutVars>
      </dgm:prSet>
      <dgm:spPr/>
      <dgm:t>
        <a:bodyPr/>
        <a:lstStyle/>
        <a:p>
          <a:endParaRPr lang="en-US"/>
        </a:p>
      </dgm:t>
    </dgm:pt>
    <dgm:pt modelId="{07DAF40D-1E3E-4CB8-978E-CCF4C1248DB3}" type="pres">
      <dgm:prSet presAssocID="{D0D2221D-B199-450D-A136-AE085820D0BE}" presName="spNode" presStyleCnt="0"/>
      <dgm:spPr/>
      <dgm:t>
        <a:bodyPr/>
        <a:lstStyle/>
        <a:p>
          <a:endParaRPr lang="en-US"/>
        </a:p>
      </dgm:t>
    </dgm:pt>
    <dgm:pt modelId="{50D8244F-B095-418D-9991-D6293076A19F}" type="pres">
      <dgm:prSet presAssocID="{D3B3A818-6595-4E07-B490-2E28A323C74E}" presName="sibTrans" presStyleLbl="sibTrans1D1" presStyleIdx="2" presStyleCnt="6"/>
      <dgm:spPr/>
      <dgm:t>
        <a:bodyPr/>
        <a:lstStyle/>
        <a:p>
          <a:endParaRPr lang="en-US"/>
        </a:p>
      </dgm:t>
    </dgm:pt>
    <dgm:pt modelId="{423CBC7E-8F61-4447-82FB-BDE4FD252F59}" type="pres">
      <dgm:prSet presAssocID="{9B3E499C-D9BE-4E49-B3E4-598572C0E7C8}" presName="node" presStyleLbl="node1" presStyleIdx="3" presStyleCnt="6" custScaleX="159742" custScaleY="95388">
        <dgm:presLayoutVars>
          <dgm:bulletEnabled val="1"/>
        </dgm:presLayoutVars>
      </dgm:prSet>
      <dgm:spPr/>
      <dgm:t>
        <a:bodyPr/>
        <a:lstStyle/>
        <a:p>
          <a:endParaRPr lang="en-US"/>
        </a:p>
      </dgm:t>
    </dgm:pt>
    <dgm:pt modelId="{0C2591E0-38FF-4C67-AF28-F86742C14CC5}" type="pres">
      <dgm:prSet presAssocID="{9B3E499C-D9BE-4E49-B3E4-598572C0E7C8}" presName="spNode" presStyleCnt="0"/>
      <dgm:spPr/>
      <dgm:t>
        <a:bodyPr/>
        <a:lstStyle/>
        <a:p>
          <a:endParaRPr lang="en-US"/>
        </a:p>
      </dgm:t>
    </dgm:pt>
    <dgm:pt modelId="{DA87DC81-9B26-4BE2-AECB-E25B5F04CE43}" type="pres">
      <dgm:prSet presAssocID="{5204764B-663A-47E7-B829-F97E229C4E95}" presName="sibTrans" presStyleLbl="sibTrans1D1" presStyleIdx="3" presStyleCnt="6"/>
      <dgm:spPr/>
      <dgm:t>
        <a:bodyPr/>
        <a:lstStyle/>
        <a:p>
          <a:endParaRPr lang="en-US"/>
        </a:p>
      </dgm:t>
    </dgm:pt>
    <dgm:pt modelId="{533685FF-415F-4429-B0B5-D1B624EE56F8}" type="pres">
      <dgm:prSet presAssocID="{C62C8BE4-5D2A-4851-8455-A8E588C5151E}" presName="node" presStyleLbl="node1" presStyleIdx="4" presStyleCnt="6" custScaleX="178687" custScaleY="95388" custRadScaleRad="105784" custRadScaleInc="23244">
        <dgm:presLayoutVars>
          <dgm:bulletEnabled val="1"/>
        </dgm:presLayoutVars>
      </dgm:prSet>
      <dgm:spPr/>
      <dgm:t>
        <a:bodyPr/>
        <a:lstStyle/>
        <a:p>
          <a:endParaRPr lang="en-US"/>
        </a:p>
      </dgm:t>
    </dgm:pt>
    <dgm:pt modelId="{4255F64C-CAA7-498E-AC4F-746284981BF2}" type="pres">
      <dgm:prSet presAssocID="{C62C8BE4-5D2A-4851-8455-A8E588C5151E}" presName="spNode" presStyleCnt="0"/>
      <dgm:spPr/>
      <dgm:t>
        <a:bodyPr/>
        <a:lstStyle/>
        <a:p>
          <a:endParaRPr lang="en-US"/>
        </a:p>
      </dgm:t>
    </dgm:pt>
    <dgm:pt modelId="{078B11A7-744F-4321-B405-E204BFEA2573}" type="pres">
      <dgm:prSet presAssocID="{374710B1-D652-49FB-9482-DB17B358FCA4}" presName="sibTrans" presStyleLbl="sibTrans1D1" presStyleIdx="4" presStyleCnt="6"/>
      <dgm:spPr/>
      <dgm:t>
        <a:bodyPr/>
        <a:lstStyle/>
        <a:p>
          <a:endParaRPr lang="en-US"/>
        </a:p>
      </dgm:t>
    </dgm:pt>
    <dgm:pt modelId="{4D154BE3-3CC1-41C9-BFF5-66174535C8D9}" type="pres">
      <dgm:prSet presAssocID="{BD8BDAC1-090E-4025-AF40-5F1F11B15AAA}" presName="node" presStyleLbl="node1" presStyleIdx="5" presStyleCnt="6" custScaleX="187396" custScaleY="95388" custRadScaleRad="101241" custRadScaleInc="-26369">
        <dgm:presLayoutVars>
          <dgm:bulletEnabled val="1"/>
        </dgm:presLayoutVars>
      </dgm:prSet>
      <dgm:spPr/>
      <dgm:t>
        <a:bodyPr/>
        <a:lstStyle/>
        <a:p>
          <a:endParaRPr lang="en-US"/>
        </a:p>
      </dgm:t>
    </dgm:pt>
    <dgm:pt modelId="{3E92705C-DD17-4E80-BABB-4893655E1DE4}" type="pres">
      <dgm:prSet presAssocID="{BD8BDAC1-090E-4025-AF40-5F1F11B15AAA}" presName="spNode" presStyleCnt="0"/>
      <dgm:spPr/>
      <dgm:t>
        <a:bodyPr/>
        <a:lstStyle/>
        <a:p>
          <a:endParaRPr lang="en-US"/>
        </a:p>
      </dgm:t>
    </dgm:pt>
    <dgm:pt modelId="{2A86E4F1-1274-4EC6-B3CF-35F9CA2DF175}" type="pres">
      <dgm:prSet presAssocID="{AEA7E2D0-C68B-4B46-8DF7-70EC2E7DE628}" presName="sibTrans" presStyleLbl="sibTrans1D1" presStyleIdx="5" presStyleCnt="6"/>
      <dgm:spPr/>
      <dgm:t>
        <a:bodyPr/>
        <a:lstStyle/>
        <a:p>
          <a:endParaRPr lang="en-US"/>
        </a:p>
      </dgm:t>
    </dgm:pt>
  </dgm:ptLst>
  <dgm:cxnLst>
    <dgm:cxn modelId="{749B3A29-5751-4D17-B7A4-DEEEAC62CAF8}" srcId="{41CAC49B-3C49-4A79-BF77-A630D6047A68}" destId="{57ED0E64-1AEA-4521-913C-53C7226A0B0B}" srcOrd="0" destOrd="0" parTransId="{7F0E879B-473A-440F-8C0C-E4A427060EC1}" sibTransId="{2B3B6F53-C0DB-40FB-9BB4-67A6C062509C}"/>
    <dgm:cxn modelId="{C275DA13-3121-47AF-9638-2D6BC5B7F00C}" type="presOf" srcId="{559C9B4B-7D14-4FAC-A8B8-4039A19C4651}" destId="{5106892C-6785-4EFE-8B2E-85DABD73176D}" srcOrd="0" destOrd="0" presId="urn:microsoft.com/office/officeart/2005/8/layout/cycle5"/>
    <dgm:cxn modelId="{CB0CDEDC-4C65-4DE7-82C7-30A4FF909810}" type="presOf" srcId="{D3B3A818-6595-4E07-B490-2E28A323C74E}" destId="{50D8244F-B095-418D-9991-D6293076A19F}" srcOrd="0" destOrd="0" presId="urn:microsoft.com/office/officeart/2005/8/layout/cycle5"/>
    <dgm:cxn modelId="{FA12CAEC-6360-4886-B03F-9A9A2D456DDC}" type="presOf" srcId="{03DC4F49-C5D0-4E44-B5C6-17776B89562B}" destId="{32407717-7695-4F6C-930A-EA7D9C88D705}" srcOrd="0" destOrd="0" presId="urn:microsoft.com/office/officeart/2005/8/layout/cycle5"/>
    <dgm:cxn modelId="{78A940FC-BBB0-4D79-AAF8-ABD51B1EF107}" srcId="{41CAC49B-3C49-4A79-BF77-A630D6047A68}" destId="{9B3E499C-D9BE-4E49-B3E4-598572C0E7C8}" srcOrd="3" destOrd="0" parTransId="{0A432B21-C79A-49FB-B817-03C22AC0AD72}" sibTransId="{5204764B-663A-47E7-B829-F97E229C4E95}"/>
    <dgm:cxn modelId="{31DFCE8B-6361-4B1A-8475-75C851006E74}" type="presOf" srcId="{41CAC49B-3C49-4A79-BF77-A630D6047A68}" destId="{A0537BFD-0227-4BCF-94EA-EEF15A7E701D}" srcOrd="0" destOrd="0" presId="urn:microsoft.com/office/officeart/2005/8/layout/cycle5"/>
    <dgm:cxn modelId="{7994743E-31A3-490E-A243-4DAF9E597CB6}" srcId="{41CAC49B-3C49-4A79-BF77-A630D6047A68}" destId="{03DC4F49-C5D0-4E44-B5C6-17776B89562B}" srcOrd="1" destOrd="0" parTransId="{7D66675A-F42A-4546-AFA4-BE616D69080F}" sibTransId="{559C9B4B-7D14-4FAC-A8B8-4039A19C4651}"/>
    <dgm:cxn modelId="{73B5A1E6-E64F-4EC8-BE36-EFB7970CE5AE}" type="presOf" srcId="{2B3B6F53-C0DB-40FB-9BB4-67A6C062509C}" destId="{C6665FB9-12D7-43C1-A695-B73CD9DBD22F}" srcOrd="0" destOrd="0" presId="urn:microsoft.com/office/officeart/2005/8/layout/cycle5"/>
    <dgm:cxn modelId="{2B9EB705-02CD-4114-BF35-CFF321315821}" srcId="{41CAC49B-3C49-4A79-BF77-A630D6047A68}" destId="{BD8BDAC1-090E-4025-AF40-5F1F11B15AAA}" srcOrd="5" destOrd="0" parTransId="{130A0BFB-7D30-4D90-8853-6FD33E66355E}" sibTransId="{AEA7E2D0-C68B-4B46-8DF7-70EC2E7DE628}"/>
    <dgm:cxn modelId="{E1C889AC-E27D-4B14-BA98-6E7298D99EB4}" type="presOf" srcId="{AEA7E2D0-C68B-4B46-8DF7-70EC2E7DE628}" destId="{2A86E4F1-1274-4EC6-B3CF-35F9CA2DF175}" srcOrd="0" destOrd="0" presId="urn:microsoft.com/office/officeart/2005/8/layout/cycle5"/>
    <dgm:cxn modelId="{025DF039-F48E-4724-BBEB-9D0BD7222FB9}" type="presOf" srcId="{374710B1-D652-49FB-9482-DB17B358FCA4}" destId="{078B11A7-744F-4321-B405-E204BFEA2573}" srcOrd="0" destOrd="0" presId="urn:microsoft.com/office/officeart/2005/8/layout/cycle5"/>
    <dgm:cxn modelId="{CF3F6EE2-38CE-41A1-A65F-7245F58A71DF}" type="presOf" srcId="{9B3E499C-D9BE-4E49-B3E4-598572C0E7C8}" destId="{423CBC7E-8F61-4447-82FB-BDE4FD252F59}" srcOrd="0" destOrd="0" presId="urn:microsoft.com/office/officeart/2005/8/layout/cycle5"/>
    <dgm:cxn modelId="{0566B365-9786-4F30-A46F-AFA2DD42CA67}" type="presOf" srcId="{D0D2221D-B199-450D-A136-AE085820D0BE}" destId="{EB57A62D-CB49-42ED-B1A2-3294B20F5ED4}" srcOrd="0" destOrd="0" presId="urn:microsoft.com/office/officeart/2005/8/layout/cycle5"/>
    <dgm:cxn modelId="{E7BCBFD7-9211-4844-A637-5608E21660D3}" type="presOf" srcId="{BD8BDAC1-090E-4025-AF40-5F1F11B15AAA}" destId="{4D154BE3-3CC1-41C9-BFF5-66174535C8D9}" srcOrd="0" destOrd="0" presId="urn:microsoft.com/office/officeart/2005/8/layout/cycle5"/>
    <dgm:cxn modelId="{36ECD84D-6836-4E45-9558-47D4CE85BB12}" type="presOf" srcId="{C62C8BE4-5D2A-4851-8455-A8E588C5151E}" destId="{533685FF-415F-4429-B0B5-D1B624EE56F8}" srcOrd="0" destOrd="0" presId="urn:microsoft.com/office/officeart/2005/8/layout/cycle5"/>
    <dgm:cxn modelId="{8BB55095-28CC-4E29-924B-96CD9EA75B74}" srcId="{41CAC49B-3C49-4A79-BF77-A630D6047A68}" destId="{D0D2221D-B199-450D-A136-AE085820D0BE}" srcOrd="2" destOrd="0" parTransId="{0F5336B6-AFAF-46CB-ABE4-478D5457F762}" sibTransId="{D3B3A818-6595-4E07-B490-2E28A323C74E}"/>
    <dgm:cxn modelId="{EECACF25-189F-4C6B-AF6C-AD496E921F7F}" type="presOf" srcId="{57ED0E64-1AEA-4521-913C-53C7226A0B0B}" destId="{6FDB8C47-B186-4848-9F8B-B0DCEC753376}" srcOrd="0" destOrd="0" presId="urn:microsoft.com/office/officeart/2005/8/layout/cycle5"/>
    <dgm:cxn modelId="{2C59C901-F800-4584-A851-86B9A1A3A832}" srcId="{41CAC49B-3C49-4A79-BF77-A630D6047A68}" destId="{C62C8BE4-5D2A-4851-8455-A8E588C5151E}" srcOrd="4" destOrd="0" parTransId="{8BB3ED6A-18F2-4D1A-BF16-BB2CDE1B1B1E}" sibTransId="{374710B1-D652-49FB-9482-DB17B358FCA4}"/>
    <dgm:cxn modelId="{8CA519F9-F348-4ADE-AA5C-8C797FEA2111}" type="presOf" srcId="{5204764B-663A-47E7-B829-F97E229C4E95}" destId="{DA87DC81-9B26-4BE2-AECB-E25B5F04CE43}" srcOrd="0" destOrd="0" presId="urn:microsoft.com/office/officeart/2005/8/layout/cycle5"/>
    <dgm:cxn modelId="{CE52CB01-9FB1-430E-A068-8CA83FF5D616}" type="presParOf" srcId="{A0537BFD-0227-4BCF-94EA-EEF15A7E701D}" destId="{6FDB8C47-B186-4848-9F8B-B0DCEC753376}" srcOrd="0" destOrd="0" presId="urn:microsoft.com/office/officeart/2005/8/layout/cycle5"/>
    <dgm:cxn modelId="{1FF3BDA4-A5C1-46F3-ABCE-737ABF860B8C}" type="presParOf" srcId="{A0537BFD-0227-4BCF-94EA-EEF15A7E701D}" destId="{504372CD-2677-4AF3-A988-9F13A12DB57E}" srcOrd="1" destOrd="0" presId="urn:microsoft.com/office/officeart/2005/8/layout/cycle5"/>
    <dgm:cxn modelId="{0E8BC700-9DB4-4FFE-BD66-57717225A8FD}" type="presParOf" srcId="{A0537BFD-0227-4BCF-94EA-EEF15A7E701D}" destId="{C6665FB9-12D7-43C1-A695-B73CD9DBD22F}" srcOrd="2" destOrd="0" presId="urn:microsoft.com/office/officeart/2005/8/layout/cycle5"/>
    <dgm:cxn modelId="{7A1EEFAF-1CCD-4CDF-90A9-ABEF4CFA26FA}" type="presParOf" srcId="{A0537BFD-0227-4BCF-94EA-EEF15A7E701D}" destId="{32407717-7695-4F6C-930A-EA7D9C88D705}" srcOrd="3" destOrd="0" presId="urn:microsoft.com/office/officeart/2005/8/layout/cycle5"/>
    <dgm:cxn modelId="{9F3D23B4-4CF2-4F4D-8AD7-3B7970D31051}" type="presParOf" srcId="{A0537BFD-0227-4BCF-94EA-EEF15A7E701D}" destId="{29F0DC6E-AA96-4972-AD0A-ECE0B7D36CED}" srcOrd="4" destOrd="0" presId="urn:microsoft.com/office/officeart/2005/8/layout/cycle5"/>
    <dgm:cxn modelId="{D63BC54E-69DE-4F63-A915-4AEBC7A54048}" type="presParOf" srcId="{A0537BFD-0227-4BCF-94EA-EEF15A7E701D}" destId="{5106892C-6785-4EFE-8B2E-85DABD73176D}" srcOrd="5" destOrd="0" presId="urn:microsoft.com/office/officeart/2005/8/layout/cycle5"/>
    <dgm:cxn modelId="{012B0F18-BA8B-4D05-93A6-DAF99C88C6BF}" type="presParOf" srcId="{A0537BFD-0227-4BCF-94EA-EEF15A7E701D}" destId="{EB57A62D-CB49-42ED-B1A2-3294B20F5ED4}" srcOrd="6" destOrd="0" presId="urn:microsoft.com/office/officeart/2005/8/layout/cycle5"/>
    <dgm:cxn modelId="{F7451CCA-E69A-45B3-907C-94DA89677518}" type="presParOf" srcId="{A0537BFD-0227-4BCF-94EA-EEF15A7E701D}" destId="{07DAF40D-1E3E-4CB8-978E-CCF4C1248DB3}" srcOrd="7" destOrd="0" presId="urn:microsoft.com/office/officeart/2005/8/layout/cycle5"/>
    <dgm:cxn modelId="{5B9C383F-D984-47E2-9706-22E0E9E170C4}" type="presParOf" srcId="{A0537BFD-0227-4BCF-94EA-EEF15A7E701D}" destId="{50D8244F-B095-418D-9991-D6293076A19F}" srcOrd="8" destOrd="0" presId="urn:microsoft.com/office/officeart/2005/8/layout/cycle5"/>
    <dgm:cxn modelId="{1385C29F-64FC-4765-A306-1B4F5020563A}" type="presParOf" srcId="{A0537BFD-0227-4BCF-94EA-EEF15A7E701D}" destId="{423CBC7E-8F61-4447-82FB-BDE4FD252F59}" srcOrd="9" destOrd="0" presId="urn:microsoft.com/office/officeart/2005/8/layout/cycle5"/>
    <dgm:cxn modelId="{58B09FF0-5A1A-4FA4-9A36-9AB4743935DB}" type="presParOf" srcId="{A0537BFD-0227-4BCF-94EA-EEF15A7E701D}" destId="{0C2591E0-38FF-4C67-AF28-F86742C14CC5}" srcOrd="10" destOrd="0" presId="urn:microsoft.com/office/officeart/2005/8/layout/cycle5"/>
    <dgm:cxn modelId="{A658AE42-E3AA-4362-8D6E-06A80D65AFE0}" type="presParOf" srcId="{A0537BFD-0227-4BCF-94EA-EEF15A7E701D}" destId="{DA87DC81-9B26-4BE2-AECB-E25B5F04CE43}" srcOrd="11" destOrd="0" presId="urn:microsoft.com/office/officeart/2005/8/layout/cycle5"/>
    <dgm:cxn modelId="{D6ADEF4E-1C8D-4ECE-8AC4-0A6F2291824D}" type="presParOf" srcId="{A0537BFD-0227-4BCF-94EA-EEF15A7E701D}" destId="{533685FF-415F-4429-B0B5-D1B624EE56F8}" srcOrd="12" destOrd="0" presId="urn:microsoft.com/office/officeart/2005/8/layout/cycle5"/>
    <dgm:cxn modelId="{FD58E604-69A3-487F-8ACF-50B3D58784E1}" type="presParOf" srcId="{A0537BFD-0227-4BCF-94EA-EEF15A7E701D}" destId="{4255F64C-CAA7-498E-AC4F-746284981BF2}" srcOrd="13" destOrd="0" presId="urn:microsoft.com/office/officeart/2005/8/layout/cycle5"/>
    <dgm:cxn modelId="{7C41E78A-E5CD-452A-B5FF-D9156CBE1387}" type="presParOf" srcId="{A0537BFD-0227-4BCF-94EA-EEF15A7E701D}" destId="{078B11A7-744F-4321-B405-E204BFEA2573}" srcOrd="14" destOrd="0" presId="urn:microsoft.com/office/officeart/2005/8/layout/cycle5"/>
    <dgm:cxn modelId="{159C4D1D-2E3C-4CD0-985A-FA0B4BE7CF4C}" type="presParOf" srcId="{A0537BFD-0227-4BCF-94EA-EEF15A7E701D}" destId="{4D154BE3-3CC1-41C9-BFF5-66174535C8D9}" srcOrd="15" destOrd="0" presId="urn:microsoft.com/office/officeart/2005/8/layout/cycle5"/>
    <dgm:cxn modelId="{94950C6C-0BDD-4CCF-90CF-B1F71324DA24}" type="presParOf" srcId="{A0537BFD-0227-4BCF-94EA-EEF15A7E701D}" destId="{3E92705C-DD17-4E80-BABB-4893655E1DE4}" srcOrd="16" destOrd="0" presId="urn:microsoft.com/office/officeart/2005/8/layout/cycle5"/>
    <dgm:cxn modelId="{CD8F9162-9CB5-44F6-A384-9B0EE08CE7F8}" type="presParOf" srcId="{A0537BFD-0227-4BCF-94EA-EEF15A7E701D}" destId="{2A86E4F1-1274-4EC6-B3CF-35F9CA2DF175}"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A8254A9-8B54-4396-BAF1-AA9FDC8DC771}" type="doc">
      <dgm:prSet loTypeId="urn:microsoft.com/office/officeart/2005/8/layout/venn1" loCatId="relationship" qsTypeId="urn:microsoft.com/office/officeart/2005/8/quickstyle/simple1" qsCatId="simple" csTypeId="urn:microsoft.com/office/officeart/2005/8/colors/colorful5" csCatId="colorful" phldr="1"/>
      <dgm:spPr/>
    </dgm:pt>
    <dgm:pt modelId="{4314D7C1-A6F5-4474-82E6-F90FA0C8C917}">
      <dgm:prSet phldrT="[Text]" custT="1"/>
      <dgm:spPr>
        <a:solidFill>
          <a:srgbClr val="FFC000">
            <a:alpha val="50000"/>
          </a:srgbClr>
        </a:solidFill>
      </dgm:spPr>
      <dgm:t>
        <a:bodyPr/>
        <a:lstStyle/>
        <a:p>
          <a:r>
            <a:rPr lang="fa-IR" sz="2500" b="0" cap="none" spc="0" dirty="0" smtClean="0">
              <a:ln w="18415" cmpd="sng">
                <a:solidFill>
                  <a:srgbClr val="FFFFFF"/>
                </a:solidFill>
                <a:prstDash val="solid"/>
              </a:ln>
              <a:solidFill>
                <a:srgbClr val="FFFFFF"/>
              </a:solidFill>
              <a:effectLst>
                <a:glow rad="139700">
                  <a:schemeClr val="accent6">
                    <a:satMod val="175000"/>
                    <a:alpha val="40000"/>
                  </a:schemeClr>
                </a:glow>
                <a:outerShdw blurRad="63500" dir="3600000" algn="tl" rotWithShape="0">
                  <a:srgbClr val="000000">
                    <a:alpha val="70000"/>
                  </a:srgbClr>
                </a:outerShdw>
              </a:effectLst>
              <a:cs typeface="B Koodak" pitchFamily="2" charset="-78"/>
            </a:rPr>
            <a:t>دانش </a:t>
          </a:r>
        </a:p>
        <a:p>
          <a:r>
            <a:rPr lang="fa-IR" sz="1500" b="0" cap="none" spc="0" dirty="0" smtClean="0">
              <a:ln w="18415" cmpd="sng">
                <a:solidFill>
                  <a:srgbClr val="FFFFFF"/>
                </a:solidFill>
                <a:prstDash val="solid"/>
              </a:ln>
              <a:solidFill>
                <a:srgbClr val="FFFFFF"/>
              </a:solidFill>
              <a:effectLst>
                <a:glow rad="139700">
                  <a:schemeClr val="accent6">
                    <a:satMod val="175000"/>
                    <a:alpha val="40000"/>
                  </a:schemeClr>
                </a:glow>
                <a:outerShdw blurRad="63500" dir="3600000" algn="tl" rotWithShape="0">
                  <a:srgbClr val="000000">
                    <a:alpha val="70000"/>
                  </a:srgbClr>
                </a:outerShdw>
              </a:effectLst>
              <a:cs typeface="B Koodak" pitchFamily="2" charset="-78"/>
            </a:rPr>
            <a:t>عمومی</a:t>
          </a:r>
          <a:endParaRPr lang="en-US" sz="1500" b="0" cap="none" spc="0" dirty="0">
            <a:ln w="18415" cmpd="sng">
              <a:solidFill>
                <a:srgbClr val="FFFFFF"/>
              </a:solidFill>
              <a:prstDash val="solid"/>
            </a:ln>
            <a:solidFill>
              <a:srgbClr val="FFFFFF"/>
            </a:solidFill>
            <a:effectLst>
              <a:glow rad="139700">
                <a:schemeClr val="accent6">
                  <a:satMod val="175000"/>
                  <a:alpha val="40000"/>
                </a:schemeClr>
              </a:glow>
              <a:outerShdw blurRad="63500" dir="3600000" algn="tl" rotWithShape="0">
                <a:srgbClr val="000000">
                  <a:alpha val="70000"/>
                </a:srgbClr>
              </a:outerShdw>
            </a:effectLst>
            <a:cs typeface="B Koodak" pitchFamily="2" charset="-78"/>
          </a:endParaRPr>
        </a:p>
      </dgm:t>
    </dgm:pt>
    <dgm:pt modelId="{F5D4ED46-F634-42A7-BDBC-CE0EC0293C33}" type="parTrans" cxnId="{0759437A-CEBC-428C-A56F-119026CE652C}">
      <dgm:prSet/>
      <dgm:spPr/>
      <dgm:t>
        <a:bodyPr/>
        <a:lstStyle/>
        <a:p>
          <a:endParaRPr lang="en-US"/>
        </a:p>
      </dgm:t>
    </dgm:pt>
    <dgm:pt modelId="{5A39D825-0163-4DFA-8DB7-7F8C640C54F7}" type="sibTrans" cxnId="{0759437A-CEBC-428C-A56F-119026CE652C}">
      <dgm:prSet/>
      <dgm:spPr/>
      <dgm:t>
        <a:bodyPr/>
        <a:lstStyle/>
        <a:p>
          <a:endParaRPr lang="en-US"/>
        </a:p>
      </dgm:t>
    </dgm:pt>
    <dgm:pt modelId="{ADFBAF0A-D60B-44CA-80D3-B0E2A13A633E}">
      <dgm:prSet phldrT="[Text]" custT="1"/>
      <dgm:spPr>
        <a:solidFill>
          <a:srgbClr val="FF0000">
            <a:alpha val="50000"/>
          </a:srgbClr>
        </a:solidFill>
      </dgm:spPr>
      <dgm:t>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fa-IR" sz="2500" b="0" cap="none" spc="0" dirty="0" smtClean="0">
              <a:ln w="18415" cmpd="sng">
                <a:solidFill>
                  <a:srgbClr val="FFFFFF"/>
                </a:solidFill>
                <a:prstDash val="solid"/>
              </a:ln>
              <a:solidFill>
                <a:srgbClr val="FFFFFF"/>
              </a:solidFill>
              <a:effectLst>
                <a:glow rad="139700">
                  <a:schemeClr val="accent2">
                    <a:satMod val="175000"/>
                    <a:alpha val="40000"/>
                  </a:schemeClr>
                </a:glow>
                <a:outerShdw blurRad="63500" dir="3600000" algn="tl" rotWithShape="0">
                  <a:srgbClr val="000000">
                    <a:alpha val="70000"/>
                  </a:srgbClr>
                </a:outerShdw>
              </a:effectLst>
              <a:cs typeface="B Koodak" pitchFamily="2" charset="-78"/>
            </a:rPr>
            <a:t>رفتار </a:t>
          </a:r>
        </a:p>
        <a:p>
          <a:r>
            <a:rPr lang="fa-IR" sz="1500" b="0" cap="none" spc="0" dirty="0" smtClean="0">
              <a:ln w="18415" cmpd="sng">
                <a:solidFill>
                  <a:srgbClr val="FFFFFF"/>
                </a:solidFill>
                <a:prstDash val="solid"/>
              </a:ln>
              <a:solidFill>
                <a:srgbClr val="FFFFFF"/>
              </a:solidFill>
              <a:effectLst>
                <a:glow rad="139700">
                  <a:schemeClr val="accent2">
                    <a:satMod val="175000"/>
                    <a:alpha val="40000"/>
                  </a:schemeClr>
                </a:glow>
                <a:outerShdw blurRad="63500" dir="3600000" algn="tl" rotWithShape="0">
                  <a:srgbClr val="000000">
                    <a:alpha val="70000"/>
                  </a:srgbClr>
                </a:outerShdw>
              </a:effectLst>
              <a:cs typeface="B Koodak" pitchFamily="2" charset="-78"/>
            </a:rPr>
            <a:t>عمومی</a:t>
          </a:r>
          <a:endParaRPr lang="en-US" sz="1500" b="0" cap="none" spc="0" dirty="0">
            <a:ln w="18415" cmpd="sng">
              <a:solidFill>
                <a:srgbClr val="FFFFFF"/>
              </a:solidFill>
              <a:prstDash val="solid"/>
            </a:ln>
            <a:solidFill>
              <a:srgbClr val="FFFFFF"/>
            </a:solidFill>
            <a:effectLst>
              <a:glow rad="139700">
                <a:schemeClr val="accent2">
                  <a:satMod val="175000"/>
                  <a:alpha val="40000"/>
                </a:schemeClr>
              </a:glow>
              <a:outerShdw blurRad="63500" dir="3600000" algn="tl" rotWithShape="0">
                <a:srgbClr val="000000">
                  <a:alpha val="70000"/>
                </a:srgbClr>
              </a:outerShdw>
            </a:effectLst>
            <a:cs typeface="B Koodak" pitchFamily="2" charset="-78"/>
          </a:endParaRPr>
        </a:p>
      </dgm:t>
    </dgm:pt>
    <dgm:pt modelId="{8A9A5F3B-F8B0-484A-81FB-6D82C4226DE2}" type="parTrans" cxnId="{648FF0E0-6BC7-4A9B-AE1C-FFB529C63A61}">
      <dgm:prSet/>
      <dgm:spPr/>
      <dgm:t>
        <a:bodyPr/>
        <a:lstStyle/>
        <a:p>
          <a:endParaRPr lang="en-US"/>
        </a:p>
      </dgm:t>
    </dgm:pt>
    <dgm:pt modelId="{6537F228-3EB0-4909-92AE-DAFF02FA2A3F}" type="sibTrans" cxnId="{648FF0E0-6BC7-4A9B-AE1C-FFB529C63A61}">
      <dgm:prSet/>
      <dgm:spPr/>
      <dgm:t>
        <a:bodyPr/>
        <a:lstStyle/>
        <a:p>
          <a:endParaRPr lang="en-US"/>
        </a:p>
      </dgm:t>
    </dgm:pt>
    <dgm:pt modelId="{068DC41F-1C2D-443A-B64A-BB7E32DD3F59}">
      <dgm:prSet phldrT="[Text]" custT="1"/>
      <dgm:spPr>
        <a:solidFill>
          <a:srgbClr val="00CCFF">
            <a:alpha val="49804"/>
          </a:srgbClr>
        </a:solidFill>
      </dgm:spPr>
      <dgm:t>
        <a:bodyPr/>
        <a:lstStyle/>
        <a:p>
          <a:r>
            <a:rPr lang="fa-IR" sz="2500" b="0" cap="none" spc="0" dirty="0" smtClean="0">
              <a:ln w="18415" cmpd="sng">
                <a:solidFill>
                  <a:srgbClr val="FFFFFF"/>
                </a:solidFill>
                <a:prstDash val="solid"/>
              </a:ln>
              <a:solidFill>
                <a:srgbClr val="FFFFFF"/>
              </a:solidFill>
              <a:effectLst>
                <a:glow rad="228600">
                  <a:schemeClr val="accent5">
                    <a:satMod val="175000"/>
                    <a:alpha val="40000"/>
                  </a:schemeClr>
                </a:glow>
                <a:outerShdw blurRad="63500" dir="3600000" algn="tl" rotWithShape="0">
                  <a:srgbClr val="000000">
                    <a:alpha val="70000"/>
                  </a:srgbClr>
                </a:outerShdw>
              </a:effectLst>
              <a:cs typeface="B Koodak" pitchFamily="2" charset="-78"/>
            </a:rPr>
            <a:t>مهارت </a:t>
          </a:r>
          <a:r>
            <a:rPr lang="fa-IR" sz="1500" b="0" cap="none" spc="0" dirty="0" smtClean="0">
              <a:ln w="18415" cmpd="sng">
                <a:solidFill>
                  <a:srgbClr val="FFFFFF"/>
                </a:solidFill>
                <a:prstDash val="solid"/>
              </a:ln>
              <a:solidFill>
                <a:srgbClr val="FFFFFF"/>
              </a:solidFill>
              <a:effectLst>
                <a:glow rad="228600">
                  <a:schemeClr val="accent5">
                    <a:satMod val="175000"/>
                    <a:alpha val="40000"/>
                  </a:schemeClr>
                </a:glow>
                <a:outerShdw blurRad="63500" dir="3600000" algn="tl" rotWithShape="0">
                  <a:srgbClr val="000000">
                    <a:alpha val="70000"/>
                  </a:srgbClr>
                </a:outerShdw>
              </a:effectLst>
              <a:cs typeface="B Koodak" pitchFamily="2" charset="-78"/>
            </a:rPr>
            <a:t>عمومی</a:t>
          </a:r>
          <a:endParaRPr lang="en-US" sz="1500" b="0" cap="none" spc="0" dirty="0">
            <a:ln w="18415" cmpd="sng">
              <a:solidFill>
                <a:srgbClr val="FFFFFF"/>
              </a:solidFill>
              <a:prstDash val="solid"/>
            </a:ln>
            <a:solidFill>
              <a:srgbClr val="FFFFFF"/>
            </a:solidFill>
            <a:effectLst>
              <a:glow rad="228600">
                <a:schemeClr val="accent5">
                  <a:satMod val="175000"/>
                  <a:alpha val="40000"/>
                </a:schemeClr>
              </a:glow>
              <a:outerShdw blurRad="63500" dir="3600000" algn="tl" rotWithShape="0">
                <a:srgbClr val="000000">
                  <a:alpha val="70000"/>
                </a:srgbClr>
              </a:outerShdw>
            </a:effectLst>
            <a:cs typeface="B Koodak" pitchFamily="2" charset="-78"/>
          </a:endParaRPr>
        </a:p>
      </dgm:t>
    </dgm:pt>
    <dgm:pt modelId="{E82F2859-6250-472C-8756-523F269B5F4E}" type="parTrans" cxnId="{EC5928EF-22BD-466E-9099-7F6B5B64029B}">
      <dgm:prSet/>
      <dgm:spPr/>
      <dgm:t>
        <a:bodyPr/>
        <a:lstStyle/>
        <a:p>
          <a:endParaRPr lang="en-US"/>
        </a:p>
      </dgm:t>
    </dgm:pt>
    <dgm:pt modelId="{750FF8DC-6AA4-4124-897A-D02E7C37A086}" type="sibTrans" cxnId="{EC5928EF-22BD-466E-9099-7F6B5B64029B}">
      <dgm:prSet/>
      <dgm:spPr/>
      <dgm:t>
        <a:bodyPr/>
        <a:lstStyle/>
        <a:p>
          <a:endParaRPr lang="en-US"/>
        </a:p>
      </dgm:t>
    </dgm:pt>
    <dgm:pt modelId="{B2A33152-EBC4-4339-AEF8-04A40C6781C0}" type="pres">
      <dgm:prSet presAssocID="{1A8254A9-8B54-4396-BAF1-AA9FDC8DC771}" presName="compositeShape" presStyleCnt="0">
        <dgm:presLayoutVars>
          <dgm:chMax val="7"/>
          <dgm:dir/>
          <dgm:resizeHandles val="exact"/>
        </dgm:presLayoutVars>
      </dgm:prSet>
      <dgm:spPr/>
    </dgm:pt>
    <dgm:pt modelId="{0B6D2372-F23B-4823-8DBE-A2AEE45F8E32}" type="pres">
      <dgm:prSet presAssocID="{4314D7C1-A6F5-4474-82E6-F90FA0C8C917}" presName="circ1" presStyleLbl="vennNode1" presStyleIdx="0" presStyleCnt="3" custLinFactNeighborY="-1689"/>
      <dgm:spPr/>
      <dgm:t>
        <a:bodyPr/>
        <a:lstStyle/>
        <a:p>
          <a:endParaRPr lang="en-US"/>
        </a:p>
      </dgm:t>
    </dgm:pt>
    <dgm:pt modelId="{E6C24942-5F9F-4371-994E-BA475850243D}" type="pres">
      <dgm:prSet presAssocID="{4314D7C1-A6F5-4474-82E6-F90FA0C8C917}" presName="circ1Tx" presStyleLbl="revTx" presStyleIdx="0" presStyleCnt="0">
        <dgm:presLayoutVars>
          <dgm:chMax val="0"/>
          <dgm:chPref val="0"/>
          <dgm:bulletEnabled val="1"/>
        </dgm:presLayoutVars>
      </dgm:prSet>
      <dgm:spPr/>
      <dgm:t>
        <a:bodyPr/>
        <a:lstStyle/>
        <a:p>
          <a:endParaRPr lang="en-US"/>
        </a:p>
      </dgm:t>
    </dgm:pt>
    <dgm:pt modelId="{56248E14-A7F5-4FCC-B3DA-8D8BE2294D77}" type="pres">
      <dgm:prSet presAssocID="{ADFBAF0A-D60B-44CA-80D3-B0E2A13A633E}" presName="circ2" presStyleLbl="vennNode1" presStyleIdx="1" presStyleCnt="3"/>
      <dgm:spPr/>
      <dgm:t>
        <a:bodyPr/>
        <a:lstStyle/>
        <a:p>
          <a:endParaRPr lang="en-US"/>
        </a:p>
      </dgm:t>
    </dgm:pt>
    <dgm:pt modelId="{5409B7A9-7E10-4D67-B2E8-358671F2F8F4}" type="pres">
      <dgm:prSet presAssocID="{ADFBAF0A-D60B-44CA-80D3-B0E2A13A633E}" presName="circ2Tx" presStyleLbl="revTx" presStyleIdx="0" presStyleCnt="0">
        <dgm:presLayoutVars>
          <dgm:chMax val="0"/>
          <dgm:chPref val="0"/>
          <dgm:bulletEnabled val="1"/>
        </dgm:presLayoutVars>
      </dgm:prSet>
      <dgm:spPr/>
      <dgm:t>
        <a:bodyPr/>
        <a:lstStyle/>
        <a:p>
          <a:endParaRPr lang="en-US"/>
        </a:p>
      </dgm:t>
    </dgm:pt>
    <dgm:pt modelId="{93E1C19C-146D-47F6-B930-68CB91E33DCB}" type="pres">
      <dgm:prSet presAssocID="{068DC41F-1C2D-443A-B64A-BB7E32DD3F59}" presName="circ3" presStyleLbl="vennNode1" presStyleIdx="2" presStyleCnt="3"/>
      <dgm:spPr/>
      <dgm:t>
        <a:bodyPr/>
        <a:lstStyle/>
        <a:p>
          <a:endParaRPr lang="en-US"/>
        </a:p>
      </dgm:t>
    </dgm:pt>
    <dgm:pt modelId="{789055A5-BBB4-4DEC-A171-8BFDAB68A277}" type="pres">
      <dgm:prSet presAssocID="{068DC41F-1C2D-443A-B64A-BB7E32DD3F59}" presName="circ3Tx" presStyleLbl="revTx" presStyleIdx="0" presStyleCnt="0">
        <dgm:presLayoutVars>
          <dgm:chMax val="0"/>
          <dgm:chPref val="0"/>
          <dgm:bulletEnabled val="1"/>
        </dgm:presLayoutVars>
      </dgm:prSet>
      <dgm:spPr/>
      <dgm:t>
        <a:bodyPr/>
        <a:lstStyle/>
        <a:p>
          <a:endParaRPr lang="en-US"/>
        </a:p>
      </dgm:t>
    </dgm:pt>
  </dgm:ptLst>
  <dgm:cxnLst>
    <dgm:cxn modelId="{13B65E57-FAEB-49B4-A993-311EDE2BFF20}" type="presOf" srcId="{4314D7C1-A6F5-4474-82E6-F90FA0C8C917}" destId="{E6C24942-5F9F-4371-994E-BA475850243D}" srcOrd="1" destOrd="0" presId="urn:microsoft.com/office/officeart/2005/8/layout/venn1"/>
    <dgm:cxn modelId="{3008C796-9CB8-47F8-BE8B-43BEF704AFFF}" type="presOf" srcId="{ADFBAF0A-D60B-44CA-80D3-B0E2A13A633E}" destId="{56248E14-A7F5-4FCC-B3DA-8D8BE2294D77}" srcOrd="0" destOrd="0" presId="urn:microsoft.com/office/officeart/2005/8/layout/venn1"/>
    <dgm:cxn modelId="{EC5928EF-22BD-466E-9099-7F6B5B64029B}" srcId="{1A8254A9-8B54-4396-BAF1-AA9FDC8DC771}" destId="{068DC41F-1C2D-443A-B64A-BB7E32DD3F59}" srcOrd="2" destOrd="0" parTransId="{E82F2859-6250-472C-8756-523F269B5F4E}" sibTransId="{750FF8DC-6AA4-4124-897A-D02E7C37A086}"/>
    <dgm:cxn modelId="{6D1B6AF9-2E70-44ED-8611-0669AAF4B505}" type="presOf" srcId="{068DC41F-1C2D-443A-B64A-BB7E32DD3F59}" destId="{93E1C19C-146D-47F6-B930-68CB91E33DCB}" srcOrd="0" destOrd="0" presId="urn:microsoft.com/office/officeart/2005/8/layout/venn1"/>
    <dgm:cxn modelId="{F20ED406-3BAF-49B7-9052-05A908D90F0B}" type="presOf" srcId="{4314D7C1-A6F5-4474-82E6-F90FA0C8C917}" destId="{0B6D2372-F23B-4823-8DBE-A2AEE45F8E32}" srcOrd="0" destOrd="0" presId="urn:microsoft.com/office/officeart/2005/8/layout/venn1"/>
    <dgm:cxn modelId="{642250A5-BFD2-40F4-A98F-33C1B217F1AA}" type="presOf" srcId="{1A8254A9-8B54-4396-BAF1-AA9FDC8DC771}" destId="{B2A33152-EBC4-4339-AEF8-04A40C6781C0}" srcOrd="0" destOrd="0" presId="urn:microsoft.com/office/officeart/2005/8/layout/venn1"/>
    <dgm:cxn modelId="{0759437A-CEBC-428C-A56F-119026CE652C}" srcId="{1A8254A9-8B54-4396-BAF1-AA9FDC8DC771}" destId="{4314D7C1-A6F5-4474-82E6-F90FA0C8C917}" srcOrd="0" destOrd="0" parTransId="{F5D4ED46-F634-42A7-BDBC-CE0EC0293C33}" sibTransId="{5A39D825-0163-4DFA-8DB7-7F8C640C54F7}"/>
    <dgm:cxn modelId="{648FF0E0-6BC7-4A9B-AE1C-FFB529C63A61}" srcId="{1A8254A9-8B54-4396-BAF1-AA9FDC8DC771}" destId="{ADFBAF0A-D60B-44CA-80D3-B0E2A13A633E}" srcOrd="1" destOrd="0" parTransId="{8A9A5F3B-F8B0-484A-81FB-6D82C4226DE2}" sibTransId="{6537F228-3EB0-4909-92AE-DAFF02FA2A3F}"/>
    <dgm:cxn modelId="{7242FDF6-B8E8-46FE-A5E4-82D4C46C6156}" type="presOf" srcId="{068DC41F-1C2D-443A-B64A-BB7E32DD3F59}" destId="{789055A5-BBB4-4DEC-A171-8BFDAB68A277}" srcOrd="1" destOrd="0" presId="urn:microsoft.com/office/officeart/2005/8/layout/venn1"/>
    <dgm:cxn modelId="{CC97ACA5-DFA6-4184-842B-78BF43DBE0F9}" type="presOf" srcId="{ADFBAF0A-D60B-44CA-80D3-B0E2A13A633E}" destId="{5409B7A9-7E10-4D67-B2E8-358671F2F8F4}" srcOrd="1" destOrd="0" presId="urn:microsoft.com/office/officeart/2005/8/layout/venn1"/>
    <dgm:cxn modelId="{15120816-B977-4123-A65B-D68129AF15DF}" type="presParOf" srcId="{B2A33152-EBC4-4339-AEF8-04A40C6781C0}" destId="{0B6D2372-F23B-4823-8DBE-A2AEE45F8E32}" srcOrd="0" destOrd="0" presId="urn:microsoft.com/office/officeart/2005/8/layout/venn1"/>
    <dgm:cxn modelId="{8F286A9A-B615-4E1E-98E8-343D28AC462E}" type="presParOf" srcId="{B2A33152-EBC4-4339-AEF8-04A40C6781C0}" destId="{E6C24942-5F9F-4371-994E-BA475850243D}" srcOrd="1" destOrd="0" presId="urn:microsoft.com/office/officeart/2005/8/layout/venn1"/>
    <dgm:cxn modelId="{56640853-57AC-48F0-8860-DC88081150CA}" type="presParOf" srcId="{B2A33152-EBC4-4339-AEF8-04A40C6781C0}" destId="{56248E14-A7F5-4FCC-B3DA-8D8BE2294D77}" srcOrd="2" destOrd="0" presId="urn:microsoft.com/office/officeart/2005/8/layout/venn1"/>
    <dgm:cxn modelId="{71DD9895-0B3A-43CD-A979-2A39EF35A73E}" type="presParOf" srcId="{B2A33152-EBC4-4339-AEF8-04A40C6781C0}" destId="{5409B7A9-7E10-4D67-B2E8-358671F2F8F4}" srcOrd="3" destOrd="0" presId="urn:microsoft.com/office/officeart/2005/8/layout/venn1"/>
    <dgm:cxn modelId="{EEBE5DAC-C4E0-4C47-86CF-210F7DE8DA5A}" type="presParOf" srcId="{B2A33152-EBC4-4339-AEF8-04A40C6781C0}" destId="{93E1C19C-146D-47F6-B930-68CB91E33DCB}" srcOrd="4" destOrd="0" presId="urn:microsoft.com/office/officeart/2005/8/layout/venn1"/>
    <dgm:cxn modelId="{2402973C-4F04-4827-99DE-63117253D47D}" type="presParOf" srcId="{B2A33152-EBC4-4339-AEF8-04A40C6781C0}" destId="{789055A5-BBB4-4DEC-A171-8BFDAB68A277}"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C2B55AA-34B0-48ED-9E7E-1A2C856176BD}" type="doc">
      <dgm:prSet loTypeId="urn:microsoft.com/office/officeart/2005/8/layout/radial5" loCatId="cycle" qsTypeId="urn:microsoft.com/office/officeart/2005/8/quickstyle/simple2" qsCatId="simple" csTypeId="urn:microsoft.com/office/officeart/2005/8/colors/colorful3" csCatId="colorful" phldr="1"/>
      <dgm:spPr/>
      <dgm:t>
        <a:bodyPr/>
        <a:lstStyle/>
        <a:p>
          <a:endParaRPr lang="en-US"/>
        </a:p>
      </dgm:t>
    </dgm:pt>
    <dgm:pt modelId="{7478F57E-344E-4B7A-AF4C-375D80DE87FC}">
      <dgm:prSet phldrT="[Text]"/>
      <dgm:spPr/>
      <dgm:t>
        <a:bodyPr/>
        <a:lstStyle/>
        <a:p>
          <a:r>
            <a:rPr lang="fa-IR">
              <a:cs typeface="B Titr" pitchFamily="2" charset="-78"/>
            </a:rPr>
            <a:t>فرد</a:t>
          </a:r>
          <a:endParaRPr lang="en-US">
            <a:cs typeface="B Titr" pitchFamily="2" charset="-78"/>
          </a:endParaRPr>
        </a:p>
      </dgm:t>
    </dgm:pt>
    <dgm:pt modelId="{C6DB4846-E813-41F3-8543-BF0809E92B42}" type="parTrans" cxnId="{A0D5A8D0-1366-496A-8EC0-59B7B04A8348}">
      <dgm:prSet/>
      <dgm:spPr/>
      <dgm:t>
        <a:bodyPr/>
        <a:lstStyle/>
        <a:p>
          <a:endParaRPr lang="en-US"/>
        </a:p>
      </dgm:t>
    </dgm:pt>
    <dgm:pt modelId="{9C492A43-2494-421F-B1EC-43D2C490617B}" type="sibTrans" cxnId="{A0D5A8D0-1366-496A-8EC0-59B7B04A8348}">
      <dgm:prSet/>
      <dgm:spPr/>
      <dgm:t>
        <a:bodyPr/>
        <a:lstStyle/>
        <a:p>
          <a:endParaRPr lang="en-US"/>
        </a:p>
      </dgm:t>
    </dgm:pt>
    <dgm:pt modelId="{88D2E4FE-9C9D-49E8-B44E-F3BD053AE30F}">
      <dgm:prSet phldrT="[Text]"/>
      <dgm:spPr/>
      <dgm:t>
        <a:bodyPr/>
        <a:lstStyle/>
        <a:p>
          <a:r>
            <a:rPr lang="fa-IR" dirty="0">
              <a:cs typeface="B Titr" pitchFamily="2" charset="-78"/>
            </a:rPr>
            <a:t>مقام مافوق</a:t>
          </a:r>
          <a:endParaRPr lang="en-US" dirty="0">
            <a:cs typeface="B Titr" pitchFamily="2" charset="-78"/>
          </a:endParaRPr>
        </a:p>
      </dgm:t>
    </dgm:pt>
    <dgm:pt modelId="{17AE3EA9-C302-46AE-A259-981A313E39B0}" type="parTrans" cxnId="{2F97CF28-7CBC-4252-8932-2CB3574437D9}">
      <dgm:prSet/>
      <dgm:spPr/>
      <dgm:t>
        <a:bodyPr/>
        <a:lstStyle/>
        <a:p>
          <a:endParaRPr lang="en-US">
            <a:cs typeface="B Titr" pitchFamily="2" charset="-78"/>
          </a:endParaRPr>
        </a:p>
      </dgm:t>
    </dgm:pt>
    <dgm:pt modelId="{B25289E9-70F0-490F-B753-A7ABDD9AE117}" type="sibTrans" cxnId="{2F97CF28-7CBC-4252-8932-2CB3574437D9}">
      <dgm:prSet/>
      <dgm:spPr/>
      <dgm:t>
        <a:bodyPr/>
        <a:lstStyle/>
        <a:p>
          <a:endParaRPr lang="en-US"/>
        </a:p>
      </dgm:t>
    </dgm:pt>
    <dgm:pt modelId="{9784E64E-0BEF-4BE3-9D9B-4940323BAD5C}">
      <dgm:prSet phldrT="[Text]"/>
      <dgm:spPr/>
      <dgm:t>
        <a:bodyPr/>
        <a:lstStyle/>
        <a:p>
          <a:r>
            <a:rPr lang="fa-IR">
              <a:cs typeface="B Titr" pitchFamily="2" charset="-78"/>
            </a:rPr>
            <a:t>ارزيابي شونده</a:t>
          </a:r>
          <a:endParaRPr lang="en-US">
            <a:cs typeface="B Titr" pitchFamily="2" charset="-78"/>
          </a:endParaRPr>
        </a:p>
      </dgm:t>
    </dgm:pt>
    <dgm:pt modelId="{D58B9B01-647B-40F7-B010-9FCF38AEF314}" type="parTrans" cxnId="{62B3831B-DA00-4C46-B987-FEC7488B34E8}">
      <dgm:prSet/>
      <dgm:spPr/>
      <dgm:t>
        <a:bodyPr/>
        <a:lstStyle/>
        <a:p>
          <a:endParaRPr lang="en-US">
            <a:cs typeface="B Titr" pitchFamily="2" charset="-78"/>
          </a:endParaRPr>
        </a:p>
      </dgm:t>
    </dgm:pt>
    <dgm:pt modelId="{C64A05E8-F43B-4DA3-8B5A-0B00F62CAC46}" type="sibTrans" cxnId="{62B3831B-DA00-4C46-B987-FEC7488B34E8}">
      <dgm:prSet/>
      <dgm:spPr/>
      <dgm:t>
        <a:bodyPr/>
        <a:lstStyle/>
        <a:p>
          <a:endParaRPr lang="en-US"/>
        </a:p>
      </dgm:t>
    </dgm:pt>
    <dgm:pt modelId="{7D99A389-6D7E-46E0-8AA8-C4451A1C07E7}">
      <dgm:prSet phldrT="[Text]"/>
      <dgm:spPr/>
      <dgm:t>
        <a:bodyPr/>
        <a:lstStyle/>
        <a:p>
          <a:r>
            <a:rPr lang="fa-IR">
              <a:cs typeface="B Titr" pitchFamily="2" charset="-78"/>
            </a:rPr>
            <a:t>زيردستان</a:t>
          </a:r>
          <a:endParaRPr lang="en-US">
            <a:cs typeface="B Titr" pitchFamily="2" charset="-78"/>
          </a:endParaRPr>
        </a:p>
      </dgm:t>
    </dgm:pt>
    <dgm:pt modelId="{ED5DCA7B-6E66-4C9D-A06B-FE8F451F7C55}" type="parTrans" cxnId="{EE4C3102-034D-47FC-8755-057785EE2F50}">
      <dgm:prSet/>
      <dgm:spPr/>
      <dgm:t>
        <a:bodyPr/>
        <a:lstStyle/>
        <a:p>
          <a:endParaRPr lang="en-US">
            <a:cs typeface="B Titr" pitchFamily="2" charset="-78"/>
          </a:endParaRPr>
        </a:p>
      </dgm:t>
    </dgm:pt>
    <dgm:pt modelId="{221516D5-2DE5-4D36-8334-D22751C549BE}" type="sibTrans" cxnId="{EE4C3102-034D-47FC-8755-057785EE2F50}">
      <dgm:prSet/>
      <dgm:spPr/>
      <dgm:t>
        <a:bodyPr/>
        <a:lstStyle/>
        <a:p>
          <a:endParaRPr lang="en-US"/>
        </a:p>
      </dgm:t>
    </dgm:pt>
    <dgm:pt modelId="{6666BE1C-2B06-49D5-88E0-BF09541FEBB4}">
      <dgm:prSet phldrT="[Text]"/>
      <dgm:spPr/>
      <dgm:t>
        <a:bodyPr/>
        <a:lstStyle/>
        <a:p>
          <a:r>
            <a:rPr lang="fa-IR">
              <a:cs typeface="B Titr" pitchFamily="2" charset="-78"/>
            </a:rPr>
            <a:t>مشتريان</a:t>
          </a:r>
          <a:endParaRPr lang="en-US">
            <a:cs typeface="B Titr" pitchFamily="2" charset="-78"/>
          </a:endParaRPr>
        </a:p>
      </dgm:t>
    </dgm:pt>
    <dgm:pt modelId="{F7EB5207-BC4E-4617-A227-7E81C7D126C7}" type="parTrans" cxnId="{86590A85-59AF-41DD-8B58-640A43184235}">
      <dgm:prSet/>
      <dgm:spPr/>
      <dgm:t>
        <a:bodyPr/>
        <a:lstStyle/>
        <a:p>
          <a:endParaRPr lang="en-US">
            <a:cs typeface="B Titr" pitchFamily="2" charset="-78"/>
          </a:endParaRPr>
        </a:p>
      </dgm:t>
    </dgm:pt>
    <dgm:pt modelId="{B13F64FA-29EA-4488-8616-5D0F02B1412A}" type="sibTrans" cxnId="{86590A85-59AF-41DD-8B58-640A43184235}">
      <dgm:prSet/>
      <dgm:spPr/>
      <dgm:t>
        <a:bodyPr/>
        <a:lstStyle/>
        <a:p>
          <a:endParaRPr lang="en-US"/>
        </a:p>
      </dgm:t>
    </dgm:pt>
    <dgm:pt modelId="{EED64902-6F10-48D9-86E1-5AE3D4B27A67}">
      <dgm:prSet/>
      <dgm:spPr/>
      <dgm:t>
        <a:bodyPr/>
        <a:lstStyle/>
        <a:p>
          <a:r>
            <a:rPr lang="fa-IR">
              <a:cs typeface="B Titr" pitchFamily="2" charset="-78"/>
            </a:rPr>
            <a:t>همكاران</a:t>
          </a:r>
          <a:endParaRPr lang="en-US">
            <a:cs typeface="B Titr" pitchFamily="2" charset="-78"/>
          </a:endParaRPr>
        </a:p>
      </dgm:t>
    </dgm:pt>
    <dgm:pt modelId="{06245FD5-E069-44D9-92EB-B5FC127ADF21}" type="parTrans" cxnId="{649A7E7B-81C7-496A-ABB3-FD6C99883ABE}">
      <dgm:prSet/>
      <dgm:spPr/>
      <dgm:t>
        <a:bodyPr/>
        <a:lstStyle/>
        <a:p>
          <a:endParaRPr lang="en-US">
            <a:cs typeface="B Titr" pitchFamily="2" charset="-78"/>
          </a:endParaRPr>
        </a:p>
      </dgm:t>
    </dgm:pt>
    <dgm:pt modelId="{06379F6E-39FC-4AE0-B065-AA437DE5A11A}" type="sibTrans" cxnId="{649A7E7B-81C7-496A-ABB3-FD6C99883ABE}">
      <dgm:prSet/>
      <dgm:spPr/>
      <dgm:t>
        <a:bodyPr/>
        <a:lstStyle/>
        <a:p>
          <a:endParaRPr lang="en-US"/>
        </a:p>
      </dgm:t>
    </dgm:pt>
    <dgm:pt modelId="{169644FF-9EA7-4724-B2DA-3F375A2C7281}" type="pres">
      <dgm:prSet presAssocID="{EC2B55AA-34B0-48ED-9E7E-1A2C856176BD}" presName="Name0" presStyleCnt="0">
        <dgm:presLayoutVars>
          <dgm:chMax val="1"/>
          <dgm:dir/>
          <dgm:animLvl val="ctr"/>
          <dgm:resizeHandles val="exact"/>
        </dgm:presLayoutVars>
      </dgm:prSet>
      <dgm:spPr/>
      <dgm:t>
        <a:bodyPr/>
        <a:lstStyle/>
        <a:p>
          <a:endParaRPr lang="en-US"/>
        </a:p>
      </dgm:t>
    </dgm:pt>
    <dgm:pt modelId="{57557BCC-FE0F-4C89-8756-140EB4C9780D}" type="pres">
      <dgm:prSet presAssocID="{7478F57E-344E-4B7A-AF4C-375D80DE87FC}" presName="centerShape" presStyleLbl="node0" presStyleIdx="0" presStyleCnt="1"/>
      <dgm:spPr/>
      <dgm:t>
        <a:bodyPr/>
        <a:lstStyle/>
        <a:p>
          <a:endParaRPr lang="en-US"/>
        </a:p>
      </dgm:t>
    </dgm:pt>
    <dgm:pt modelId="{175494B9-08D5-4D95-8703-D40782F8C035}" type="pres">
      <dgm:prSet presAssocID="{17AE3EA9-C302-46AE-A259-981A313E39B0}" presName="parTrans" presStyleLbl="sibTrans2D1" presStyleIdx="0" presStyleCnt="5" custAng="10800000" custFlipHor="0" custScaleX="125039"/>
      <dgm:spPr/>
      <dgm:t>
        <a:bodyPr/>
        <a:lstStyle/>
        <a:p>
          <a:endParaRPr lang="en-US"/>
        </a:p>
      </dgm:t>
    </dgm:pt>
    <dgm:pt modelId="{A11EDCB6-8264-4F06-84A5-8BA6969EFB1C}" type="pres">
      <dgm:prSet presAssocID="{17AE3EA9-C302-46AE-A259-981A313E39B0}" presName="connectorText" presStyleLbl="sibTrans2D1" presStyleIdx="0" presStyleCnt="5"/>
      <dgm:spPr/>
      <dgm:t>
        <a:bodyPr/>
        <a:lstStyle/>
        <a:p>
          <a:endParaRPr lang="en-US"/>
        </a:p>
      </dgm:t>
    </dgm:pt>
    <dgm:pt modelId="{260DD5CF-97A1-484F-B0FD-E41AA6AB71B0}" type="pres">
      <dgm:prSet presAssocID="{88D2E4FE-9C9D-49E8-B44E-F3BD053AE30F}" presName="node" presStyleLbl="node1" presStyleIdx="0" presStyleCnt="5">
        <dgm:presLayoutVars>
          <dgm:bulletEnabled val="1"/>
        </dgm:presLayoutVars>
      </dgm:prSet>
      <dgm:spPr/>
      <dgm:t>
        <a:bodyPr/>
        <a:lstStyle/>
        <a:p>
          <a:endParaRPr lang="en-US"/>
        </a:p>
      </dgm:t>
    </dgm:pt>
    <dgm:pt modelId="{13C6F173-2B05-4334-945C-DA9CC5206892}" type="pres">
      <dgm:prSet presAssocID="{D58B9B01-647B-40F7-B010-9FCF38AEF314}" presName="parTrans" presStyleLbl="sibTrans2D1" presStyleIdx="1" presStyleCnt="5" custFlipHor="1" custScaleX="125624"/>
      <dgm:spPr/>
      <dgm:t>
        <a:bodyPr/>
        <a:lstStyle/>
        <a:p>
          <a:endParaRPr lang="en-US"/>
        </a:p>
      </dgm:t>
    </dgm:pt>
    <dgm:pt modelId="{7B913F8D-93EF-424C-9E5F-67685FECC3B0}" type="pres">
      <dgm:prSet presAssocID="{D58B9B01-647B-40F7-B010-9FCF38AEF314}" presName="connectorText" presStyleLbl="sibTrans2D1" presStyleIdx="1" presStyleCnt="5"/>
      <dgm:spPr/>
      <dgm:t>
        <a:bodyPr/>
        <a:lstStyle/>
        <a:p>
          <a:endParaRPr lang="en-US"/>
        </a:p>
      </dgm:t>
    </dgm:pt>
    <dgm:pt modelId="{8D93D785-F0A5-4DD0-9B4D-A83EC038FF53}" type="pres">
      <dgm:prSet presAssocID="{9784E64E-0BEF-4BE3-9D9B-4940323BAD5C}" presName="node" presStyleLbl="node1" presStyleIdx="1" presStyleCnt="5">
        <dgm:presLayoutVars>
          <dgm:bulletEnabled val="1"/>
        </dgm:presLayoutVars>
      </dgm:prSet>
      <dgm:spPr/>
      <dgm:t>
        <a:bodyPr/>
        <a:lstStyle/>
        <a:p>
          <a:endParaRPr lang="en-US"/>
        </a:p>
      </dgm:t>
    </dgm:pt>
    <dgm:pt modelId="{16673E88-4102-4437-B3DD-DF5EFFC297CD}" type="pres">
      <dgm:prSet presAssocID="{ED5DCA7B-6E66-4C9D-A06B-FE8F451F7C55}" presName="parTrans" presStyleLbl="sibTrans2D1" presStyleIdx="2" presStyleCnt="5" custAng="11018887" custScaleX="120968"/>
      <dgm:spPr/>
      <dgm:t>
        <a:bodyPr/>
        <a:lstStyle/>
        <a:p>
          <a:endParaRPr lang="en-US"/>
        </a:p>
      </dgm:t>
    </dgm:pt>
    <dgm:pt modelId="{B1F9C2E2-7530-4640-B168-189306A7B404}" type="pres">
      <dgm:prSet presAssocID="{ED5DCA7B-6E66-4C9D-A06B-FE8F451F7C55}" presName="connectorText" presStyleLbl="sibTrans2D1" presStyleIdx="2" presStyleCnt="5"/>
      <dgm:spPr/>
      <dgm:t>
        <a:bodyPr/>
        <a:lstStyle/>
        <a:p>
          <a:endParaRPr lang="en-US"/>
        </a:p>
      </dgm:t>
    </dgm:pt>
    <dgm:pt modelId="{084C5A35-1DA3-4FC0-BBCF-FE26C70BDD0F}" type="pres">
      <dgm:prSet presAssocID="{7D99A389-6D7E-46E0-8AA8-C4451A1C07E7}" presName="node" presStyleLbl="node1" presStyleIdx="2" presStyleCnt="5">
        <dgm:presLayoutVars>
          <dgm:bulletEnabled val="1"/>
        </dgm:presLayoutVars>
      </dgm:prSet>
      <dgm:spPr/>
      <dgm:t>
        <a:bodyPr/>
        <a:lstStyle/>
        <a:p>
          <a:endParaRPr lang="en-US"/>
        </a:p>
      </dgm:t>
    </dgm:pt>
    <dgm:pt modelId="{4F0FF0A6-BE8E-4FB4-B670-40DFCE73C822}" type="pres">
      <dgm:prSet presAssocID="{F7EB5207-BC4E-4617-A227-7E81C7D126C7}" presName="parTrans" presStyleLbl="sibTrans2D1" presStyleIdx="3" presStyleCnt="5" custAng="10958864" custScaleX="137634"/>
      <dgm:spPr/>
      <dgm:t>
        <a:bodyPr/>
        <a:lstStyle/>
        <a:p>
          <a:endParaRPr lang="en-US"/>
        </a:p>
      </dgm:t>
    </dgm:pt>
    <dgm:pt modelId="{E8B471EC-7018-4A65-A0D8-9D51D41B993D}" type="pres">
      <dgm:prSet presAssocID="{F7EB5207-BC4E-4617-A227-7E81C7D126C7}" presName="connectorText" presStyleLbl="sibTrans2D1" presStyleIdx="3" presStyleCnt="5"/>
      <dgm:spPr/>
      <dgm:t>
        <a:bodyPr/>
        <a:lstStyle/>
        <a:p>
          <a:endParaRPr lang="en-US"/>
        </a:p>
      </dgm:t>
    </dgm:pt>
    <dgm:pt modelId="{327523D4-107F-419F-87E6-358DF475FC8D}" type="pres">
      <dgm:prSet presAssocID="{6666BE1C-2B06-49D5-88E0-BF09541FEBB4}" presName="node" presStyleLbl="node1" presStyleIdx="3" presStyleCnt="5">
        <dgm:presLayoutVars>
          <dgm:bulletEnabled val="1"/>
        </dgm:presLayoutVars>
      </dgm:prSet>
      <dgm:spPr/>
      <dgm:t>
        <a:bodyPr/>
        <a:lstStyle/>
        <a:p>
          <a:endParaRPr lang="en-US"/>
        </a:p>
      </dgm:t>
    </dgm:pt>
    <dgm:pt modelId="{B59BE7AE-D737-46EC-8965-DA3697EEF444}" type="pres">
      <dgm:prSet presAssocID="{06245FD5-E069-44D9-92EB-B5FC127ADF21}" presName="parTrans" presStyleLbl="sibTrans2D1" presStyleIdx="4" presStyleCnt="5" custAng="11214604" custScaleX="141517"/>
      <dgm:spPr/>
      <dgm:t>
        <a:bodyPr/>
        <a:lstStyle/>
        <a:p>
          <a:endParaRPr lang="en-US"/>
        </a:p>
      </dgm:t>
    </dgm:pt>
    <dgm:pt modelId="{4F8D4F5D-3923-4305-8D78-5DF0B9297C3B}" type="pres">
      <dgm:prSet presAssocID="{06245FD5-E069-44D9-92EB-B5FC127ADF21}" presName="connectorText" presStyleLbl="sibTrans2D1" presStyleIdx="4" presStyleCnt="5"/>
      <dgm:spPr/>
      <dgm:t>
        <a:bodyPr/>
        <a:lstStyle/>
        <a:p>
          <a:endParaRPr lang="en-US"/>
        </a:p>
      </dgm:t>
    </dgm:pt>
    <dgm:pt modelId="{5C2C20C2-2EAE-40DD-AEE8-B8BD03A5AF7A}" type="pres">
      <dgm:prSet presAssocID="{EED64902-6F10-48D9-86E1-5AE3D4B27A67}" presName="node" presStyleLbl="node1" presStyleIdx="4" presStyleCnt="5">
        <dgm:presLayoutVars>
          <dgm:bulletEnabled val="1"/>
        </dgm:presLayoutVars>
      </dgm:prSet>
      <dgm:spPr/>
      <dgm:t>
        <a:bodyPr/>
        <a:lstStyle/>
        <a:p>
          <a:endParaRPr lang="en-US"/>
        </a:p>
      </dgm:t>
    </dgm:pt>
  </dgm:ptLst>
  <dgm:cxnLst>
    <dgm:cxn modelId="{A0D5A8D0-1366-496A-8EC0-59B7B04A8348}" srcId="{EC2B55AA-34B0-48ED-9E7E-1A2C856176BD}" destId="{7478F57E-344E-4B7A-AF4C-375D80DE87FC}" srcOrd="0" destOrd="0" parTransId="{C6DB4846-E813-41F3-8543-BF0809E92B42}" sibTransId="{9C492A43-2494-421F-B1EC-43D2C490617B}"/>
    <dgm:cxn modelId="{CE51A950-3CA0-4DD8-A4A7-F0F4ED7C87CD}" type="presOf" srcId="{9784E64E-0BEF-4BE3-9D9B-4940323BAD5C}" destId="{8D93D785-F0A5-4DD0-9B4D-A83EC038FF53}" srcOrd="0" destOrd="0" presId="urn:microsoft.com/office/officeart/2005/8/layout/radial5"/>
    <dgm:cxn modelId="{013DBE99-E98D-48FB-8146-98165550DEAD}" type="presOf" srcId="{EED64902-6F10-48D9-86E1-5AE3D4B27A67}" destId="{5C2C20C2-2EAE-40DD-AEE8-B8BD03A5AF7A}" srcOrd="0" destOrd="0" presId="urn:microsoft.com/office/officeart/2005/8/layout/radial5"/>
    <dgm:cxn modelId="{FD80CBD0-2028-45EB-B504-8E92F4922BF2}" type="presOf" srcId="{D58B9B01-647B-40F7-B010-9FCF38AEF314}" destId="{13C6F173-2B05-4334-945C-DA9CC5206892}" srcOrd="0" destOrd="0" presId="urn:microsoft.com/office/officeart/2005/8/layout/radial5"/>
    <dgm:cxn modelId="{41F72C19-1D83-4418-978D-C26B7CD7AA40}" type="presOf" srcId="{ED5DCA7B-6E66-4C9D-A06B-FE8F451F7C55}" destId="{16673E88-4102-4437-B3DD-DF5EFFC297CD}" srcOrd="0" destOrd="0" presId="urn:microsoft.com/office/officeart/2005/8/layout/radial5"/>
    <dgm:cxn modelId="{9F99AF27-3F1C-4C95-AA51-40D85710F117}" type="presOf" srcId="{88D2E4FE-9C9D-49E8-B44E-F3BD053AE30F}" destId="{260DD5CF-97A1-484F-B0FD-E41AA6AB71B0}" srcOrd="0" destOrd="0" presId="urn:microsoft.com/office/officeart/2005/8/layout/radial5"/>
    <dgm:cxn modelId="{8E7F60C2-53AA-4EAA-9D49-900C3FE5AD1B}" type="presOf" srcId="{06245FD5-E069-44D9-92EB-B5FC127ADF21}" destId="{4F8D4F5D-3923-4305-8D78-5DF0B9297C3B}" srcOrd="1" destOrd="0" presId="urn:microsoft.com/office/officeart/2005/8/layout/radial5"/>
    <dgm:cxn modelId="{EE4C3102-034D-47FC-8755-057785EE2F50}" srcId="{7478F57E-344E-4B7A-AF4C-375D80DE87FC}" destId="{7D99A389-6D7E-46E0-8AA8-C4451A1C07E7}" srcOrd="2" destOrd="0" parTransId="{ED5DCA7B-6E66-4C9D-A06B-FE8F451F7C55}" sibTransId="{221516D5-2DE5-4D36-8334-D22751C549BE}"/>
    <dgm:cxn modelId="{2F97CF28-7CBC-4252-8932-2CB3574437D9}" srcId="{7478F57E-344E-4B7A-AF4C-375D80DE87FC}" destId="{88D2E4FE-9C9D-49E8-B44E-F3BD053AE30F}" srcOrd="0" destOrd="0" parTransId="{17AE3EA9-C302-46AE-A259-981A313E39B0}" sibTransId="{B25289E9-70F0-490F-B753-A7ABDD9AE117}"/>
    <dgm:cxn modelId="{AAE2A4FD-BE55-426B-9583-122261544370}" type="presOf" srcId="{D58B9B01-647B-40F7-B010-9FCF38AEF314}" destId="{7B913F8D-93EF-424C-9E5F-67685FECC3B0}" srcOrd="1" destOrd="0" presId="urn:microsoft.com/office/officeart/2005/8/layout/radial5"/>
    <dgm:cxn modelId="{DBE895A2-2D18-46D8-A666-80ED3F0AF7C8}" type="presOf" srcId="{6666BE1C-2B06-49D5-88E0-BF09541FEBB4}" destId="{327523D4-107F-419F-87E6-358DF475FC8D}" srcOrd="0" destOrd="0" presId="urn:microsoft.com/office/officeart/2005/8/layout/radial5"/>
    <dgm:cxn modelId="{362C5EAD-4D46-4D85-8B8B-0F3FFFAC874B}" type="presOf" srcId="{7D99A389-6D7E-46E0-8AA8-C4451A1C07E7}" destId="{084C5A35-1DA3-4FC0-BBCF-FE26C70BDD0F}" srcOrd="0" destOrd="0" presId="urn:microsoft.com/office/officeart/2005/8/layout/radial5"/>
    <dgm:cxn modelId="{649A7E7B-81C7-496A-ABB3-FD6C99883ABE}" srcId="{7478F57E-344E-4B7A-AF4C-375D80DE87FC}" destId="{EED64902-6F10-48D9-86E1-5AE3D4B27A67}" srcOrd="4" destOrd="0" parTransId="{06245FD5-E069-44D9-92EB-B5FC127ADF21}" sibTransId="{06379F6E-39FC-4AE0-B065-AA437DE5A11A}"/>
    <dgm:cxn modelId="{8B9FCB62-255C-47D7-9F29-5D4C1043F352}" type="presOf" srcId="{F7EB5207-BC4E-4617-A227-7E81C7D126C7}" destId="{4F0FF0A6-BE8E-4FB4-B670-40DFCE73C822}" srcOrd="0" destOrd="0" presId="urn:microsoft.com/office/officeart/2005/8/layout/radial5"/>
    <dgm:cxn modelId="{50CB2617-79F8-44FC-85FE-A3B9EC404968}" type="presOf" srcId="{ED5DCA7B-6E66-4C9D-A06B-FE8F451F7C55}" destId="{B1F9C2E2-7530-4640-B168-189306A7B404}" srcOrd="1" destOrd="0" presId="urn:microsoft.com/office/officeart/2005/8/layout/radial5"/>
    <dgm:cxn modelId="{90C4E9DF-5EA5-438D-B736-C7C39FF00646}" type="presOf" srcId="{17AE3EA9-C302-46AE-A259-981A313E39B0}" destId="{175494B9-08D5-4D95-8703-D40782F8C035}" srcOrd="0" destOrd="0" presId="urn:microsoft.com/office/officeart/2005/8/layout/radial5"/>
    <dgm:cxn modelId="{98239F09-E7E1-472E-99E7-1C66682C6AA3}" type="presOf" srcId="{7478F57E-344E-4B7A-AF4C-375D80DE87FC}" destId="{57557BCC-FE0F-4C89-8756-140EB4C9780D}" srcOrd="0" destOrd="0" presId="urn:microsoft.com/office/officeart/2005/8/layout/radial5"/>
    <dgm:cxn modelId="{8DF7C70E-A488-41E8-B9E9-E07FB6B52542}" type="presOf" srcId="{06245FD5-E069-44D9-92EB-B5FC127ADF21}" destId="{B59BE7AE-D737-46EC-8965-DA3697EEF444}" srcOrd="0" destOrd="0" presId="urn:microsoft.com/office/officeart/2005/8/layout/radial5"/>
    <dgm:cxn modelId="{FF9A92A3-AE9A-456F-AD4C-19FD80137E92}" type="presOf" srcId="{F7EB5207-BC4E-4617-A227-7E81C7D126C7}" destId="{E8B471EC-7018-4A65-A0D8-9D51D41B993D}" srcOrd="1" destOrd="0" presId="urn:microsoft.com/office/officeart/2005/8/layout/radial5"/>
    <dgm:cxn modelId="{498BCF08-C776-4A30-BC61-66285FFDCF19}" type="presOf" srcId="{17AE3EA9-C302-46AE-A259-981A313E39B0}" destId="{A11EDCB6-8264-4F06-84A5-8BA6969EFB1C}" srcOrd="1" destOrd="0" presId="urn:microsoft.com/office/officeart/2005/8/layout/radial5"/>
    <dgm:cxn modelId="{C27383BE-09D3-41D0-A53B-098AB51E2EFB}" type="presOf" srcId="{EC2B55AA-34B0-48ED-9E7E-1A2C856176BD}" destId="{169644FF-9EA7-4724-B2DA-3F375A2C7281}" srcOrd="0" destOrd="0" presId="urn:microsoft.com/office/officeart/2005/8/layout/radial5"/>
    <dgm:cxn modelId="{62B3831B-DA00-4C46-B987-FEC7488B34E8}" srcId="{7478F57E-344E-4B7A-AF4C-375D80DE87FC}" destId="{9784E64E-0BEF-4BE3-9D9B-4940323BAD5C}" srcOrd="1" destOrd="0" parTransId="{D58B9B01-647B-40F7-B010-9FCF38AEF314}" sibTransId="{C64A05E8-F43B-4DA3-8B5A-0B00F62CAC46}"/>
    <dgm:cxn modelId="{86590A85-59AF-41DD-8B58-640A43184235}" srcId="{7478F57E-344E-4B7A-AF4C-375D80DE87FC}" destId="{6666BE1C-2B06-49D5-88E0-BF09541FEBB4}" srcOrd="3" destOrd="0" parTransId="{F7EB5207-BC4E-4617-A227-7E81C7D126C7}" sibTransId="{B13F64FA-29EA-4488-8616-5D0F02B1412A}"/>
    <dgm:cxn modelId="{3B406369-A826-4374-BC90-804265E236FB}" type="presParOf" srcId="{169644FF-9EA7-4724-B2DA-3F375A2C7281}" destId="{57557BCC-FE0F-4C89-8756-140EB4C9780D}" srcOrd="0" destOrd="0" presId="urn:microsoft.com/office/officeart/2005/8/layout/radial5"/>
    <dgm:cxn modelId="{C8BEF6D5-D07D-4207-B218-585986AE7ECD}" type="presParOf" srcId="{169644FF-9EA7-4724-B2DA-3F375A2C7281}" destId="{175494B9-08D5-4D95-8703-D40782F8C035}" srcOrd="1" destOrd="0" presId="urn:microsoft.com/office/officeart/2005/8/layout/radial5"/>
    <dgm:cxn modelId="{BA0C98E9-3DB9-4A0A-8567-292ABA9ACD01}" type="presParOf" srcId="{175494B9-08D5-4D95-8703-D40782F8C035}" destId="{A11EDCB6-8264-4F06-84A5-8BA6969EFB1C}" srcOrd="0" destOrd="0" presId="urn:microsoft.com/office/officeart/2005/8/layout/radial5"/>
    <dgm:cxn modelId="{49127674-B175-4D17-A83D-B9E4CADC0539}" type="presParOf" srcId="{169644FF-9EA7-4724-B2DA-3F375A2C7281}" destId="{260DD5CF-97A1-484F-B0FD-E41AA6AB71B0}" srcOrd="2" destOrd="0" presId="urn:microsoft.com/office/officeart/2005/8/layout/radial5"/>
    <dgm:cxn modelId="{D1E1A540-8C4D-4930-9E21-8034E0E2EA06}" type="presParOf" srcId="{169644FF-9EA7-4724-B2DA-3F375A2C7281}" destId="{13C6F173-2B05-4334-945C-DA9CC5206892}" srcOrd="3" destOrd="0" presId="urn:microsoft.com/office/officeart/2005/8/layout/radial5"/>
    <dgm:cxn modelId="{0650C919-D65C-4065-BD97-BBF6431CE4DF}" type="presParOf" srcId="{13C6F173-2B05-4334-945C-DA9CC5206892}" destId="{7B913F8D-93EF-424C-9E5F-67685FECC3B0}" srcOrd="0" destOrd="0" presId="urn:microsoft.com/office/officeart/2005/8/layout/radial5"/>
    <dgm:cxn modelId="{D6C6C5FD-5CB8-4DCA-AC24-626F7E4B8CF7}" type="presParOf" srcId="{169644FF-9EA7-4724-B2DA-3F375A2C7281}" destId="{8D93D785-F0A5-4DD0-9B4D-A83EC038FF53}" srcOrd="4" destOrd="0" presId="urn:microsoft.com/office/officeart/2005/8/layout/radial5"/>
    <dgm:cxn modelId="{2DE15BAE-29B6-4A14-8697-423720678FC6}" type="presParOf" srcId="{169644FF-9EA7-4724-B2DA-3F375A2C7281}" destId="{16673E88-4102-4437-B3DD-DF5EFFC297CD}" srcOrd="5" destOrd="0" presId="urn:microsoft.com/office/officeart/2005/8/layout/radial5"/>
    <dgm:cxn modelId="{B115365C-EDA5-494C-A025-B0FC79E5A9B6}" type="presParOf" srcId="{16673E88-4102-4437-B3DD-DF5EFFC297CD}" destId="{B1F9C2E2-7530-4640-B168-189306A7B404}" srcOrd="0" destOrd="0" presId="urn:microsoft.com/office/officeart/2005/8/layout/radial5"/>
    <dgm:cxn modelId="{4C7DB4B5-D9AD-4DE4-8848-CF99EB074401}" type="presParOf" srcId="{169644FF-9EA7-4724-B2DA-3F375A2C7281}" destId="{084C5A35-1DA3-4FC0-BBCF-FE26C70BDD0F}" srcOrd="6" destOrd="0" presId="urn:microsoft.com/office/officeart/2005/8/layout/radial5"/>
    <dgm:cxn modelId="{62C44048-ABAB-4E1F-9F3A-A8FBA7DB94ED}" type="presParOf" srcId="{169644FF-9EA7-4724-B2DA-3F375A2C7281}" destId="{4F0FF0A6-BE8E-4FB4-B670-40DFCE73C822}" srcOrd="7" destOrd="0" presId="urn:microsoft.com/office/officeart/2005/8/layout/radial5"/>
    <dgm:cxn modelId="{FA4B58E9-DD45-4281-8D80-EBE039D0AB0B}" type="presParOf" srcId="{4F0FF0A6-BE8E-4FB4-B670-40DFCE73C822}" destId="{E8B471EC-7018-4A65-A0D8-9D51D41B993D}" srcOrd="0" destOrd="0" presId="urn:microsoft.com/office/officeart/2005/8/layout/radial5"/>
    <dgm:cxn modelId="{09670E64-49D5-4776-B288-829621E48D32}" type="presParOf" srcId="{169644FF-9EA7-4724-B2DA-3F375A2C7281}" destId="{327523D4-107F-419F-87E6-358DF475FC8D}" srcOrd="8" destOrd="0" presId="urn:microsoft.com/office/officeart/2005/8/layout/radial5"/>
    <dgm:cxn modelId="{AB80798F-E5C6-4267-A803-C31C4556246C}" type="presParOf" srcId="{169644FF-9EA7-4724-B2DA-3F375A2C7281}" destId="{B59BE7AE-D737-46EC-8965-DA3697EEF444}" srcOrd="9" destOrd="0" presId="urn:microsoft.com/office/officeart/2005/8/layout/radial5"/>
    <dgm:cxn modelId="{60221D36-6B33-482E-95AD-02BDE8D1470E}" type="presParOf" srcId="{B59BE7AE-D737-46EC-8965-DA3697EEF444}" destId="{4F8D4F5D-3923-4305-8D78-5DF0B9297C3B}" srcOrd="0" destOrd="0" presId="urn:microsoft.com/office/officeart/2005/8/layout/radial5"/>
    <dgm:cxn modelId="{8AC75BE7-AE0C-4165-9225-E545157A20A3}" type="presParOf" srcId="{169644FF-9EA7-4724-B2DA-3F375A2C7281}" destId="{5C2C20C2-2EAE-40DD-AEE8-B8BD03A5AF7A}" srcOrd="10" destOrd="0" presId="urn:microsoft.com/office/officeart/2005/8/layout/radial5"/>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DB8C47-B186-4848-9F8B-B0DCEC753376}">
      <dsp:nvSpPr>
        <dsp:cNvPr id="0" name=""/>
        <dsp:cNvSpPr/>
      </dsp:nvSpPr>
      <dsp:spPr>
        <a:xfrm>
          <a:off x="2935644" y="8328"/>
          <a:ext cx="1288617" cy="693855"/>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a-IR" sz="1400" b="1" kern="1200" dirty="0" smtClean="0">
              <a:solidFill>
                <a:sysClr val="windowText" lastClr="000000"/>
              </a:solidFill>
              <a:latin typeface="Times New Roman" pitchFamily="18" charset="0"/>
              <a:cs typeface="B Nazanin" pitchFamily="2" charset="-78"/>
            </a:rPr>
            <a:t>طراحی/بازنگری مدل شایستگی</a:t>
          </a:r>
          <a:endParaRPr lang="en-US" sz="1400" b="1" kern="1200" dirty="0">
            <a:solidFill>
              <a:sysClr val="windowText" lastClr="000000"/>
            </a:solidFill>
            <a:latin typeface="Times New Roman" pitchFamily="18" charset="0"/>
            <a:cs typeface="B Nazanin" pitchFamily="2" charset="-78"/>
          </a:endParaRPr>
        </a:p>
      </dsp:txBody>
      <dsp:txXfrm>
        <a:off x="2969515" y="42199"/>
        <a:ext cx="1220875" cy="626113"/>
      </dsp:txXfrm>
    </dsp:sp>
    <dsp:sp modelId="{C6665FB9-12D7-43C1-A695-B73CD9DBD22F}">
      <dsp:nvSpPr>
        <dsp:cNvPr id="0" name=""/>
        <dsp:cNvSpPr/>
      </dsp:nvSpPr>
      <dsp:spPr>
        <a:xfrm>
          <a:off x="2134954" y="422659"/>
          <a:ext cx="3266319" cy="3266319"/>
        </a:xfrm>
        <a:custGeom>
          <a:avLst/>
          <a:gdLst/>
          <a:ahLst/>
          <a:cxnLst/>
          <a:rect l="0" t="0" r="0" b="0"/>
          <a:pathLst>
            <a:path>
              <a:moveTo>
                <a:pt x="2237085" y="115765"/>
              </a:moveTo>
              <a:arcTo wR="1633159" hR="1633159" stAng="17502160" swAng="1003243"/>
            </a:path>
          </a:pathLst>
        </a:custGeom>
        <a:noFill/>
        <a:ln w="57150" cap="flat" cmpd="sng" algn="ctr">
          <a:solidFill>
            <a:schemeClr val="accent5"/>
          </a:solidFill>
          <a:prstDash val="solid"/>
          <a:tailEnd type="arrow"/>
        </a:ln>
        <a:effectLst>
          <a:outerShdw blurRad="40000" dist="23000" dir="5400000" rotWithShape="0">
            <a:srgbClr val="000000">
              <a:alpha val="35000"/>
            </a:srgbClr>
          </a:outerShdw>
        </a:effectLst>
      </dsp:spPr>
      <dsp:style>
        <a:lnRef idx="3">
          <a:schemeClr val="accent5"/>
        </a:lnRef>
        <a:fillRef idx="0">
          <a:schemeClr val="accent5"/>
        </a:fillRef>
        <a:effectRef idx="2">
          <a:schemeClr val="accent5"/>
        </a:effectRef>
        <a:fontRef idx="minor">
          <a:schemeClr val="tx1"/>
        </a:fontRef>
      </dsp:style>
    </dsp:sp>
    <dsp:sp modelId="{32407717-7695-4F6C-930A-EA7D9C88D705}">
      <dsp:nvSpPr>
        <dsp:cNvPr id="0" name=""/>
        <dsp:cNvSpPr/>
      </dsp:nvSpPr>
      <dsp:spPr>
        <a:xfrm>
          <a:off x="4118192" y="879190"/>
          <a:ext cx="2002178" cy="661854"/>
        </a:xfrm>
        <a:prstGeom prst="roundRect">
          <a:avLst/>
        </a:prstGeom>
        <a:gradFill rotWithShape="0">
          <a:gsLst>
            <a:gs pos="0">
              <a:schemeClr val="accent5">
                <a:hueOff val="-1986775"/>
                <a:satOff val="7962"/>
                <a:lumOff val="1726"/>
                <a:alphaOff val="0"/>
                <a:shade val="51000"/>
                <a:satMod val="130000"/>
              </a:schemeClr>
            </a:gs>
            <a:gs pos="80000">
              <a:schemeClr val="accent5">
                <a:hueOff val="-1986775"/>
                <a:satOff val="7962"/>
                <a:lumOff val="1726"/>
                <a:alphaOff val="0"/>
                <a:shade val="93000"/>
                <a:satMod val="130000"/>
              </a:schemeClr>
            </a:gs>
            <a:gs pos="100000">
              <a:schemeClr val="accent5">
                <a:hueOff val="-1986775"/>
                <a:satOff val="7962"/>
                <a:lumOff val="172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a-IR" sz="1400" b="1" kern="1200" dirty="0" smtClean="0">
              <a:solidFill>
                <a:sysClr val="windowText" lastClr="000000"/>
              </a:solidFill>
              <a:latin typeface="Times New Roman" pitchFamily="18" charset="0"/>
              <a:cs typeface="B Nazanin" pitchFamily="2" charset="-78"/>
            </a:rPr>
            <a:t>طبقه </a:t>
          </a:r>
          <a:r>
            <a:rPr lang="fa-IR" sz="1400" b="1" kern="1200" dirty="0" err="1" smtClean="0">
              <a:solidFill>
                <a:sysClr val="windowText" lastClr="000000"/>
              </a:solidFill>
              <a:latin typeface="Times New Roman" pitchFamily="18" charset="0"/>
              <a:cs typeface="B Nazanin" pitchFamily="2" charset="-78"/>
            </a:rPr>
            <a:t>بندي</a:t>
          </a:r>
          <a:r>
            <a:rPr lang="fa-IR" sz="1400" b="1" kern="1200" dirty="0" smtClean="0">
              <a:solidFill>
                <a:sysClr val="windowText" lastClr="000000"/>
              </a:solidFill>
              <a:latin typeface="Times New Roman" pitchFamily="18" charset="0"/>
              <a:cs typeface="B Nazanin" pitchFamily="2" charset="-78"/>
            </a:rPr>
            <a:t> شایستگی بر اساس سطوح سازمانی</a:t>
          </a:r>
          <a:endParaRPr lang="en-US" sz="1400" b="1" kern="1200" dirty="0">
            <a:solidFill>
              <a:sysClr val="windowText" lastClr="000000"/>
            </a:solidFill>
            <a:latin typeface="Times New Roman" pitchFamily="18" charset="0"/>
            <a:cs typeface="B Nazanin" pitchFamily="2" charset="-78"/>
          </a:endParaRPr>
        </a:p>
      </dsp:txBody>
      <dsp:txXfrm>
        <a:off x="4150501" y="911499"/>
        <a:ext cx="1937560" cy="597236"/>
      </dsp:txXfrm>
    </dsp:sp>
    <dsp:sp modelId="{5106892C-6785-4EFE-8B2E-85DABD73176D}">
      <dsp:nvSpPr>
        <dsp:cNvPr id="0" name=""/>
        <dsp:cNvSpPr/>
      </dsp:nvSpPr>
      <dsp:spPr>
        <a:xfrm>
          <a:off x="2202338" y="731137"/>
          <a:ext cx="3266319" cy="3266319"/>
        </a:xfrm>
        <a:custGeom>
          <a:avLst/>
          <a:gdLst/>
          <a:ahLst/>
          <a:cxnLst/>
          <a:rect l="0" t="0" r="0" b="0"/>
          <a:pathLst>
            <a:path>
              <a:moveTo>
                <a:pt x="3128499" y="976525"/>
              </a:moveTo>
              <a:arcTo wR="1633159" hR="1633159" stAng="20177564" swAng="1209368"/>
            </a:path>
          </a:pathLst>
        </a:custGeom>
        <a:noFill/>
        <a:ln w="57150" cap="flat" cmpd="sng" algn="ctr">
          <a:solidFill>
            <a:schemeClr val="accent5"/>
          </a:solidFill>
          <a:prstDash val="solid"/>
          <a:tailEnd type="arrow"/>
        </a:ln>
        <a:effectLst>
          <a:outerShdw blurRad="40000" dist="23000" dir="5400000" rotWithShape="0">
            <a:srgbClr val="000000">
              <a:alpha val="35000"/>
            </a:srgbClr>
          </a:outerShdw>
        </a:effectLst>
      </dsp:spPr>
      <dsp:style>
        <a:lnRef idx="3">
          <a:schemeClr val="accent5"/>
        </a:lnRef>
        <a:fillRef idx="0">
          <a:schemeClr val="accent5"/>
        </a:fillRef>
        <a:effectRef idx="2">
          <a:schemeClr val="accent5"/>
        </a:effectRef>
        <a:fontRef idx="minor">
          <a:schemeClr val="tx1"/>
        </a:fontRef>
      </dsp:style>
    </dsp:sp>
    <dsp:sp modelId="{EB57A62D-CB49-42ED-B1A2-3294B20F5ED4}">
      <dsp:nvSpPr>
        <dsp:cNvPr id="0" name=""/>
        <dsp:cNvSpPr/>
      </dsp:nvSpPr>
      <dsp:spPr>
        <a:xfrm>
          <a:off x="4273826" y="2450118"/>
          <a:ext cx="2158583" cy="661854"/>
        </a:xfrm>
        <a:prstGeom prst="roundRect">
          <a:avLst/>
        </a:prstGeom>
        <a:gradFill rotWithShape="0">
          <a:gsLst>
            <a:gs pos="0">
              <a:schemeClr val="accent5">
                <a:hueOff val="-3973551"/>
                <a:satOff val="15924"/>
                <a:lumOff val="3451"/>
                <a:alphaOff val="0"/>
                <a:shade val="51000"/>
                <a:satMod val="130000"/>
              </a:schemeClr>
            </a:gs>
            <a:gs pos="80000">
              <a:schemeClr val="accent5">
                <a:hueOff val="-3973551"/>
                <a:satOff val="15924"/>
                <a:lumOff val="3451"/>
                <a:alphaOff val="0"/>
                <a:shade val="93000"/>
                <a:satMod val="130000"/>
              </a:schemeClr>
            </a:gs>
            <a:gs pos="100000">
              <a:schemeClr val="accent5">
                <a:hueOff val="-3973551"/>
                <a:satOff val="15924"/>
                <a:lumOff val="345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fa-IR" sz="1400" b="1" kern="1200" dirty="0" err="1" smtClean="0">
              <a:solidFill>
                <a:sysClr val="windowText" lastClr="000000"/>
              </a:solidFill>
              <a:latin typeface="Times New Roman" pitchFamily="18" charset="0"/>
              <a:cs typeface="B Nazanin" pitchFamily="2" charset="-78"/>
            </a:rPr>
            <a:t>تعيين</a:t>
          </a:r>
          <a:r>
            <a:rPr lang="fa-IR" sz="1400" b="1" kern="1200" dirty="0" smtClean="0">
              <a:solidFill>
                <a:sysClr val="windowText" lastClr="000000"/>
              </a:solidFill>
              <a:latin typeface="Times New Roman" pitchFamily="18" charset="0"/>
              <a:cs typeface="B Nazanin" pitchFamily="2" charset="-78"/>
            </a:rPr>
            <a:t> شاخصهای سنجش شایستگی های کارکنان</a:t>
          </a:r>
          <a:endParaRPr lang="en-US" sz="1400" b="1" kern="1200" dirty="0" smtClean="0">
            <a:solidFill>
              <a:sysClr val="windowText" lastClr="000000"/>
            </a:solidFill>
            <a:latin typeface="Times New Roman" pitchFamily="18" charset="0"/>
            <a:cs typeface="B Nazanin" pitchFamily="2" charset="-78"/>
          </a:endParaRPr>
        </a:p>
        <a:p>
          <a:pPr lvl="0" algn="ctr" defTabSz="533400">
            <a:lnSpc>
              <a:spcPct val="90000"/>
            </a:lnSpc>
            <a:spcBef>
              <a:spcPct val="0"/>
            </a:spcBef>
            <a:spcAft>
              <a:spcPct val="35000"/>
            </a:spcAft>
          </a:pPr>
          <a:endParaRPr lang="en-US" sz="800" b="1" kern="1200" dirty="0">
            <a:solidFill>
              <a:sysClr val="windowText" lastClr="000000"/>
            </a:solidFill>
            <a:latin typeface="Times New Roman" pitchFamily="18" charset="0"/>
            <a:cs typeface="B Zar" pitchFamily="2" charset="-78"/>
          </a:endParaRPr>
        </a:p>
      </dsp:txBody>
      <dsp:txXfrm>
        <a:off x="4306135" y="2482427"/>
        <a:ext cx="2093965" cy="597236"/>
      </dsp:txXfrm>
    </dsp:sp>
    <dsp:sp modelId="{50D8244F-B095-418D-9991-D6293076A19F}">
      <dsp:nvSpPr>
        <dsp:cNvPr id="0" name=""/>
        <dsp:cNvSpPr/>
      </dsp:nvSpPr>
      <dsp:spPr>
        <a:xfrm>
          <a:off x="2616113" y="126138"/>
          <a:ext cx="3266319" cy="3266319"/>
        </a:xfrm>
        <a:custGeom>
          <a:avLst/>
          <a:gdLst/>
          <a:ahLst/>
          <a:cxnLst/>
          <a:rect l="0" t="0" r="0" b="0"/>
          <a:pathLst>
            <a:path>
              <a:moveTo>
                <a:pt x="2415092" y="3066963"/>
              </a:moveTo>
              <a:arcTo wR="1633159" hR="1633159" stAng="3683635" swAng="1001325"/>
            </a:path>
          </a:pathLst>
        </a:custGeom>
        <a:noFill/>
        <a:ln w="57150" cap="flat" cmpd="sng" algn="ctr">
          <a:solidFill>
            <a:schemeClr val="accent5"/>
          </a:solidFill>
          <a:prstDash val="solid"/>
          <a:tailEnd type="arrow"/>
        </a:ln>
        <a:effectLst>
          <a:outerShdw blurRad="40000" dist="23000" dir="5400000" rotWithShape="0">
            <a:srgbClr val="000000">
              <a:alpha val="35000"/>
            </a:srgbClr>
          </a:outerShdw>
        </a:effectLst>
      </dsp:spPr>
      <dsp:style>
        <a:lnRef idx="3">
          <a:schemeClr val="accent5"/>
        </a:lnRef>
        <a:fillRef idx="0">
          <a:schemeClr val="accent5"/>
        </a:fillRef>
        <a:effectRef idx="2">
          <a:schemeClr val="accent5"/>
        </a:effectRef>
        <a:fontRef idx="minor">
          <a:schemeClr val="tx1"/>
        </a:fontRef>
      </dsp:style>
    </dsp:sp>
    <dsp:sp modelId="{423CBC7E-8F61-4447-82FB-BDE4FD252F59}">
      <dsp:nvSpPr>
        <dsp:cNvPr id="0" name=""/>
        <dsp:cNvSpPr/>
      </dsp:nvSpPr>
      <dsp:spPr>
        <a:xfrm>
          <a:off x="2727354" y="3291432"/>
          <a:ext cx="1705197" cy="661854"/>
        </a:xfrm>
        <a:prstGeom prst="roundRect">
          <a:avLst/>
        </a:prstGeom>
        <a:gradFill rotWithShape="0">
          <a:gsLst>
            <a:gs pos="0">
              <a:schemeClr val="accent5">
                <a:hueOff val="-5960326"/>
                <a:satOff val="23887"/>
                <a:lumOff val="5177"/>
                <a:alphaOff val="0"/>
                <a:shade val="51000"/>
                <a:satMod val="130000"/>
              </a:schemeClr>
            </a:gs>
            <a:gs pos="80000">
              <a:schemeClr val="accent5">
                <a:hueOff val="-5960326"/>
                <a:satOff val="23887"/>
                <a:lumOff val="5177"/>
                <a:alphaOff val="0"/>
                <a:shade val="93000"/>
                <a:satMod val="130000"/>
              </a:schemeClr>
            </a:gs>
            <a:gs pos="100000">
              <a:schemeClr val="accent5">
                <a:hueOff val="-5960326"/>
                <a:satOff val="23887"/>
                <a:lumOff val="517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fa-IR" sz="1200" b="1" kern="1200" dirty="0" smtClean="0">
              <a:solidFill>
                <a:sysClr val="windowText" lastClr="000000"/>
              </a:solidFill>
              <a:latin typeface="Times New Roman" pitchFamily="18" charset="0"/>
              <a:cs typeface="B Nazanin" pitchFamily="2" charset="-78"/>
            </a:rPr>
            <a:t>طراحی مدل ارزیابی عملکرد/پرسشنامه ها/آموزش ارزیابان بر پایه شایستگی ها</a:t>
          </a:r>
          <a:endParaRPr lang="en-US" sz="1200" b="1" kern="1200" dirty="0">
            <a:solidFill>
              <a:sysClr val="windowText" lastClr="000000"/>
            </a:solidFill>
            <a:latin typeface="Times New Roman" pitchFamily="18" charset="0"/>
            <a:cs typeface="B Nazanin" pitchFamily="2" charset="-78"/>
          </a:endParaRPr>
        </a:p>
      </dsp:txBody>
      <dsp:txXfrm>
        <a:off x="2759663" y="3323741"/>
        <a:ext cx="1640579" cy="597236"/>
      </dsp:txXfrm>
    </dsp:sp>
    <dsp:sp modelId="{DA87DC81-9B26-4BE2-AECB-E25B5F04CE43}">
      <dsp:nvSpPr>
        <dsp:cNvPr id="0" name=""/>
        <dsp:cNvSpPr/>
      </dsp:nvSpPr>
      <dsp:spPr>
        <a:xfrm>
          <a:off x="1708441" y="235736"/>
          <a:ext cx="3266319" cy="3266319"/>
        </a:xfrm>
        <a:custGeom>
          <a:avLst/>
          <a:gdLst/>
          <a:ahLst/>
          <a:cxnLst/>
          <a:rect l="0" t="0" r="0" b="0"/>
          <a:pathLst>
            <a:path>
              <a:moveTo>
                <a:pt x="909903" y="3097438"/>
              </a:moveTo>
              <a:arcTo wR="1633159" hR="1633159" stAng="6977178" swAng="761937"/>
            </a:path>
          </a:pathLst>
        </a:custGeom>
        <a:noFill/>
        <a:ln w="57150" cap="flat" cmpd="sng" algn="ctr">
          <a:solidFill>
            <a:schemeClr val="accent5"/>
          </a:solidFill>
          <a:prstDash val="solid"/>
          <a:tailEnd type="arrow"/>
        </a:ln>
        <a:effectLst>
          <a:outerShdw blurRad="40000" dist="23000" dir="5400000" rotWithShape="0">
            <a:srgbClr val="000000">
              <a:alpha val="35000"/>
            </a:srgbClr>
          </a:outerShdw>
        </a:effectLst>
      </dsp:spPr>
      <dsp:style>
        <a:lnRef idx="3">
          <a:schemeClr val="accent5"/>
        </a:lnRef>
        <a:fillRef idx="0">
          <a:schemeClr val="accent5"/>
        </a:fillRef>
        <a:effectRef idx="2">
          <a:schemeClr val="accent5"/>
        </a:effectRef>
        <a:fontRef idx="minor">
          <a:schemeClr val="tx1"/>
        </a:fontRef>
      </dsp:style>
    </dsp:sp>
    <dsp:sp modelId="{533685FF-415F-4429-B0B5-D1B624EE56F8}">
      <dsp:nvSpPr>
        <dsp:cNvPr id="0" name=""/>
        <dsp:cNvSpPr/>
      </dsp:nvSpPr>
      <dsp:spPr>
        <a:xfrm>
          <a:off x="1064985" y="2397980"/>
          <a:ext cx="1907429" cy="661854"/>
        </a:xfrm>
        <a:prstGeom prst="roundRect">
          <a:avLst/>
        </a:prstGeom>
        <a:gradFill rotWithShape="0">
          <a:gsLst>
            <a:gs pos="0">
              <a:schemeClr val="accent5">
                <a:hueOff val="-7947101"/>
                <a:satOff val="31849"/>
                <a:lumOff val="6902"/>
                <a:alphaOff val="0"/>
                <a:shade val="51000"/>
                <a:satMod val="130000"/>
              </a:schemeClr>
            </a:gs>
            <a:gs pos="80000">
              <a:schemeClr val="accent5">
                <a:hueOff val="-7947101"/>
                <a:satOff val="31849"/>
                <a:lumOff val="6902"/>
                <a:alphaOff val="0"/>
                <a:shade val="93000"/>
                <a:satMod val="130000"/>
              </a:schemeClr>
            </a:gs>
            <a:gs pos="100000">
              <a:schemeClr val="accent5">
                <a:hueOff val="-7947101"/>
                <a:satOff val="31849"/>
                <a:lumOff val="690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fa-IR" sz="1400" b="1" kern="1200" dirty="0" smtClean="0">
              <a:solidFill>
                <a:sysClr val="windowText" lastClr="000000"/>
              </a:solidFill>
              <a:latin typeface="Times New Roman" pitchFamily="18" charset="0"/>
              <a:cs typeface="B Nazanin" pitchFamily="2" charset="-78"/>
            </a:rPr>
            <a:t>اجرای ارزیابی عملکرد/ تحليل  اطلاعات /ارایه گزارش بازخورد به کارکنان</a:t>
          </a:r>
          <a:endParaRPr lang="en-US" sz="1400" b="1" kern="1200" dirty="0">
            <a:solidFill>
              <a:sysClr val="windowText" lastClr="000000"/>
            </a:solidFill>
            <a:latin typeface="Times New Roman" pitchFamily="18" charset="0"/>
            <a:cs typeface="B Nazanin" pitchFamily="2" charset="-78"/>
          </a:endParaRPr>
        </a:p>
      </dsp:txBody>
      <dsp:txXfrm>
        <a:off x="1097294" y="2430289"/>
        <a:ext cx="1842811" cy="597236"/>
      </dsp:txXfrm>
    </dsp:sp>
    <dsp:sp modelId="{078B11A7-744F-4321-B405-E204BFEA2573}">
      <dsp:nvSpPr>
        <dsp:cNvPr id="0" name=""/>
        <dsp:cNvSpPr/>
      </dsp:nvSpPr>
      <dsp:spPr>
        <a:xfrm>
          <a:off x="1881947" y="513575"/>
          <a:ext cx="3266319" cy="3266319"/>
        </a:xfrm>
        <a:custGeom>
          <a:avLst/>
          <a:gdLst/>
          <a:ahLst/>
          <a:cxnLst/>
          <a:rect l="0" t="0" r="0" b="0"/>
          <a:pathLst>
            <a:path>
              <a:moveTo>
                <a:pt x="2928" y="1730911"/>
              </a:moveTo>
              <a:arcTo wR="1633159" hR="1633159" stAng="10594114" swAng="990795"/>
            </a:path>
          </a:pathLst>
        </a:custGeom>
        <a:noFill/>
        <a:ln w="57150" cap="flat" cmpd="sng" algn="ctr">
          <a:solidFill>
            <a:schemeClr val="accent5"/>
          </a:solidFill>
          <a:prstDash val="solid"/>
          <a:tailEnd type="arrow"/>
        </a:ln>
        <a:effectLst>
          <a:outerShdw blurRad="40000" dist="23000" dir="5400000" rotWithShape="0">
            <a:srgbClr val="000000">
              <a:alpha val="35000"/>
            </a:srgbClr>
          </a:outerShdw>
        </a:effectLst>
      </dsp:spPr>
      <dsp:style>
        <a:lnRef idx="3">
          <a:schemeClr val="accent5"/>
        </a:lnRef>
        <a:fillRef idx="0">
          <a:schemeClr val="accent5"/>
        </a:fillRef>
        <a:effectRef idx="2">
          <a:schemeClr val="accent5"/>
        </a:effectRef>
        <a:fontRef idx="minor">
          <a:schemeClr val="tx1"/>
        </a:fontRef>
      </dsp:style>
    </dsp:sp>
    <dsp:sp modelId="{4D154BE3-3CC1-41C9-BFF5-66174535C8D9}">
      <dsp:nvSpPr>
        <dsp:cNvPr id="0" name=""/>
        <dsp:cNvSpPr/>
      </dsp:nvSpPr>
      <dsp:spPr>
        <a:xfrm>
          <a:off x="1077919" y="966673"/>
          <a:ext cx="2000395" cy="661854"/>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fa-IR" sz="1200" b="1" kern="1200" dirty="0">
              <a:solidFill>
                <a:sysClr val="windowText" lastClr="000000"/>
              </a:solidFill>
              <a:latin typeface="Times New Roman" pitchFamily="18" charset="0"/>
              <a:cs typeface="B Nazanin" pitchFamily="2" charset="-78"/>
            </a:rPr>
            <a:t>شناسایی پتانسیل های کارکنان/در نظر گرفتن پاداش/ارتقا /آموزش بر مبنای ارزیابی انجام شده</a:t>
          </a:r>
          <a:endParaRPr lang="en-US" sz="1200" b="1" kern="1200" dirty="0">
            <a:solidFill>
              <a:sysClr val="windowText" lastClr="000000"/>
            </a:solidFill>
            <a:latin typeface="Times New Roman" pitchFamily="18" charset="0"/>
            <a:cs typeface="B Nazanin" pitchFamily="2" charset="-78"/>
          </a:endParaRPr>
        </a:p>
      </dsp:txBody>
      <dsp:txXfrm>
        <a:off x="1110228" y="998982"/>
        <a:ext cx="1935777" cy="597236"/>
      </dsp:txXfrm>
    </dsp:sp>
    <dsp:sp modelId="{2A86E4F1-1274-4EC6-B3CF-35F9CA2DF175}">
      <dsp:nvSpPr>
        <dsp:cNvPr id="0" name=""/>
        <dsp:cNvSpPr/>
      </dsp:nvSpPr>
      <dsp:spPr>
        <a:xfrm>
          <a:off x="1908795" y="370937"/>
          <a:ext cx="3266319" cy="3266319"/>
        </a:xfrm>
        <a:custGeom>
          <a:avLst/>
          <a:gdLst/>
          <a:ahLst/>
          <a:cxnLst/>
          <a:rect l="0" t="0" r="0" b="0"/>
          <a:pathLst>
            <a:path>
              <a:moveTo>
                <a:pt x="480975" y="475713"/>
              </a:moveTo>
              <a:arcTo wR="1633159" hR="1633159" stAng="13507832" swAng="1042972"/>
            </a:path>
          </a:pathLst>
        </a:custGeom>
        <a:noFill/>
        <a:ln w="57150" cap="flat" cmpd="sng" algn="ctr">
          <a:solidFill>
            <a:schemeClr val="accent5"/>
          </a:solidFill>
          <a:prstDash val="solid"/>
          <a:tailEnd type="arrow"/>
        </a:ln>
        <a:effectLst>
          <a:outerShdw blurRad="40000" dist="23000" dir="5400000" rotWithShape="0">
            <a:srgbClr val="000000">
              <a:alpha val="35000"/>
            </a:srgbClr>
          </a:outerShdw>
        </a:effectLst>
      </dsp:spPr>
      <dsp:style>
        <a:lnRef idx="3">
          <a:schemeClr val="accent5"/>
        </a:lnRef>
        <a:fillRef idx="0">
          <a:schemeClr val="accent5"/>
        </a:fillRef>
        <a:effectRef idx="2">
          <a:schemeClr val="accent5"/>
        </a:effectRef>
        <a:fontRef idx="minor">
          <a:schemeClr val="tx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557BCC-FE0F-4C89-8756-140EB4C9780D}">
      <dsp:nvSpPr>
        <dsp:cNvPr id="0" name=""/>
        <dsp:cNvSpPr/>
      </dsp:nvSpPr>
      <dsp:spPr>
        <a:xfrm>
          <a:off x="1736117" y="1329470"/>
          <a:ext cx="947365" cy="947365"/>
        </a:xfrm>
        <a:prstGeom prst="ellipse">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fa-IR" sz="2800" kern="1200">
              <a:cs typeface="B Titr" pitchFamily="2" charset="-78"/>
            </a:rPr>
            <a:t>فرد</a:t>
          </a:r>
          <a:endParaRPr lang="en-US" sz="2800" kern="1200">
            <a:cs typeface="B Titr" pitchFamily="2" charset="-78"/>
          </a:endParaRPr>
        </a:p>
      </dsp:txBody>
      <dsp:txXfrm>
        <a:off x="1874855" y="1468208"/>
        <a:ext cx="669889" cy="669889"/>
      </dsp:txXfrm>
    </dsp:sp>
    <dsp:sp modelId="{175494B9-08D5-4D95-8703-D40782F8C035}">
      <dsp:nvSpPr>
        <dsp:cNvPr id="0" name=""/>
        <dsp:cNvSpPr/>
      </dsp:nvSpPr>
      <dsp:spPr>
        <a:xfrm rot="5400000">
          <a:off x="2083881" y="984112"/>
          <a:ext cx="251836" cy="322104"/>
        </a:xfrm>
        <a:prstGeom prst="rightArrow">
          <a:avLst>
            <a:gd name="adj1" fmla="val 60000"/>
            <a:gd name="adj2" fmla="val 50000"/>
          </a:avLst>
        </a:prstGeom>
        <a:solidFill>
          <a:schemeClr val="accent3">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cs typeface="B Titr" pitchFamily="2" charset="-78"/>
          </a:endParaRPr>
        </a:p>
      </dsp:txBody>
      <dsp:txXfrm>
        <a:off x="2121657" y="1010758"/>
        <a:ext cx="176285" cy="193262"/>
      </dsp:txXfrm>
    </dsp:sp>
    <dsp:sp modelId="{260DD5CF-97A1-484F-B0FD-E41AA6AB71B0}">
      <dsp:nvSpPr>
        <dsp:cNvPr id="0" name=""/>
        <dsp:cNvSpPr/>
      </dsp:nvSpPr>
      <dsp:spPr>
        <a:xfrm>
          <a:off x="1736117" y="2092"/>
          <a:ext cx="947365" cy="947365"/>
        </a:xfrm>
        <a:prstGeom prst="ellipse">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a-IR" sz="1400" kern="1200" dirty="0">
              <a:cs typeface="B Titr" pitchFamily="2" charset="-78"/>
            </a:rPr>
            <a:t>مقام مافوق</a:t>
          </a:r>
          <a:endParaRPr lang="en-US" sz="1400" kern="1200" dirty="0">
            <a:cs typeface="B Titr" pitchFamily="2" charset="-78"/>
          </a:endParaRPr>
        </a:p>
      </dsp:txBody>
      <dsp:txXfrm>
        <a:off x="1874855" y="140830"/>
        <a:ext cx="669889" cy="669889"/>
      </dsp:txXfrm>
    </dsp:sp>
    <dsp:sp modelId="{13C6F173-2B05-4334-945C-DA9CC5206892}">
      <dsp:nvSpPr>
        <dsp:cNvPr id="0" name=""/>
        <dsp:cNvSpPr/>
      </dsp:nvSpPr>
      <dsp:spPr>
        <a:xfrm rot="1080000" flipH="1">
          <a:off x="2709076" y="1438771"/>
          <a:ext cx="253014" cy="322104"/>
        </a:xfrm>
        <a:prstGeom prst="rightArrow">
          <a:avLst>
            <a:gd name="adj1" fmla="val 60000"/>
            <a:gd name="adj2" fmla="val 50000"/>
          </a:avLst>
        </a:prstGeom>
        <a:solidFill>
          <a:schemeClr val="accent3">
            <a:hueOff val="2812566"/>
            <a:satOff val="-4220"/>
            <a:lumOff val="-686"/>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cs typeface="B Titr" pitchFamily="2" charset="-78"/>
          </a:endParaRPr>
        </a:p>
      </dsp:txBody>
      <dsp:txXfrm>
        <a:off x="2783122" y="1514920"/>
        <a:ext cx="177110" cy="193262"/>
      </dsp:txXfrm>
    </dsp:sp>
    <dsp:sp modelId="{8D93D785-F0A5-4DD0-9B4D-A83EC038FF53}">
      <dsp:nvSpPr>
        <dsp:cNvPr id="0" name=""/>
        <dsp:cNvSpPr/>
      </dsp:nvSpPr>
      <dsp:spPr>
        <a:xfrm>
          <a:off x="2998528" y="919287"/>
          <a:ext cx="947365" cy="947365"/>
        </a:xfrm>
        <a:prstGeom prst="ellipse">
          <a:avLst/>
        </a:prstGeom>
        <a:solidFill>
          <a:schemeClr val="accent3">
            <a:hueOff val="2812566"/>
            <a:satOff val="-4220"/>
            <a:lumOff val="-68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a-IR" sz="1400" kern="1200">
              <a:cs typeface="B Titr" pitchFamily="2" charset="-78"/>
            </a:rPr>
            <a:t>ارزيابي شونده</a:t>
          </a:r>
          <a:endParaRPr lang="en-US" sz="1400" kern="1200">
            <a:cs typeface="B Titr" pitchFamily="2" charset="-78"/>
          </a:endParaRPr>
        </a:p>
      </dsp:txBody>
      <dsp:txXfrm>
        <a:off x="3137266" y="1058025"/>
        <a:ext cx="669889" cy="669889"/>
      </dsp:txXfrm>
    </dsp:sp>
    <dsp:sp modelId="{16673E88-4102-4437-B3DD-DF5EFFC297CD}">
      <dsp:nvSpPr>
        <dsp:cNvPr id="0" name=""/>
        <dsp:cNvSpPr/>
      </dsp:nvSpPr>
      <dsp:spPr>
        <a:xfrm rot="14258887">
          <a:off x="2474737" y="2174424"/>
          <a:ext cx="243637" cy="322104"/>
        </a:xfrm>
        <a:prstGeom prst="rightArrow">
          <a:avLst>
            <a:gd name="adj1" fmla="val 60000"/>
            <a:gd name="adj2" fmla="val 50000"/>
          </a:avLst>
        </a:prstGeom>
        <a:solidFill>
          <a:schemeClr val="accent3">
            <a:hueOff val="5625132"/>
            <a:satOff val="-8440"/>
            <a:lumOff val="-1373"/>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cs typeface="B Titr" pitchFamily="2" charset="-78"/>
          </a:endParaRPr>
        </a:p>
      </dsp:txBody>
      <dsp:txXfrm>
        <a:off x="2530839" y="2269718"/>
        <a:ext cx="170546" cy="193262"/>
      </dsp:txXfrm>
    </dsp:sp>
    <dsp:sp modelId="{084C5A35-1DA3-4FC0-BBCF-FE26C70BDD0F}">
      <dsp:nvSpPr>
        <dsp:cNvPr id="0" name=""/>
        <dsp:cNvSpPr/>
      </dsp:nvSpPr>
      <dsp:spPr>
        <a:xfrm>
          <a:off x="2516330" y="2403340"/>
          <a:ext cx="947365" cy="947365"/>
        </a:xfrm>
        <a:prstGeom prst="ellipse">
          <a:avLst/>
        </a:prstGeom>
        <a:solidFill>
          <a:schemeClr val="accent3">
            <a:hueOff val="5625132"/>
            <a:satOff val="-8440"/>
            <a:lumOff val="-1373"/>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a-IR" sz="1400" kern="1200">
              <a:cs typeface="B Titr" pitchFamily="2" charset="-78"/>
            </a:rPr>
            <a:t>زيردستان</a:t>
          </a:r>
          <a:endParaRPr lang="en-US" sz="1400" kern="1200">
            <a:cs typeface="B Titr" pitchFamily="2" charset="-78"/>
          </a:endParaRPr>
        </a:p>
      </dsp:txBody>
      <dsp:txXfrm>
        <a:off x="2655068" y="2542078"/>
        <a:ext cx="669889" cy="669889"/>
      </dsp:txXfrm>
    </dsp:sp>
    <dsp:sp modelId="{4F0FF0A6-BE8E-4FB4-B670-40DFCE73C822}">
      <dsp:nvSpPr>
        <dsp:cNvPr id="0" name=""/>
        <dsp:cNvSpPr/>
      </dsp:nvSpPr>
      <dsp:spPr>
        <a:xfrm rot="18518864">
          <a:off x="1684442" y="2174424"/>
          <a:ext cx="277203" cy="322104"/>
        </a:xfrm>
        <a:prstGeom prst="rightArrow">
          <a:avLst>
            <a:gd name="adj1" fmla="val 60000"/>
            <a:gd name="adj2" fmla="val 50000"/>
          </a:avLst>
        </a:prstGeom>
        <a:solidFill>
          <a:schemeClr val="accent3">
            <a:hueOff val="8437698"/>
            <a:satOff val="-12660"/>
            <a:lumOff val="-2059"/>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cs typeface="B Titr" pitchFamily="2" charset="-78"/>
          </a:endParaRPr>
        </a:p>
      </dsp:txBody>
      <dsp:txXfrm rot="10800000">
        <a:off x="1700054" y="2271319"/>
        <a:ext cx="194042" cy="193262"/>
      </dsp:txXfrm>
    </dsp:sp>
    <dsp:sp modelId="{327523D4-107F-419F-87E6-358DF475FC8D}">
      <dsp:nvSpPr>
        <dsp:cNvPr id="0" name=""/>
        <dsp:cNvSpPr/>
      </dsp:nvSpPr>
      <dsp:spPr>
        <a:xfrm>
          <a:off x="955904" y="2403340"/>
          <a:ext cx="947365" cy="947365"/>
        </a:xfrm>
        <a:prstGeom prst="ellipse">
          <a:avLst/>
        </a:prstGeom>
        <a:solidFill>
          <a:schemeClr val="accent3">
            <a:hueOff val="8437698"/>
            <a:satOff val="-12660"/>
            <a:lumOff val="-2059"/>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a-IR" sz="1400" kern="1200">
              <a:cs typeface="B Titr" pitchFamily="2" charset="-78"/>
            </a:rPr>
            <a:t>مشتريان</a:t>
          </a:r>
          <a:endParaRPr lang="en-US" sz="1400" kern="1200">
            <a:cs typeface="B Titr" pitchFamily="2" charset="-78"/>
          </a:endParaRPr>
        </a:p>
      </dsp:txBody>
      <dsp:txXfrm>
        <a:off x="1094642" y="2542078"/>
        <a:ext cx="669889" cy="669889"/>
      </dsp:txXfrm>
    </dsp:sp>
    <dsp:sp modelId="{B59BE7AE-D737-46EC-8965-DA3697EEF444}">
      <dsp:nvSpPr>
        <dsp:cNvPr id="0" name=""/>
        <dsp:cNvSpPr/>
      </dsp:nvSpPr>
      <dsp:spPr>
        <a:xfrm rot="1494604">
          <a:off x="1441503" y="1438771"/>
          <a:ext cx="285024" cy="322104"/>
        </a:xfrm>
        <a:prstGeom prst="rightArrow">
          <a:avLst>
            <a:gd name="adj1" fmla="val 60000"/>
            <a:gd name="adj2" fmla="val 50000"/>
          </a:avLst>
        </a:prstGeom>
        <a:solidFill>
          <a:schemeClr val="accent3">
            <a:hueOff val="11250264"/>
            <a:satOff val="-16880"/>
            <a:lumOff val="-2745"/>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cs typeface="B Titr" pitchFamily="2" charset="-78"/>
          </a:endParaRPr>
        </a:p>
      </dsp:txBody>
      <dsp:txXfrm rot="10800000">
        <a:off x="1445480" y="1485184"/>
        <a:ext cx="199517" cy="193262"/>
      </dsp:txXfrm>
    </dsp:sp>
    <dsp:sp modelId="{5C2C20C2-2EAE-40DD-AEE8-B8BD03A5AF7A}">
      <dsp:nvSpPr>
        <dsp:cNvPr id="0" name=""/>
        <dsp:cNvSpPr/>
      </dsp:nvSpPr>
      <dsp:spPr>
        <a:xfrm>
          <a:off x="473706" y="919287"/>
          <a:ext cx="947365" cy="947365"/>
        </a:xfrm>
        <a:prstGeom prst="ellipse">
          <a:avLst/>
        </a:prstGeom>
        <a:solidFill>
          <a:schemeClr val="accent3">
            <a:hueOff val="11250264"/>
            <a:satOff val="-16880"/>
            <a:lumOff val="-274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a-IR" sz="1400" kern="1200">
              <a:cs typeface="B Titr" pitchFamily="2" charset="-78"/>
            </a:rPr>
            <a:t>همكاران</a:t>
          </a:r>
          <a:endParaRPr lang="en-US" sz="1400" kern="1200">
            <a:cs typeface="B Titr" pitchFamily="2" charset="-78"/>
          </a:endParaRPr>
        </a:p>
      </dsp:txBody>
      <dsp:txXfrm>
        <a:off x="612444" y="1058025"/>
        <a:ext cx="669889" cy="669889"/>
      </dsp:txXfrm>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F2C51836-51E0-4D46-AA8B-4AC418F2BFBD}" type="datetimeFigureOut">
              <a:rPr lang="en-US" smtClean="0"/>
              <a:t>1/9/2017</a:t>
            </a:fld>
            <a:endParaRPr lang="en-US"/>
          </a:p>
        </p:txBody>
      </p:sp>
      <p:sp>
        <p:nvSpPr>
          <p:cNvPr id="4" name="Footer Placeholder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E8B3DDE7-81A0-45DD-BD30-D6BC6F5ABECD}" type="slidenum">
              <a:rPr lang="en-US" smtClean="0"/>
              <a:t>‹#›</a:t>
            </a:fld>
            <a:endParaRPr lang="en-US"/>
          </a:p>
        </p:txBody>
      </p:sp>
    </p:spTree>
    <p:extLst>
      <p:ext uri="{BB962C8B-B14F-4D97-AF65-F5344CB8AC3E}">
        <p14:creationId xmlns:p14="http://schemas.microsoft.com/office/powerpoint/2010/main" val="6743020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355908DE-FCE9-42B8-944A-ED7BBFDE4C17}" type="datetimeFigureOut">
              <a:rPr lang="en-US" smtClean="0"/>
              <a:t>1/9/2017</a:t>
            </a:fld>
            <a:endParaRPr lang="en-US"/>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C59ADC0A-84F6-43A5-BF36-787F2DEE6624}" type="slidenum">
              <a:rPr lang="en-US" smtClean="0"/>
              <a:t>‹#›</a:t>
            </a:fld>
            <a:endParaRPr lang="en-US"/>
          </a:p>
        </p:txBody>
      </p:sp>
    </p:spTree>
    <p:extLst>
      <p:ext uri="{BB962C8B-B14F-4D97-AF65-F5344CB8AC3E}">
        <p14:creationId xmlns:p14="http://schemas.microsoft.com/office/powerpoint/2010/main" val="607166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59ADC0A-84F6-43A5-BF36-787F2DEE6624}" type="slidenum">
              <a:rPr lang="en-US" smtClean="0"/>
              <a:t>1</a:t>
            </a:fld>
            <a:endParaRPr lang="en-US"/>
          </a:p>
        </p:txBody>
      </p:sp>
    </p:spTree>
    <p:extLst>
      <p:ext uri="{BB962C8B-B14F-4D97-AF65-F5344CB8AC3E}">
        <p14:creationId xmlns:p14="http://schemas.microsoft.com/office/powerpoint/2010/main" val="29606597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59ADC0A-84F6-43A5-BF36-787F2DEE6624}" type="slidenum">
              <a:rPr lang="en-US" smtClean="0"/>
              <a:t>2</a:t>
            </a:fld>
            <a:endParaRPr lang="en-US"/>
          </a:p>
        </p:txBody>
      </p:sp>
    </p:spTree>
    <p:extLst>
      <p:ext uri="{BB962C8B-B14F-4D97-AF65-F5344CB8AC3E}">
        <p14:creationId xmlns:p14="http://schemas.microsoft.com/office/powerpoint/2010/main" val="31227618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2645F4D-ADB0-459F-A68B-4224894A9EEB}" type="datetime1">
              <a:rPr lang="en-US" smtClean="0"/>
              <a:t>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fa-IR" smtClean="0">
                <a:cs typeface="B Titr" pitchFamily="2" charset="-78"/>
              </a:rPr>
              <a:t>(#)</a:t>
            </a:r>
            <a:endParaRPr lang="en-US" dirty="0"/>
          </a:p>
        </p:txBody>
      </p:sp>
    </p:spTree>
    <p:extLst>
      <p:ext uri="{BB962C8B-B14F-4D97-AF65-F5344CB8AC3E}">
        <p14:creationId xmlns:p14="http://schemas.microsoft.com/office/powerpoint/2010/main" val="36731176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289AB6-C076-486C-954C-BC785574F9A0}" type="datetime1">
              <a:rPr lang="en-US" smtClean="0"/>
              <a:t>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fa-IR" smtClean="0">
                <a:cs typeface="B Titr" pitchFamily="2" charset="-78"/>
              </a:rPr>
              <a:t>(#)</a:t>
            </a:r>
            <a:endParaRPr lang="en-US" dirty="0"/>
          </a:p>
        </p:txBody>
      </p:sp>
    </p:spTree>
    <p:extLst>
      <p:ext uri="{BB962C8B-B14F-4D97-AF65-F5344CB8AC3E}">
        <p14:creationId xmlns:p14="http://schemas.microsoft.com/office/powerpoint/2010/main" val="2772477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7FACDB-7CB6-4733-94EA-BAFE9EE4DF1D}" type="datetime1">
              <a:rPr lang="en-US" smtClean="0"/>
              <a:t>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52C06C-4A49-4BBE-954E-10A151C63398}" type="slidenum">
              <a:rPr lang="en-US" smtClean="0"/>
              <a:t>‹#›</a:t>
            </a:fld>
            <a:endParaRPr lang="en-US"/>
          </a:p>
        </p:txBody>
      </p:sp>
    </p:spTree>
    <p:extLst>
      <p:ext uri="{BB962C8B-B14F-4D97-AF65-F5344CB8AC3E}">
        <p14:creationId xmlns:p14="http://schemas.microsoft.com/office/powerpoint/2010/main" val="204690603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12FF4C-2CA5-4E75-8E8D-A0F5CE1B4F35}" type="datetime1">
              <a:rPr lang="en-US" smtClean="0"/>
              <a:t>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52C06C-4A49-4BBE-954E-10A151C63398}" type="slidenum">
              <a:rPr lang="en-US" smtClean="0"/>
              <a:t>‹#›</a:t>
            </a:fld>
            <a:endParaRPr lang="en-US"/>
          </a:p>
        </p:txBody>
      </p:sp>
      <p:sp>
        <p:nvSpPr>
          <p:cNvPr id="7" name="Rectangle 6"/>
          <p:cNvSpPr/>
          <p:nvPr userDrawn="1"/>
        </p:nvSpPr>
        <p:spPr>
          <a:xfrm>
            <a:off x="165411" y="6276646"/>
            <a:ext cx="3200400" cy="369332"/>
          </a:xfrm>
          <a:prstGeom prst="rect">
            <a:avLst/>
          </a:prstGeom>
          <a:solidFill>
            <a:schemeClr val="bg1">
              <a:lumMod val="85000"/>
            </a:schemeClr>
          </a:solidFill>
        </p:spPr>
        <p:txBody>
          <a:bodyPr wrap="square">
            <a:spAutoFit/>
          </a:bodyPr>
          <a:lstStyle/>
          <a:p>
            <a:pPr algn="ctr" rtl="1"/>
            <a:r>
              <a:rPr lang="fa-IR" dirty="0" smtClean="0">
                <a:solidFill>
                  <a:schemeClr val="bg1">
                    <a:lumMod val="50000"/>
                  </a:schemeClr>
                </a:solidFill>
                <a:cs typeface="B Nazanin" pitchFamily="2" charset="-78"/>
              </a:rPr>
              <a:t>فرزانه </a:t>
            </a:r>
            <a:r>
              <a:rPr lang="fa-IR" dirty="0">
                <a:solidFill>
                  <a:schemeClr val="bg1">
                    <a:lumMod val="50000"/>
                  </a:schemeClr>
                </a:solidFill>
                <a:cs typeface="B Nazanin" pitchFamily="2" charset="-78"/>
              </a:rPr>
              <a:t>نادر </a:t>
            </a:r>
            <a:r>
              <a:rPr lang="fa-IR" dirty="0" smtClean="0">
                <a:solidFill>
                  <a:schemeClr val="bg1">
                    <a:lumMod val="50000"/>
                  </a:schemeClr>
                </a:solidFill>
                <a:cs typeface="B Nazanin" pitchFamily="2" charset="-78"/>
              </a:rPr>
              <a:t>پور – دی 95 </a:t>
            </a:r>
            <a:endParaRPr lang="en-US" sz="100" dirty="0">
              <a:solidFill>
                <a:schemeClr val="bg1">
                  <a:lumMod val="50000"/>
                </a:schemeClr>
              </a:solidFill>
              <a:cs typeface="B Nazanin" pitchFamily="2" charset="-78"/>
            </a:endParaRPr>
          </a:p>
        </p:txBody>
      </p:sp>
      <p:pic>
        <p:nvPicPr>
          <p:cNvPr id="8" name="Picture 7"/>
          <p:cNvPicPr>
            <a:picLocks noChangeAspect="1"/>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0122" t="7405" r="8410" b="31070"/>
          <a:stretch/>
        </p:blipFill>
        <p:spPr>
          <a:xfrm>
            <a:off x="165411" y="120650"/>
            <a:ext cx="676275" cy="631825"/>
          </a:xfrm>
          <a:prstGeom prst="rect">
            <a:avLst/>
          </a:prstGeom>
        </p:spPr>
      </p:pic>
      <p:sp>
        <p:nvSpPr>
          <p:cNvPr id="9" name="TextBox 8"/>
          <p:cNvSpPr txBox="1"/>
          <p:nvPr userDrawn="1"/>
        </p:nvSpPr>
        <p:spPr>
          <a:xfrm>
            <a:off x="35496" y="707147"/>
            <a:ext cx="936104" cy="665567"/>
          </a:xfrm>
          <a:prstGeom prst="rect">
            <a:avLst/>
          </a:prstGeom>
          <a:noFill/>
        </p:spPr>
        <p:txBody>
          <a:bodyPr wrap="square" rtlCol="1">
            <a:spAutoFit/>
          </a:bodyPr>
          <a:lstStyle/>
          <a:p>
            <a:pPr algn="ctr">
              <a:lnSpc>
                <a:spcPct val="150000"/>
              </a:lnSpc>
            </a:pPr>
            <a:r>
              <a:rPr lang="en-US" sz="1200" b="1" dirty="0" smtClean="0">
                <a:solidFill>
                  <a:srgbClr val="003F86"/>
                </a:solidFill>
              </a:rPr>
              <a:t>SAED</a:t>
            </a:r>
          </a:p>
          <a:p>
            <a:pPr algn="ctr">
              <a:lnSpc>
                <a:spcPct val="150000"/>
              </a:lnSpc>
            </a:pPr>
            <a:r>
              <a:rPr lang="fa-IR" sz="1400" dirty="0" smtClean="0">
                <a:solidFill>
                  <a:srgbClr val="003F86"/>
                </a:solidFill>
                <a:latin typeface="IranNastaliq" pitchFamily="18" charset="0"/>
                <a:cs typeface="IranNastaliq" pitchFamily="18" charset="0"/>
              </a:rPr>
              <a:t>منابع انسانی</a:t>
            </a:r>
            <a:endParaRPr lang="fa-IR" sz="1400" dirty="0">
              <a:solidFill>
                <a:srgbClr val="003F86"/>
              </a:solidFill>
              <a:latin typeface="IranNastaliq" pitchFamily="18" charset="0"/>
              <a:cs typeface="IranNastaliq" pitchFamily="18" charset="0"/>
            </a:endParaRPr>
          </a:p>
        </p:txBody>
      </p:sp>
    </p:spTree>
    <p:extLst>
      <p:ext uri="{BB962C8B-B14F-4D97-AF65-F5344CB8AC3E}">
        <p14:creationId xmlns:p14="http://schemas.microsoft.com/office/powerpoint/2010/main" val="86897262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4166C9-5CA2-4C43-A92F-5D0D7C5F1372}" type="datetime1">
              <a:rPr lang="en-US" smtClean="0"/>
              <a:t>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52C06C-4A49-4BBE-954E-10A151C63398}" type="slidenum">
              <a:rPr lang="en-US" smtClean="0"/>
              <a:t>‹#›</a:t>
            </a:fld>
            <a:endParaRPr lang="en-US"/>
          </a:p>
        </p:txBody>
      </p:sp>
    </p:spTree>
    <p:extLst>
      <p:ext uri="{BB962C8B-B14F-4D97-AF65-F5344CB8AC3E}">
        <p14:creationId xmlns:p14="http://schemas.microsoft.com/office/powerpoint/2010/main" val="21371085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5D35CC-02EA-4B5F-B995-8949E1867789}" type="datetime1">
              <a:rPr lang="en-US" smtClean="0"/>
              <a:t>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52C06C-4A49-4BBE-954E-10A151C63398}" type="slidenum">
              <a:rPr lang="en-US" smtClean="0"/>
              <a:t>‹#›</a:t>
            </a:fld>
            <a:endParaRPr lang="en-US"/>
          </a:p>
        </p:txBody>
      </p:sp>
    </p:spTree>
    <p:extLst>
      <p:ext uri="{BB962C8B-B14F-4D97-AF65-F5344CB8AC3E}">
        <p14:creationId xmlns:p14="http://schemas.microsoft.com/office/powerpoint/2010/main" val="26678568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2F9C8EA-81ED-4A5F-ABA9-89BFEEBDCA7F}" type="datetime1">
              <a:rPr lang="en-US" smtClean="0"/>
              <a:t>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52C06C-4A49-4BBE-954E-10A151C63398}" type="slidenum">
              <a:rPr lang="en-US" smtClean="0"/>
              <a:t>‹#›</a:t>
            </a:fld>
            <a:endParaRPr lang="en-US"/>
          </a:p>
        </p:txBody>
      </p:sp>
    </p:spTree>
    <p:extLst>
      <p:ext uri="{BB962C8B-B14F-4D97-AF65-F5344CB8AC3E}">
        <p14:creationId xmlns:p14="http://schemas.microsoft.com/office/powerpoint/2010/main" val="37869366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D7F2A3A-F460-44E7-9ABE-9DDE6A6AA418}" type="datetime1">
              <a:rPr lang="en-US" smtClean="0"/>
              <a:t>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52C06C-4A49-4BBE-954E-10A151C63398}" type="slidenum">
              <a:rPr lang="en-US" smtClean="0"/>
              <a:t>‹#›</a:t>
            </a:fld>
            <a:endParaRPr lang="en-US"/>
          </a:p>
        </p:txBody>
      </p:sp>
    </p:spTree>
    <p:extLst>
      <p:ext uri="{BB962C8B-B14F-4D97-AF65-F5344CB8AC3E}">
        <p14:creationId xmlns:p14="http://schemas.microsoft.com/office/powerpoint/2010/main" val="82185982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2A0D70-43F5-4333-AF5C-50B47453A4E6}" type="datetime1">
              <a:rPr lang="en-US" smtClean="0"/>
              <a:t>1/9/2017</a:t>
            </a:fld>
            <a:endParaRPr lang="en-US" dirty="0"/>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52C06C-4A49-4BBE-954E-10A151C63398}" type="slidenum">
              <a:rPr lang="en-US" smtClean="0"/>
              <a:pPr/>
              <a:t>‹#›</a:t>
            </a:fld>
            <a:endParaRPr lang="en-US" dirty="0"/>
          </a:p>
        </p:txBody>
      </p:sp>
      <p:pic>
        <p:nvPicPr>
          <p:cNvPr id="6" name="Picture 5"/>
          <p:cNvPicPr>
            <a:picLocks noChangeAspect="1"/>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0122" t="7405" r="8410" b="31070"/>
          <a:stretch/>
        </p:blipFill>
        <p:spPr>
          <a:xfrm>
            <a:off x="165411" y="120650"/>
            <a:ext cx="676275" cy="631825"/>
          </a:xfrm>
          <a:prstGeom prst="rect">
            <a:avLst/>
          </a:prstGeom>
        </p:spPr>
      </p:pic>
      <p:sp>
        <p:nvSpPr>
          <p:cNvPr id="7" name="TextBox 6"/>
          <p:cNvSpPr txBox="1"/>
          <p:nvPr userDrawn="1"/>
        </p:nvSpPr>
        <p:spPr>
          <a:xfrm>
            <a:off x="35496" y="707147"/>
            <a:ext cx="936104" cy="665567"/>
          </a:xfrm>
          <a:prstGeom prst="rect">
            <a:avLst/>
          </a:prstGeom>
          <a:noFill/>
        </p:spPr>
        <p:txBody>
          <a:bodyPr wrap="square" rtlCol="1">
            <a:spAutoFit/>
          </a:bodyPr>
          <a:lstStyle/>
          <a:p>
            <a:pPr algn="ctr">
              <a:lnSpc>
                <a:spcPct val="150000"/>
              </a:lnSpc>
            </a:pPr>
            <a:r>
              <a:rPr lang="en-US" sz="1200" b="1" dirty="0" smtClean="0">
                <a:solidFill>
                  <a:srgbClr val="003F86"/>
                </a:solidFill>
              </a:rPr>
              <a:t>SAED</a:t>
            </a:r>
          </a:p>
          <a:p>
            <a:pPr algn="ctr">
              <a:lnSpc>
                <a:spcPct val="150000"/>
              </a:lnSpc>
            </a:pPr>
            <a:r>
              <a:rPr lang="fa-IR" sz="1400" dirty="0" smtClean="0">
                <a:solidFill>
                  <a:srgbClr val="003F86"/>
                </a:solidFill>
                <a:latin typeface="IranNastaliq" pitchFamily="18" charset="0"/>
                <a:cs typeface="IranNastaliq" pitchFamily="18" charset="0"/>
              </a:rPr>
              <a:t>منابع انسانی</a:t>
            </a:r>
            <a:endParaRPr lang="fa-IR" sz="1400" dirty="0">
              <a:solidFill>
                <a:srgbClr val="003F86"/>
              </a:solidFill>
              <a:latin typeface="IranNastaliq" pitchFamily="18" charset="0"/>
              <a:cs typeface="IranNastaliq" pitchFamily="18" charset="0"/>
            </a:endParaRPr>
          </a:p>
        </p:txBody>
      </p:sp>
      <p:sp>
        <p:nvSpPr>
          <p:cNvPr id="8" name="Rectangle 7"/>
          <p:cNvSpPr/>
          <p:nvPr userDrawn="1"/>
        </p:nvSpPr>
        <p:spPr>
          <a:xfrm>
            <a:off x="165411" y="6276646"/>
            <a:ext cx="3200400" cy="369332"/>
          </a:xfrm>
          <a:prstGeom prst="rect">
            <a:avLst/>
          </a:prstGeom>
          <a:solidFill>
            <a:schemeClr val="bg1">
              <a:lumMod val="85000"/>
            </a:schemeClr>
          </a:solidFill>
        </p:spPr>
        <p:txBody>
          <a:bodyPr wrap="square">
            <a:spAutoFit/>
          </a:bodyPr>
          <a:lstStyle/>
          <a:p>
            <a:pPr algn="ctr" rtl="1"/>
            <a:r>
              <a:rPr lang="fa-IR" dirty="0" smtClean="0">
                <a:solidFill>
                  <a:schemeClr val="bg1">
                    <a:lumMod val="50000"/>
                  </a:schemeClr>
                </a:solidFill>
                <a:cs typeface="B Nazanin" pitchFamily="2" charset="-78"/>
              </a:rPr>
              <a:t>فرزانه </a:t>
            </a:r>
            <a:r>
              <a:rPr lang="fa-IR" dirty="0">
                <a:solidFill>
                  <a:schemeClr val="bg1">
                    <a:lumMod val="50000"/>
                  </a:schemeClr>
                </a:solidFill>
                <a:cs typeface="B Nazanin" pitchFamily="2" charset="-78"/>
              </a:rPr>
              <a:t>نادر </a:t>
            </a:r>
            <a:r>
              <a:rPr lang="fa-IR" dirty="0" smtClean="0">
                <a:solidFill>
                  <a:schemeClr val="bg1">
                    <a:lumMod val="50000"/>
                  </a:schemeClr>
                </a:solidFill>
                <a:cs typeface="B Nazanin" pitchFamily="2" charset="-78"/>
              </a:rPr>
              <a:t>پور – دی 95 </a:t>
            </a:r>
            <a:endParaRPr lang="en-US" sz="100" dirty="0">
              <a:solidFill>
                <a:schemeClr val="bg1">
                  <a:lumMod val="50000"/>
                </a:schemeClr>
              </a:solidFill>
              <a:cs typeface="B Nazanin" pitchFamily="2" charset="-78"/>
            </a:endParaRPr>
          </a:p>
        </p:txBody>
      </p:sp>
    </p:spTree>
    <p:extLst>
      <p:ext uri="{BB962C8B-B14F-4D97-AF65-F5344CB8AC3E}">
        <p14:creationId xmlns:p14="http://schemas.microsoft.com/office/powerpoint/2010/main" val="235591846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4BB801-DF60-4EA1-903E-7028644DFF1B}" type="datetime1">
              <a:rPr lang="en-US" smtClean="0"/>
              <a:t>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52C06C-4A49-4BBE-954E-10A151C63398}" type="slidenum">
              <a:rPr lang="en-US" smtClean="0"/>
              <a:t>‹#›</a:t>
            </a:fld>
            <a:endParaRPr lang="en-US"/>
          </a:p>
        </p:txBody>
      </p:sp>
    </p:spTree>
    <p:extLst>
      <p:ext uri="{BB962C8B-B14F-4D97-AF65-F5344CB8AC3E}">
        <p14:creationId xmlns:p14="http://schemas.microsoft.com/office/powerpoint/2010/main" val="62264371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C3D0B6-BB5A-4CC8-81A0-506067BB3F05}" type="datetime1">
              <a:rPr lang="en-US" smtClean="0"/>
              <a:t>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52C06C-4A49-4BBE-954E-10A151C63398}" type="slidenum">
              <a:rPr lang="en-US" smtClean="0"/>
              <a:t>‹#›</a:t>
            </a:fld>
            <a:endParaRPr lang="en-US"/>
          </a:p>
        </p:txBody>
      </p:sp>
    </p:spTree>
    <p:extLst>
      <p:ext uri="{BB962C8B-B14F-4D97-AF65-F5344CB8AC3E}">
        <p14:creationId xmlns:p14="http://schemas.microsoft.com/office/powerpoint/2010/main" val="94802729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F125E4-2437-461E-A188-DA99A229D21B}" type="datetime1">
              <a:rPr lang="en-US" smtClean="0"/>
              <a:t>1/9/2017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fa-IR" smtClean="0">
                <a:cs typeface="B Titr" pitchFamily="2" charset="-78"/>
              </a:rPr>
              <a:t>(#)</a:t>
            </a:r>
            <a:endParaRPr lang="en-US" dirty="0"/>
          </a:p>
        </p:txBody>
      </p:sp>
    </p:spTree>
    <p:extLst>
      <p:ext uri="{BB962C8B-B14F-4D97-AF65-F5344CB8AC3E}">
        <p14:creationId xmlns:p14="http://schemas.microsoft.com/office/powerpoint/2010/main" val="301755483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8.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1575;&#1587;&#1604;&#1575;&#1740;&#1583;%2016%20&#1582;&#1575;&#1606;&#1605;%20&#1601;&#1585;&#1586;&#1575;&#1606;&#1607;%20&#1606;&#1575;&#1583;&#1585;&#1662;&#1608;&#1585;.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1575;&#1587;&#1604;&#1575;&#1740;&#1583;%2017%20&#1582;&#1575;&#1606;&#1605;%20&#1601;&#1585;&#1586;&#1575;&#1606;&#1607;%20&#1606;&#1575;&#1583;&#1585;&#1662;&#1608;&#1585;.pdf"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Layout" Target="../diagrams/layout2.xml"/><Relationship Id="rId7" Type="http://schemas.openxmlformats.org/officeDocument/2006/relationships/image" Target="../media/image7.emf"/><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8952C06C-4A49-4BBE-954E-10A151C63398}" type="slidenum">
              <a:rPr lang="en-US" smtClean="0"/>
              <a:pPr/>
              <a:t>1</a:t>
            </a:fld>
            <a:endParaRPr lang="en-US"/>
          </a:p>
        </p:txBody>
      </p:sp>
      <p:sp>
        <p:nvSpPr>
          <p:cNvPr id="4" name="TextBox 3"/>
          <p:cNvSpPr txBox="1"/>
          <p:nvPr/>
        </p:nvSpPr>
        <p:spPr>
          <a:xfrm>
            <a:off x="1186249" y="533400"/>
            <a:ext cx="6868886" cy="1200329"/>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rtl="1"/>
            <a:r>
              <a:rPr lang="fa-IR" sz="4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rPr>
              <a:t>ارزیابی عملکرد </a:t>
            </a:r>
            <a:endParaRPr lang="en-US" sz="4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endParaRPr>
          </a:p>
          <a:p>
            <a:pPr algn="ctr" rtl="1"/>
            <a:r>
              <a:rPr lang="fa-IR"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Nazanin" pitchFamily="2" charset="-78"/>
              </a:rPr>
              <a:t>با رویکرد: بازخور360درجه</a:t>
            </a:r>
          </a:p>
        </p:txBody>
      </p:sp>
      <p:pic>
        <p:nvPicPr>
          <p:cNvPr id="3" name="Picture 2"/>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86249" y="1919613"/>
            <a:ext cx="6509951" cy="4527553"/>
          </a:xfrm>
          <a:prstGeom prst="rect">
            <a:avLst/>
          </a:prstGeom>
        </p:spPr>
      </p:pic>
    </p:spTree>
    <p:extLst>
      <p:ext uri="{BB962C8B-B14F-4D97-AF65-F5344CB8AC3E}">
        <p14:creationId xmlns:p14="http://schemas.microsoft.com/office/powerpoint/2010/main" val="229823006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76200"/>
            <a:ext cx="7024744" cy="1143000"/>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lgn="r" rtl="1"/>
            <a:r>
              <a:rPr lang="fa-IR"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rPr>
              <a:t>مراحل اجرايي فرآيند ارزيابي عملكرد در شرکت سروک آذر</a:t>
            </a:r>
            <a:br>
              <a:rPr lang="fa-IR"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rPr>
            </a:br>
            <a:endParaRPr 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endParaRPr>
          </a:p>
        </p:txBody>
      </p:sp>
      <p:sp>
        <p:nvSpPr>
          <p:cNvPr id="5" name="Slide Number Placeholder 4"/>
          <p:cNvSpPr>
            <a:spLocks noGrp="1"/>
          </p:cNvSpPr>
          <p:nvPr>
            <p:ph type="sldNum" sz="quarter" idx="12"/>
          </p:nvPr>
        </p:nvSpPr>
        <p:spPr/>
        <p:txBody>
          <a:bodyPr/>
          <a:lstStyle/>
          <a:p>
            <a:fld id="{8952C06C-4A49-4BBE-954E-10A151C63398}" type="slidenum">
              <a:rPr lang="en-US" smtClean="0"/>
              <a:t>10</a:t>
            </a:fld>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2280513496"/>
              </p:ext>
            </p:extLst>
          </p:nvPr>
        </p:nvGraphicFramePr>
        <p:xfrm>
          <a:off x="2362200" y="1066800"/>
          <a:ext cx="4648200" cy="4767311"/>
        </p:xfrm>
        <a:graphic>
          <a:graphicData uri="http://schemas.openxmlformats.org/presentationml/2006/ole">
            <mc:AlternateContent xmlns:mc="http://schemas.openxmlformats.org/markup-compatibility/2006">
              <mc:Choice xmlns:v="urn:schemas-microsoft-com:vml" Requires="v">
                <p:oleObj spid="_x0000_s4180" name="Visio" r:id="rId3" imgW="3257685" imgH="6451750" progId="Visio.Drawing.11">
                  <p:embed/>
                </p:oleObj>
              </mc:Choice>
              <mc:Fallback>
                <p:oleObj name="Visio" r:id="rId3" imgW="3257685" imgH="6451750" progId="Visio.Drawing.11">
                  <p:embed/>
                  <p:pic>
                    <p:nvPicPr>
                      <p:cNvPr id="0" name="Object 6"/>
                      <p:cNvPicPr>
                        <a:picLocks noChangeAspect="1" noChangeArrowheads="1"/>
                      </p:cNvPicPr>
                      <p:nvPr/>
                    </p:nvPicPr>
                    <p:blipFill>
                      <a:blip r:embed="rId4"/>
                      <a:srcRect/>
                      <a:stretch>
                        <a:fillRect/>
                      </a:stretch>
                    </p:blipFill>
                    <p:spPr bwMode="auto">
                      <a:xfrm>
                        <a:off x="2362200" y="1066800"/>
                        <a:ext cx="4648200" cy="4767311"/>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45510083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76200"/>
            <a:ext cx="7558144" cy="838200"/>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rtl="1"/>
            <a:r>
              <a:rPr lang="fa-IR"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B Titr" pitchFamily="2" charset="-78"/>
              </a:rPr>
              <a:t>استفاده از ضرايب توزيع</a:t>
            </a:r>
            <a:endPar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B Titr" pitchFamily="2" charset="-78"/>
            </a:endParaRPr>
          </a:p>
        </p:txBody>
      </p:sp>
      <p:sp>
        <p:nvSpPr>
          <p:cNvPr id="3" name="Content Placeholder 2"/>
          <p:cNvSpPr>
            <a:spLocks noGrp="1"/>
          </p:cNvSpPr>
          <p:nvPr>
            <p:ph idx="1"/>
          </p:nvPr>
        </p:nvSpPr>
        <p:spPr>
          <a:xfrm>
            <a:off x="1905000" y="990600"/>
            <a:ext cx="6777317" cy="1066800"/>
          </a:xfrm>
        </p:spPr>
        <p:txBody>
          <a:bodyPr>
            <a:normAutofit fontScale="85000" lnSpcReduction="10000"/>
          </a:bodyPr>
          <a:lstStyle/>
          <a:p>
            <a:pPr marL="68580" indent="0" algn="r" rtl="1">
              <a:buNone/>
            </a:pPr>
            <a:r>
              <a:rPr lang="fa-IR" b="1" dirty="0">
                <a:cs typeface="B Titr" pitchFamily="2" charset="-78"/>
              </a:rPr>
              <a:t>1- جدول توزیع اسامی(کدینگ ارزیابی عملکرد)</a:t>
            </a:r>
            <a:endParaRPr lang="fa-IR" dirty="0" smtClean="0"/>
          </a:p>
          <a:p>
            <a:pPr algn="r" rtl="1"/>
            <a:r>
              <a:rPr lang="fa-IR" dirty="0" smtClean="0">
                <a:solidFill>
                  <a:srgbClr val="00B050"/>
                </a:solidFill>
                <a:cs typeface="B Nazanin" pitchFamily="2" charset="-78"/>
              </a:rPr>
              <a:t>نمونه جدول کدینگ ارزیابی عملکرد</a:t>
            </a:r>
          </a:p>
          <a:p>
            <a:pPr marL="68580" indent="0" algn="r" rtl="1">
              <a:buNone/>
            </a:pPr>
            <a:endParaRPr lang="en-US" dirty="0">
              <a:solidFill>
                <a:srgbClr val="00B050"/>
              </a:solidFill>
            </a:endParaRPr>
          </a:p>
        </p:txBody>
      </p:sp>
      <p:sp>
        <p:nvSpPr>
          <p:cNvPr id="5" name="Slide Number Placeholder 4"/>
          <p:cNvSpPr>
            <a:spLocks noGrp="1"/>
          </p:cNvSpPr>
          <p:nvPr>
            <p:ph type="sldNum" sz="quarter" idx="12"/>
          </p:nvPr>
        </p:nvSpPr>
        <p:spPr/>
        <p:txBody>
          <a:bodyPr/>
          <a:lstStyle/>
          <a:p>
            <a:fld id="{8952C06C-4A49-4BBE-954E-10A151C63398}" type="slidenum">
              <a:rPr lang="en-US" smtClean="0"/>
              <a:t>11</a:t>
            </a:fld>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066111598"/>
              </p:ext>
            </p:extLst>
          </p:nvPr>
        </p:nvGraphicFramePr>
        <p:xfrm>
          <a:off x="763292" y="2133600"/>
          <a:ext cx="8075908" cy="1219200"/>
        </p:xfrm>
        <a:graphic>
          <a:graphicData uri="http://schemas.openxmlformats.org/drawingml/2006/table">
            <a:tbl>
              <a:tblPr rtl="1">
                <a:tableStyleId>{21E4AEA4-8DFA-4A89-87EB-49C32662AFE0}</a:tableStyleId>
              </a:tblPr>
              <a:tblGrid>
                <a:gridCol w="982601"/>
                <a:gridCol w="1207432"/>
                <a:gridCol w="1107506"/>
                <a:gridCol w="1007581"/>
                <a:gridCol w="1299031"/>
                <a:gridCol w="1410784"/>
                <a:gridCol w="1060973"/>
              </a:tblGrid>
              <a:tr h="1219200">
                <a:tc>
                  <a:txBody>
                    <a:bodyPr/>
                    <a:lstStyle/>
                    <a:p>
                      <a:pPr algn="ctr" rtl="1" fontAlgn="ctr"/>
                      <a:r>
                        <a:rPr lang="fa-IR" sz="1500" u="none" strike="noStrike" dirty="0">
                          <a:effectLst/>
                          <a:cs typeface="B Nazanin" pitchFamily="2" charset="-78"/>
                        </a:rPr>
                        <a:t> مدیر 1 با وزن 0.25</a:t>
                      </a:r>
                      <a:endParaRPr lang="fa-IR" sz="1500" b="1" i="0" u="none" strike="noStrike" dirty="0">
                        <a:solidFill>
                          <a:schemeClr val="bg1"/>
                        </a:solidFill>
                        <a:effectLst/>
                        <a:latin typeface="B Nazanin"/>
                        <a:cs typeface="B Nazanin" pitchFamily="2" charset="-78"/>
                      </a:endParaRPr>
                    </a:p>
                  </a:txBody>
                  <a:tcPr marL="5240" marR="5240" marT="5240" marB="0" anchor="ctr"/>
                </a:tc>
                <a:tc>
                  <a:txBody>
                    <a:bodyPr/>
                    <a:lstStyle/>
                    <a:p>
                      <a:pPr algn="ctr" rtl="1" fontAlgn="ctr"/>
                      <a:r>
                        <a:rPr lang="fa-IR" sz="1500" u="none" strike="noStrike" dirty="0">
                          <a:effectLst/>
                          <a:cs typeface="B Nazanin" pitchFamily="2" charset="-78"/>
                        </a:rPr>
                        <a:t>مدیر 2 با وزن 0.2</a:t>
                      </a:r>
                      <a:endParaRPr lang="fa-IR" sz="1500" b="1" i="0" u="none" strike="noStrike" dirty="0">
                        <a:solidFill>
                          <a:schemeClr val="bg1"/>
                        </a:solidFill>
                        <a:effectLst/>
                        <a:latin typeface="B Nazanin"/>
                        <a:cs typeface="B Nazanin" pitchFamily="2" charset="-78"/>
                      </a:endParaRPr>
                    </a:p>
                  </a:txBody>
                  <a:tcPr marL="5240" marR="5240" marT="5240" marB="0" anchor="ctr"/>
                </a:tc>
                <a:tc>
                  <a:txBody>
                    <a:bodyPr/>
                    <a:lstStyle/>
                    <a:p>
                      <a:pPr algn="ctr" rtl="1" fontAlgn="ctr"/>
                      <a:r>
                        <a:rPr lang="fa-IR" sz="1500" u="none" strike="noStrike" dirty="0">
                          <a:effectLst/>
                          <a:cs typeface="B Nazanin" pitchFamily="2" charset="-78"/>
                        </a:rPr>
                        <a:t>مدیر3/ بالادستی یا همکار با وزن 0.2</a:t>
                      </a:r>
                      <a:endParaRPr lang="fa-IR" sz="1500" b="1" i="0" u="none" strike="noStrike" dirty="0">
                        <a:solidFill>
                          <a:schemeClr val="bg1"/>
                        </a:solidFill>
                        <a:effectLst/>
                        <a:latin typeface="B Nazanin"/>
                        <a:cs typeface="B Nazanin" pitchFamily="2" charset="-78"/>
                      </a:endParaRPr>
                    </a:p>
                  </a:txBody>
                  <a:tcPr marL="5240" marR="5240" marT="5240" marB="0" anchor="ctr"/>
                </a:tc>
                <a:tc>
                  <a:txBody>
                    <a:bodyPr/>
                    <a:lstStyle/>
                    <a:p>
                      <a:pPr algn="ctr" rtl="1" fontAlgn="ctr"/>
                      <a:r>
                        <a:rPr lang="fa-IR" sz="1500" u="none" strike="noStrike" dirty="0">
                          <a:effectLst/>
                          <a:cs typeface="B Nazanin" pitchFamily="2" charset="-78"/>
                        </a:rPr>
                        <a:t>همکار/ مشتری با وزن 0.1</a:t>
                      </a:r>
                      <a:endParaRPr lang="fa-IR" sz="1500" b="1" i="0" u="none" strike="noStrike" dirty="0">
                        <a:solidFill>
                          <a:schemeClr val="bg1"/>
                        </a:solidFill>
                        <a:effectLst/>
                        <a:latin typeface="B Nazanin"/>
                        <a:cs typeface="B Nazanin" pitchFamily="2" charset="-78"/>
                      </a:endParaRPr>
                    </a:p>
                  </a:txBody>
                  <a:tcPr marL="5240" marR="5240" marT="5240" marB="0" anchor="ctr"/>
                </a:tc>
                <a:tc>
                  <a:txBody>
                    <a:bodyPr/>
                    <a:lstStyle/>
                    <a:p>
                      <a:pPr algn="ctr" rtl="1" fontAlgn="ctr"/>
                      <a:r>
                        <a:rPr lang="fa-IR" sz="1500" u="none" strike="noStrike" dirty="0">
                          <a:effectLst/>
                          <a:cs typeface="B Nazanin" pitchFamily="2" charset="-78"/>
                        </a:rPr>
                        <a:t>همکار/ مشتری با وزن 0.1</a:t>
                      </a:r>
                      <a:endParaRPr lang="fa-IR" sz="1500" b="1" i="0" u="none" strike="noStrike" dirty="0">
                        <a:solidFill>
                          <a:schemeClr val="bg1"/>
                        </a:solidFill>
                        <a:effectLst/>
                        <a:latin typeface="B Nazanin"/>
                        <a:cs typeface="B Nazanin" pitchFamily="2" charset="-78"/>
                      </a:endParaRPr>
                    </a:p>
                  </a:txBody>
                  <a:tcPr marL="5240" marR="5240" marT="5240" marB="0" anchor="ctr"/>
                </a:tc>
                <a:tc>
                  <a:txBody>
                    <a:bodyPr/>
                    <a:lstStyle/>
                    <a:p>
                      <a:pPr algn="ctr" rtl="1" fontAlgn="ctr"/>
                      <a:r>
                        <a:rPr lang="fa-IR" sz="1500" u="none" strike="noStrike" dirty="0">
                          <a:effectLst/>
                          <a:cs typeface="B Nazanin" pitchFamily="2" charset="-78"/>
                        </a:rPr>
                        <a:t>همکار/ پایین دستی با وزن 0.1</a:t>
                      </a:r>
                      <a:endParaRPr lang="fa-IR" sz="1500" b="1" i="0" u="none" strike="noStrike" dirty="0">
                        <a:solidFill>
                          <a:schemeClr val="bg1"/>
                        </a:solidFill>
                        <a:effectLst/>
                        <a:latin typeface="B Nazanin"/>
                        <a:cs typeface="B Nazanin" pitchFamily="2" charset="-78"/>
                      </a:endParaRPr>
                    </a:p>
                  </a:txBody>
                  <a:tcPr marL="5240" marR="5240" marT="5240" marB="0" anchor="ctr"/>
                </a:tc>
                <a:tc>
                  <a:txBody>
                    <a:bodyPr/>
                    <a:lstStyle/>
                    <a:p>
                      <a:pPr algn="ctr" rtl="1" fontAlgn="ctr"/>
                      <a:r>
                        <a:rPr lang="fa-IR" sz="1500" u="none" strike="noStrike" dirty="0">
                          <a:effectLst/>
                          <a:cs typeface="B Nazanin" pitchFamily="2" charset="-78"/>
                        </a:rPr>
                        <a:t>خود فرد با وزن 0.05</a:t>
                      </a:r>
                      <a:endParaRPr lang="fa-IR" sz="1500" b="1" i="0" u="none" strike="noStrike" dirty="0">
                        <a:solidFill>
                          <a:schemeClr val="bg1"/>
                        </a:solidFill>
                        <a:effectLst/>
                        <a:latin typeface="B Nazanin"/>
                        <a:cs typeface="B Nazanin" pitchFamily="2" charset="-78"/>
                      </a:endParaRPr>
                    </a:p>
                  </a:txBody>
                  <a:tcPr marL="5240" marR="5240" marT="5240" marB="0" anchor="ctr"/>
                </a:tc>
              </a:tr>
            </a:tbl>
          </a:graphicData>
        </a:graphic>
      </p:graphicFrame>
      <p:sp>
        <p:nvSpPr>
          <p:cNvPr id="7" name="Content Placeholder 2"/>
          <p:cNvSpPr txBox="1">
            <a:spLocks/>
          </p:cNvSpPr>
          <p:nvPr/>
        </p:nvSpPr>
        <p:spPr>
          <a:xfrm>
            <a:off x="762000" y="3581400"/>
            <a:ext cx="8057059" cy="2590800"/>
          </a:xfrm>
          <a:prstGeom prst="rect">
            <a:avLst/>
          </a:prstGeom>
        </p:spPr>
        <p:txBody>
          <a:bodyPr vert="horz" lIns="91440" tIns="45720" rIns="91440" bIns="45720" rtlCol="0">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lgn="r" rtl="1">
              <a:buFont typeface="Wingdings 2" pitchFamily="18" charset="2"/>
              <a:buNone/>
            </a:pPr>
            <a:r>
              <a:rPr lang="fa-IR" b="1" dirty="0" smtClean="0">
                <a:solidFill>
                  <a:schemeClr val="tx1"/>
                </a:solidFill>
                <a:cs typeface="B Titr" pitchFamily="2" charset="-78"/>
              </a:rPr>
              <a:t>2- جدول ضرايب شايستگي ها براي سطوح مختلف </a:t>
            </a:r>
          </a:p>
          <a:p>
            <a:pPr marL="68580" indent="0" algn="r" rtl="1">
              <a:buFont typeface="Wingdings 2" pitchFamily="18" charset="2"/>
              <a:buNone/>
            </a:pPr>
            <a:r>
              <a:rPr lang="fa-IR" dirty="0" smtClean="0">
                <a:solidFill>
                  <a:srgbClr val="00B050"/>
                </a:solidFill>
                <a:cs typeface="B Nazanin" pitchFamily="2" charset="-78"/>
              </a:rPr>
              <a:t>نمونه ضرايب ارزیابی عملکرد</a:t>
            </a:r>
          </a:p>
          <a:p>
            <a:pPr marL="68580" indent="0" algn="r" rtl="1">
              <a:buFont typeface="Wingdings 2" pitchFamily="18" charset="2"/>
              <a:buNone/>
            </a:pPr>
            <a:r>
              <a:rPr lang="fa-IR" sz="2200" dirty="0" smtClean="0">
                <a:solidFill>
                  <a:schemeClr val="tx1"/>
                </a:solidFill>
                <a:cs typeface="B Nazanin" pitchFamily="2" charset="-78"/>
              </a:rPr>
              <a:t>تفكر سيستمي– سطح مديران – 1</a:t>
            </a:r>
          </a:p>
          <a:p>
            <a:pPr marL="68580" indent="0" algn="r" rtl="1">
              <a:buNone/>
            </a:pPr>
            <a:r>
              <a:rPr lang="fa-IR" sz="2200" dirty="0">
                <a:solidFill>
                  <a:schemeClr val="tx1"/>
                </a:solidFill>
                <a:cs typeface="B Nazanin" pitchFamily="2" charset="-78"/>
              </a:rPr>
              <a:t>تفكر سيستمي</a:t>
            </a:r>
            <a:r>
              <a:rPr lang="fa-IR" sz="2200" dirty="0" smtClean="0">
                <a:solidFill>
                  <a:schemeClr val="tx1"/>
                </a:solidFill>
                <a:cs typeface="B Nazanin" pitchFamily="2" charset="-78"/>
              </a:rPr>
              <a:t>– سطح سرپرستان – 0/7</a:t>
            </a:r>
          </a:p>
          <a:p>
            <a:pPr marL="68580" indent="0" algn="r" rtl="1">
              <a:buNone/>
            </a:pPr>
            <a:r>
              <a:rPr lang="fa-IR" sz="2200" dirty="0">
                <a:solidFill>
                  <a:schemeClr val="tx1"/>
                </a:solidFill>
                <a:cs typeface="B Nazanin" pitchFamily="2" charset="-78"/>
              </a:rPr>
              <a:t>تفكر سيستمي</a:t>
            </a:r>
            <a:r>
              <a:rPr lang="fa-IR" sz="2200" dirty="0" smtClean="0">
                <a:solidFill>
                  <a:schemeClr val="tx1"/>
                </a:solidFill>
                <a:cs typeface="B Nazanin" pitchFamily="2" charset="-78"/>
              </a:rPr>
              <a:t>–سطح كارشناسي – 0 </a:t>
            </a:r>
          </a:p>
          <a:p>
            <a:pPr marL="68580" indent="0" algn="r" rtl="1">
              <a:buFont typeface="Wingdings 2" pitchFamily="18" charset="2"/>
              <a:buNone/>
            </a:pPr>
            <a:endParaRPr lang="en-US" dirty="0">
              <a:solidFill>
                <a:srgbClr val="00B050"/>
              </a:solidFill>
            </a:endParaRPr>
          </a:p>
        </p:txBody>
      </p:sp>
    </p:spTree>
    <p:extLst>
      <p:ext uri="{BB962C8B-B14F-4D97-AF65-F5344CB8AC3E}">
        <p14:creationId xmlns:p14="http://schemas.microsoft.com/office/powerpoint/2010/main" val="58007589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952C06C-4A49-4BBE-954E-10A151C63398}" type="slidenum">
              <a:rPr lang="en-US" smtClean="0"/>
              <a:pPr/>
              <a:t>12</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020827237"/>
              </p:ext>
            </p:extLst>
          </p:nvPr>
        </p:nvGraphicFramePr>
        <p:xfrm>
          <a:off x="862915" y="2285998"/>
          <a:ext cx="7747685" cy="3733799"/>
        </p:xfrm>
        <a:graphic>
          <a:graphicData uri="http://schemas.openxmlformats.org/drawingml/2006/table">
            <a:tbl>
              <a:tblPr firstRow="1" firstCol="1" bandRow="1">
                <a:tableStyleId>{16D9F66E-5EB9-4882-86FB-DCBF35E3C3E4}</a:tableStyleId>
              </a:tblPr>
              <a:tblGrid>
                <a:gridCol w="1569393"/>
                <a:gridCol w="1026418"/>
                <a:gridCol w="1331085"/>
                <a:gridCol w="1602315"/>
                <a:gridCol w="2218474"/>
              </a:tblGrid>
              <a:tr h="609677">
                <a:tc>
                  <a:txBody>
                    <a:bodyPr/>
                    <a:lstStyle/>
                    <a:p>
                      <a:pPr marL="0" marR="0" algn="ctr" rtl="0">
                        <a:lnSpc>
                          <a:spcPct val="115000"/>
                        </a:lnSpc>
                        <a:spcBef>
                          <a:spcPts val="0"/>
                        </a:spcBef>
                        <a:spcAft>
                          <a:spcPts val="0"/>
                        </a:spcAft>
                      </a:pPr>
                      <a:r>
                        <a:rPr lang="fa-IR" sz="1500" dirty="0">
                          <a:solidFill>
                            <a:schemeClr val="tx1"/>
                          </a:solidFill>
                          <a:effectLst/>
                          <a:cs typeface="B Nazanin" pitchFamily="2" charset="-78"/>
                        </a:rPr>
                        <a:t>كارمندان</a:t>
                      </a:r>
                      <a:endParaRPr lang="en-US" sz="1500" dirty="0">
                        <a:solidFill>
                          <a:schemeClr val="tx1"/>
                        </a:solidFill>
                        <a:effectLst/>
                        <a:latin typeface="Calibri"/>
                        <a:ea typeface="Times New Roman"/>
                        <a:cs typeface="B Nazanin" pitchFamily="2" charset="-78"/>
                      </a:endParaRPr>
                    </a:p>
                  </a:txBody>
                  <a:tcPr marL="68580" marR="68580" marT="0" marB="0"/>
                </a:tc>
                <a:tc>
                  <a:txBody>
                    <a:bodyPr/>
                    <a:lstStyle/>
                    <a:p>
                      <a:pPr marL="0" marR="0" algn="ctr" rtl="0">
                        <a:lnSpc>
                          <a:spcPct val="115000"/>
                        </a:lnSpc>
                        <a:spcBef>
                          <a:spcPts val="0"/>
                        </a:spcBef>
                        <a:spcAft>
                          <a:spcPts val="0"/>
                        </a:spcAft>
                      </a:pPr>
                      <a:r>
                        <a:rPr lang="fa-IR" sz="1500">
                          <a:solidFill>
                            <a:schemeClr val="tx1"/>
                          </a:solidFill>
                          <a:effectLst/>
                          <a:cs typeface="B Nazanin" pitchFamily="2" charset="-78"/>
                        </a:rPr>
                        <a:t>كارشناسان</a:t>
                      </a:r>
                      <a:endParaRPr lang="en-US" sz="1500">
                        <a:solidFill>
                          <a:schemeClr val="tx1"/>
                        </a:solidFill>
                        <a:effectLst/>
                        <a:latin typeface="Calibri"/>
                        <a:ea typeface="Times New Roman"/>
                        <a:cs typeface="B Nazanin" pitchFamily="2" charset="-78"/>
                      </a:endParaRPr>
                    </a:p>
                  </a:txBody>
                  <a:tcPr marL="68580" marR="68580" marT="0" marB="0"/>
                </a:tc>
                <a:tc>
                  <a:txBody>
                    <a:bodyPr/>
                    <a:lstStyle/>
                    <a:p>
                      <a:pPr marL="0" marR="0" algn="ctr" rtl="0">
                        <a:lnSpc>
                          <a:spcPct val="115000"/>
                        </a:lnSpc>
                        <a:spcBef>
                          <a:spcPts val="0"/>
                        </a:spcBef>
                        <a:spcAft>
                          <a:spcPts val="0"/>
                        </a:spcAft>
                      </a:pPr>
                      <a:r>
                        <a:rPr lang="fa-IR" sz="1500">
                          <a:solidFill>
                            <a:schemeClr val="tx1"/>
                          </a:solidFill>
                          <a:effectLst/>
                          <a:cs typeface="B Nazanin" pitchFamily="2" charset="-78"/>
                        </a:rPr>
                        <a:t>مديران</a:t>
                      </a:r>
                      <a:endParaRPr lang="en-US" sz="1500">
                        <a:solidFill>
                          <a:schemeClr val="tx1"/>
                        </a:solidFill>
                        <a:effectLst/>
                        <a:latin typeface="Calibri"/>
                        <a:ea typeface="Times New Roman"/>
                        <a:cs typeface="B Nazanin" pitchFamily="2" charset="-78"/>
                      </a:endParaRPr>
                    </a:p>
                  </a:txBody>
                  <a:tcPr marL="68580" marR="68580" marT="0" marB="0"/>
                </a:tc>
                <a:tc gridSpan="2">
                  <a:txBody>
                    <a:bodyPr/>
                    <a:lstStyle/>
                    <a:p>
                      <a:pPr marL="0" marR="0" algn="ctr" rtl="0">
                        <a:lnSpc>
                          <a:spcPct val="115000"/>
                        </a:lnSpc>
                        <a:spcBef>
                          <a:spcPts val="0"/>
                        </a:spcBef>
                        <a:spcAft>
                          <a:spcPts val="0"/>
                        </a:spcAft>
                      </a:pPr>
                      <a:r>
                        <a:rPr lang="en-US" sz="1500" dirty="0">
                          <a:solidFill>
                            <a:schemeClr val="tx1"/>
                          </a:solidFill>
                          <a:effectLst/>
                          <a:cs typeface="B Nazanin" pitchFamily="2" charset="-78"/>
                        </a:rPr>
                        <a:t> </a:t>
                      </a:r>
                      <a:endParaRPr lang="en-US" sz="1500" dirty="0">
                        <a:solidFill>
                          <a:schemeClr val="tx1"/>
                        </a:solidFill>
                        <a:effectLst/>
                        <a:latin typeface="Calibri"/>
                        <a:ea typeface="Times New Roman"/>
                        <a:cs typeface="B Nazanin" pitchFamily="2" charset="-78"/>
                      </a:endParaRPr>
                    </a:p>
                  </a:txBody>
                  <a:tcPr marL="68580" marR="68580" marT="0" marB="0"/>
                </a:tc>
                <a:tc hMerge="1">
                  <a:txBody>
                    <a:bodyPr/>
                    <a:lstStyle/>
                    <a:p>
                      <a:endParaRPr lang="en-US"/>
                    </a:p>
                  </a:txBody>
                  <a:tcPr/>
                </a:tc>
              </a:tr>
              <a:tr h="520687">
                <a:tc>
                  <a:txBody>
                    <a:bodyPr/>
                    <a:lstStyle/>
                    <a:p>
                      <a:pPr marL="0" marR="0" algn="ctr" rtl="1">
                        <a:lnSpc>
                          <a:spcPct val="115000"/>
                        </a:lnSpc>
                        <a:spcBef>
                          <a:spcPts val="0"/>
                        </a:spcBef>
                        <a:spcAft>
                          <a:spcPts val="0"/>
                        </a:spcAft>
                      </a:pPr>
                      <a:r>
                        <a:rPr lang="fa-IR" sz="1500" b="1" u="sng" dirty="0">
                          <a:solidFill>
                            <a:schemeClr val="tx1"/>
                          </a:solidFill>
                          <a:effectLst/>
                          <a:cs typeface="B Nazanin" pitchFamily="2" charset="-78"/>
                        </a:rPr>
                        <a:t>3</a:t>
                      </a:r>
                      <a:endParaRPr lang="en-US" sz="1500" b="1" u="sng" dirty="0">
                        <a:solidFill>
                          <a:schemeClr val="tx1"/>
                        </a:solidFill>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500" b="1" u="sng" dirty="0">
                          <a:solidFill>
                            <a:schemeClr val="tx1"/>
                          </a:solidFill>
                          <a:effectLst/>
                          <a:cs typeface="B Nazanin" pitchFamily="2" charset="-78"/>
                        </a:rPr>
                        <a:t>2</a:t>
                      </a:r>
                      <a:endParaRPr lang="en-US" sz="1500" b="1" u="sng" dirty="0">
                        <a:solidFill>
                          <a:schemeClr val="tx1"/>
                        </a:solidFill>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500" b="1" u="sng" dirty="0">
                          <a:solidFill>
                            <a:schemeClr val="tx1"/>
                          </a:solidFill>
                          <a:effectLst/>
                          <a:cs typeface="B Nazanin" pitchFamily="2" charset="-78"/>
                        </a:rPr>
                        <a:t>1</a:t>
                      </a:r>
                      <a:endParaRPr lang="en-US" sz="1500" b="1" u="sng" dirty="0">
                        <a:solidFill>
                          <a:schemeClr val="tx1"/>
                        </a:solidFill>
                        <a:effectLst/>
                        <a:latin typeface="Calibri"/>
                        <a:ea typeface="Times New Roman"/>
                        <a:cs typeface="B Nazanin" pitchFamily="2" charset="-78"/>
                      </a:endParaRPr>
                    </a:p>
                  </a:txBody>
                  <a:tcPr marL="68580" marR="68580" marT="0" marB="0"/>
                </a:tc>
                <a:tc gridSpan="2">
                  <a:txBody>
                    <a:bodyPr/>
                    <a:lstStyle/>
                    <a:p>
                      <a:pPr marL="0" marR="0" algn="ctr" rtl="0">
                        <a:lnSpc>
                          <a:spcPct val="115000"/>
                        </a:lnSpc>
                        <a:spcBef>
                          <a:spcPts val="0"/>
                        </a:spcBef>
                        <a:spcAft>
                          <a:spcPts val="0"/>
                        </a:spcAft>
                      </a:pPr>
                      <a:r>
                        <a:rPr lang="fa-IR" sz="1500" dirty="0">
                          <a:solidFill>
                            <a:schemeClr val="tx1"/>
                          </a:solidFill>
                          <a:effectLst/>
                          <a:cs typeface="B Nazanin" pitchFamily="2" charset="-78"/>
                        </a:rPr>
                        <a:t>سطح</a:t>
                      </a:r>
                      <a:endParaRPr lang="en-US" sz="1500" dirty="0">
                        <a:solidFill>
                          <a:schemeClr val="tx1"/>
                        </a:solidFill>
                        <a:effectLst/>
                        <a:latin typeface="Calibri"/>
                        <a:ea typeface="Times New Roman"/>
                        <a:cs typeface="B Nazanin" pitchFamily="2" charset="-78"/>
                      </a:endParaRPr>
                    </a:p>
                  </a:txBody>
                  <a:tcPr marL="68580" marR="68580" marT="0" marB="0"/>
                </a:tc>
                <a:tc hMerge="1">
                  <a:txBody>
                    <a:bodyPr/>
                    <a:lstStyle/>
                    <a:p>
                      <a:endParaRPr lang="en-US"/>
                    </a:p>
                  </a:txBody>
                  <a:tcPr/>
                </a:tc>
              </a:tr>
              <a:tr h="520687">
                <a:tc>
                  <a:txBody>
                    <a:bodyPr/>
                    <a:lstStyle/>
                    <a:p>
                      <a:pPr marL="0" marR="0" algn="ctr" rtl="1">
                        <a:lnSpc>
                          <a:spcPct val="115000"/>
                        </a:lnSpc>
                        <a:spcBef>
                          <a:spcPts val="0"/>
                        </a:spcBef>
                        <a:spcAft>
                          <a:spcPts val="0"/>
                        </a:spcAft>
                      </a:pPr>
                      <a:r>
                        <a:rPr lang="fa-IR" sz="1500" b="0" kern="1200" dirty="0" smtClean="0">
                          <a:solidFill>
                            <a:schemeClr val="tx1"/>
                          </a:solidFill>
                          <a:effectLst/>
                          <a:latin typeface="+mn-lt"/>
                          <a:ea typeface="+mn-ea"/>
                          <a:cs typeface="B Nazanin" pitchFamily="2" charset="-78"/>
                        </a:rPr>
                        <a:t>21%</a:t>
                      </a:r>
                      <a:endParaRPr lang="en-US" sz="1500" b="0" kern="1200" dirty="0">
                        <a:solidFill>
                          <a:schemeClr val="tx1"/>
                        </a:solidFill>
                        <a:effectLst/>
                        <a:latin typeface="+mn-lt"/>
                        <a:ea typeface="+mn-ea"/>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500" b="0" dirty="0" smtClean="0">
                          <a:solidFill>
                            <a:schemeClr val="tx1"/>
                          </a:solidFill>
                          <a:effectLst/>
                          <a:cs typeface="B Nazanin" pitchFamily="2" charset="-78"/>
                        </a:rPr>
                        <a:t>68%</a:t>
                      </a:r>
                      <a:endParaRPr lang="en-US" sz="1500" b="0" dirty="0">
                        <a:solidFill>
                          <a:schemeClr val="tx1"/>
                        </a:solidFill>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500" b="0" dirty="0" smtClean="0">
                          <a:solidFill>
                            <a:schemeClr val="tx1"/>
                          </a:solidFill>
                          <a:effectLst/>
                          <a:cs typeface="B Nazanin" pitchFamily="2" charset="-78"/>
                        </a:rPr>
                        <a:t>11%</a:t>
                      </a:r>
                      <a:endParaRPr lang="en-US" sz="1500" b="0" dirty="0">
                        <a:solidFill>
                          <a:schemeClr val="tx1"/>
                        </a:solidFill>
                        <a:effectLst/>
                        <a:latin typeface="Calibri"/>
                        <a:ea typeface="Times New Roman"/>
                        <a:cs typeface="B Nazanin" pitchFamily="2" charset="-78"/>
                      </a:endParaRPr>
                    </a:p>
                  </a:txBody>
                  <a:tcPr marL="68580" marR="68580" marT="0" marB="0"/>
                </a:tc>
                <a:tc gridSpan="2">
                  <a:txBody>
                    <a:bodyPr/>
                    <a:lstStyle/>
                    <a:p>
                      <a:pPr marL="0" marR="0" algn="ctr" rtl="0">
                        <a:lnSpc>
                          <a:spcPct val="115000"/>
                        </a:lnSpc>
                        <a:spcBef>
                          <a:spcPts val="0"/>
                        </a:spcBef>
                        <a:spcAft>
                          <a:spcPts val="0"/>
                        </a:spcAft>
                      </a:pPr>
                      <a:r>
                        <a:rPr lang="fa-IR" sz="1500" dirty="0">
                          <a:solidFill>
                            <a:schemeClr val="tx1"/>
                          </a:solidFill>
                          <a:effectLst/>
                          <a:cs typeface="B Nazanin" pitchFamily="2" charset="-78"/>
                        </a:rPr>
                        <a:t>تعداد نفرات ارزيابي</a:t>
                      </a:r>
                      <a:endParaRPr lang="en-US" sz="1500" dirty="0">
                        <a:solidFill>
                          <a:schemeClr val="tx1"/>
                        </a:solidFill>
                        <a:effectLst/>
                        <a:latin typeface="Calibri"/>
                        <a:ea typeface="Times New Roman"/>
                        <a:cs typeface="B Nazanin" pitchFamily="2" charset="-78"/>
                      </a:endParaRPr>
                    </a:p>
                  </a:txBody>
                  <a:tcPr marL="68580" marR="68580" marT="0" marB="0"/>
                </a:tc>
                <a:tc hMerge="1">
                  <a:txBody>
                    <a:bodyPr/>
                    <a:lstStyle/>
                    <a:p>
                      <a:endParaRPr lang="en-US"/>
                    </a:p>
                  </a:txBody>
                  <a:tcPr/>
                </a:tc>
              </a:tr>
              <a:tr h="520687">
                <a:tc>
                  <a:txBody>
                    <a:bodyPr/>
                    <a:lstStyle/>
                    <a:p>
                      <a:pPr marL="0" marR="0" algn="ctr" rtl="1">
                        <a:lnSpc>
                          <a:spcPct val="115000"/>
                        </a:lnSpc>
                        <a:spcBef>
                          <a:spcPts val="0"/>
                        </a:spcBef>
                        <a:spcAft>
                          <a:spcPts val="0"/>
                        </a:spcAft>
                      </a:pPr>
                      <a:r>
                        <a:rPr lang="fa-IR" sz="1500" b="1" kern="1200" dirty="0" smtClean="0">
                          <a:solidFill>
                            <a:schemeClr val="tx1"/>
                          </a:solidFill>
                          <a:effectLst/>
                          <a:latin typeface="+mn-lt"/>
                          <a:ea typeface="+mn-ea"/>
                          <a:cs typeface="B Nazanin" pitchFamily="2" charset="-78"/>
                        </a:rPr>
                        <a:t>8</a:t>
                      </a:r>
                      <a:endParaRPr lang="en-US" sz="1500" b="1" kern="1200" dirty="0">
                        <a:solidFill>
                          <a:schemeClr val="tx1"/>
                        </a:solidFill>
                        <a:effectLst/>
                        <a:latin typeface="+mn-lt"/>
                        <a:ea typeface="+mn-ea"/>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500" b="1" dirty="0" smtClean="0">
                          <a:solidFill>
                            <a:schemeClr val="tx1"/>
                          </a:solidFill>
                          <a:effectLst/>
                          <a:cs typeface="B Nazanin" pitchFamily="2" charset="-78"/>
                        </a:rPr>
                        <a:t>14</a:t>
                      </a:r>
                      <a:endParaRPr lang="en-US" sz="1500" b="1" dirty="0">
                        <a:solidFill>
                          <a:schemeClr val="tx1"/>
                        </a:solidFill>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500" b="1" dirty="0" smtClean="0">
                          <a:solidFill>
                            <a:schemeClr val="tx1"/>
                          </a:solidFill>
                          <a:effectLst/>
                          <a:cs typeface="B Nazanin" pitchFamily="2" charset="-78"/>
                        </a:rPr>
                        <a:t>19</a:t>
                      </a:r>
                      <a:endParaRPr lang="en-US" sz="1500" b="1" dirty="0">
                        <a:solidFill>
                          <a:schemeClr val="tx1"/>
                        </a:solidFill>
                        <a:effectLst/>
                        <a:latin typeface="Calibri"/>
                        <a:ea typeface="Times New Roman"/>
                        <a:cs typeface="B Nazanin" pitchFamily="2" charset="-78"/>
                      </a:endParaRPr>
                    </a:p>
                  </a:txBody>
                  <a:tcPr marL="68580" marR="68580" marT="0" marB="0"/>
                </a:tc>
                <a:tc>
                  <a:txBody>
                    <a:bodyPr/>
                    <a:lstStyle/>
                    <a:p>
                      <a:pPr marL="0" marR="0" algn="ctr" rtl="0">
                        <a:lnSpc>
                          <a:spcPct val="115000"/>
                        </a:lnSpc>
                        <a:spcBef>
                          <a:spcPts val="0"/>
                        </a:spcBef>
                        <a:spcAft>
                          <a:spcPts val="0"/>
                        </a:spcAft>
                      </a:pPr>
                      <a:r>
                        <a:rPr lang="fa-IR" sz="1500" dirty="0">
                          <a:solidFill>
                            <a:schemeClr val="tx1"/>
                          </a:solidFill>
                          <a:effectLst/>
                          <a:cs typeface="B Nazanin" pitchFamily="2" charset="-78"/>
                        </a:rPr>
                        <a:t>رفتاري</a:t>
                      </a:r>
                      <a:endParaRPr lang="en-US" sz="1500" dirty="0">
                        <a:solidFill>
                          <a:schemeClr val="tx1"/>
                        </a:solidFill>
                        <a:effectLst/>
                        <a:latin typeface="Calibri"/>
                        <a:ea typeface="Times New Roman"/>
                        <a:cs typeface="B Nazanin" pitchFamily="2" charset="-78"/>
                      </a:endParaRPr>
                    </a:p>
                  </a:txBody>
                  <a:tcPr marL="68580" marR="68580" marT="0" marB="0"/>
                </a:tc>
                <a:tc rowSpan="2">
                  <a:txBody>
                    <a:bodyPr/>
                    <a:lstStyle/>
                    <a:p>
                      <a:pPr marL="0" marR="0" algn="ctr" rtl="0">
                        <a:lnSpc>
                          <a:spcPct val="115000"/>
                        </a:lnSpc>
                        <a:spcBef>
                          <a:spcPts val="0"/>
                        </a:spcBef>
                        <a:spcAft>
                          <a:spcPts val="0"/>
                        </a:spcAft>
                      </a:pPr>
                      <a:r>
                        <a:rPr lang="fa-IR" sz="1500" dirty="0">
                          <a:solidFill>
                            <a:schemeClr val="tx1"/>
                          </a:solidFill>
                          <a:effectLst/>
                          <a:cs typeface="B Nazanin" pitchFamily="2" charset="-78"/>
                        </a:rPr>
                        <a:t>تعداد شاخص ارزيابي</a:t>
                      </a:r>
                      <a:endParaRPr lang="en-US" sz="1500" dirty="0">
                        <a:solidFill>
                          <a:schemeClr val="tx1"/>
                        </a:solidFill>
                        <a:effectLst/>
                        <a:latin typeface="Calibri"/>
                        <a:ea typeface="Times New Roman"/>
                        <a:cs typeface="B Nazanin" pitchFamily="2" charset="-78"/>
                      </a:endParaRPr>
                    </a:p>
                  </a:txBody>
                  <a:tcPr marL="68580" marR="68580" marT="0" marB="0" anchor="ctr"/>
                </a:tc>
              </a:tr>
              <a:tr h="520687">
                <a:tc>
                  <a:txBody>
                    <a:bodyPr/>
                    <a:lstStyle/>
                    <a:p>
                      <a:pPr marL="0" marR="0" algn="ctr" rtl="1">
                        <a:lnSpc>
                          <a:spcPct val="115000"/>
                        </a:lnSpc>
                        <a:spcBef>
                          <a:spcPts val="0"/>
                        </a:spcBef>
                        <a:spcAft>
                          <a:spcPts val="0"/>
                        </a:spcAft>
                      </a:pPr>
                      <a:r>
                        <a:rPr lang="fa-IR" sz="1500" b="1" kern="1200" dirty="0" smtClean="0">
                          <a:solidFill>
                            <a:schemeClr val="tx1"/>
                          </a:solidFill>
                          <a:effectLst/>
                          <a:latin typeface="+mn-lt"/>
                          <a:ea typeface="+mn-ea"/>
                          <a:cs typeface="B Nazanin" pitchFamily="2" charset="-78"/>
                        </a:rPr>
                        <a:t>2</a:t>
                      </a:r>
                      <a:endParaRPr lang="en-US" sz="1500" b="1" kern="1200" dirty="0">
                        <a:solidFill>
                          <a:schemeClr val="tx1"/>
                        </a:solidFill>
                        <a:effectLst/>
                        <a:latin typeface="+mn-lt"/>
                        <a:ea typeface="+mn-ea"/>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500" b="1" dirty="0">
                          <a:solidFill>
                            <a:schemeClr val="tx1"/>
                          </a:solidFill>
                          <a:effectLst/>
                          <a:cs typeface="B Nazanin" pitchFamily="2" charset="-78"/>
                        </a:rPr>
                        <a:t>7</a:t>
                      </a:r>
                      <a:endParaRPr lang="en-US" sz="1500" b="1" dirty="0">
                        <a:solidFill>
                          <a:schemeClr val="tx1"/>
                        </a:solidFill>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500" b="1" dirty="0">
                          <a:solidFill>
                            <a:schemeClr val="tx1"/>
                          </a:solidFill>
                          <a:effectLst/>
                          <a:cs typeface="B Nazanin" pitchFamily="2" charset="-78"/>
                        </a:rPr>
                        <a:t>9</a:t>
                      </a:r>
                      <a:endParaRPr lang="en-US" sz="1500" b="1" dirty="0">
                        <a:solidFill>
                          <a:schemeClr val="tx1"/>
                        </a:solidFill>
                        <a:effectLst/>
                        <a:latin typeface="Calibri"/>
                        <a:ea typeface="Times New Roman"/>
                        <a:cs typeface="B Nazanin" pitchFamily="2" charset="-78"/>
                      </a:endParaRPr>
                    </a:p>
                  </a:txBody>
                  <a:tcPr marL="68580" marR="68580" marT="0" marB="0"/>
                </a:tc>
                <a:tc>
                  <a:txBody>
                    <a:bodyPr/>
                    <a:lstStyle/>
                    <a:p>
                      <a:pPr marL="0" marR="0" algn="ctr" rtl="0">
                        <a:lnSpc>
                          <a:spcPct val="115000"/>
                        </a:lnSpc>
                        <a:spcBef>
                          <a:spcPts val="0"/>
                        </a:spcBef>
                        <a:spcAft>
                          <a:spcPts val="0"/>
                        </a:spcAft>
                      </a:pPr>
                      <a:r>
                        <a:rPr lang="fa-IR" sz="1500" dirty="0">
                          <a:solidFill>
                            <a:schemeClr val="tx1"/>
                          </a:solidFill>
                          <a:effectLst/>
                          <a:cs typeface="B Nazanin" pitchFamily="2" charset="-78"/>
                        </a:rPr>
                        <a:t>عملكردي</a:t>
                      </a:r>
                      <a:endParaRPr lang="en-US" sz="1500" dirty="0">
                        <a:solidFill>
                          <a:schemeClr val="tx1"/>
                        </a:solidFill>
                        <a:effectLst/>
                        <a:latin typeface="Calibri"/>
                        <a:ea typeface="Times New Roman"/>
                        <a:cs typeface="B Nazanin" pitchFamily="2" charset="-78"/>
                      </a:endParaRPr>
                    </a:p>
                  </a:txBody>
                  <a:tcPr marL="68580" marR="68580" marT="0" marB="0"/>
                </a:tc>
                <a:tc vMerge="1">
                  <a:txBody>
                    <a:bodyPr/>
                    <a:lstStyle/>
                    <a:p>
                      <a:endParaRPr lang="en-US"/>
                    </a:p>
                  </a:txBody>
                  <a:tcPr/>
                </a:tc>
              </a:tr>
              <a:tr h="520687">
                <a:tc>
                  <a:txBody>
                    <a:bodyPr/>
                    <a:lstStyle/>
                    <a:p>
                      <a:pPr marL="0" marR="0" algn="ctr" rtl="1">
                        <a:lnSpc>
                          <a:spcPct val="115000"/>
                        </a:lnSpc>
                        <a:spcBef>
                          <a:spcPts val="0"/>
                        </a:spcBef>
                        <a:spcAft>
                          <a:spcPts val="0"/>
                        </a:spcAft>
                      </a:pPr>
                      <a:r>
                        <a:rPr lang="fa-IR" sz="1500" b="0" kern="1200" dirty="0" smtClean="0">
                          <a:solidFill>
                            <a:schemeClr val="tx1"/>
                          </a:solidFill>
                          <a:effectLst/>
                          <a:latin typeface="+mn-lt"/>
                          <a:ea typeface="+mn-ea"/>
                          <a:cs typeface="B Nazanin" pitchFamily="2" charset="-78"/>
                        </a:rPr>
                        <a:t>7%</a:t>
                      </a:r>
                      <a:endParaRPr lang="en-US" sz="1500" b="0" kern="1200" dirty="0">
                        <a:solidFill>
                          <a:schemeClr val="tx1"/>
                        </a:solidFill>
                        <a:effectLst/>
                        <a:latin typeface="+mn-lt"/>
                        <a:ea typeface="+mn-ea"/>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500" b="0" dirty="0" smtClean="0">
                          <a:solidFill>
                            <a:schemeClr val="tx1"/>
                          </a:solidFill>
                          <a:effectLst/>
                          <a:cs typeface="B Nazanin" pitchFamily="2" charset="-78"/>
                        </a:rPr>
                        <a:t>10%</a:t>
                      </a:r>
                      <a:endParaRPr lang="en-US" sz="1500" b="0" dirty="0">
                        <a:solidFill>
                          <a:schemeClr val="tx1"/>
                        </a:solidFill>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500" b="0" dirty="0" smtClean="0">
                          <a:solidFill>
                            <a:schemeClr val="tx1"/>
                          </a:solidFill>
                          <a:effectLst/>
                          <a:cs typeface="B Nazanin" pitchFamily="2" charset="-78"/>
                        </a:rPr>
                        <a:t>3%</a:t>
                      </a:r>
                      <a:endParaRPr lang="en-US" sz="1500" b="0" dirty="0">
                        <a:solidFill>
                          <a:schemeClr val="tx1"/>
                        </a:solidFill>
                        <a:effectLst/>
                        <a:latin typeface="Calibri"/>
                        <a:ea typeface="Times New Roman"/>
                        <a:cs typeface="B Nazanin" pitchFamily="2" charset="-78"/>
                      </a:endParaRPr>
                    </a:p>
                  </a:txBody>
                  <a:tcPr marL="68580" marR="68580" marT="0" marB="0"/>
                </a:tc>
                <a:tc>
                  <a:txBody>
                    <a:bodyPr/>
                    <a:lstStyle/>
                    <a:p>
                      <a:pPr marL="0" marR="0" algn="ctr" rtl="0">
                        <a:lnSpc>
                          <a:spcPct val="115000"/>
                        </a:lnSpc>
                        <a:spcBef>
                          <a:spcPts val="0"/>
                        </a:spcBef>
                        <a:spcAft>
                          <a:spcPts val="0"/>
                        </a:spcAft>
                      </a:pPr>
                      <a:r>
                        <a:rPr lang="fa-IR" sz="1500">
                          <a:solidFill>
                            <a:schemeClr val="tx1"/>
                          </a:solidFill>
                          <a:effectLst/>
                          <a:cs typeface="B Nazanin" pitchFamily="2" charset="-78"/>
                        </a:rPr>
                        <a:t>زن</a:t>
                      </a:r>
                      <a:endParaRPr lang="en-US" sz="1500">
                        <a:solidFill>
                          <a:schemeClr val="tx1"/>
                        </a:solidFill>
                        <a:effectLst/>
                        <a:latin typeface="Calibri"/>
                        <a:ea typeface="Times New Roman"/>
                        <a:cs typeface="B Nazanin" pitchFamily="2" charset="-78"/>
                      </a:endParaRPr>
                    </a:p>
                  </a:txBody>
                  <a:tcPr marL="68580" marR="68580" marT="0" marB="0"/>
                </a:tc>
                <a:tc rowSpan="2">
                  <a:txBody>
                    <a:bodyPr/>
                    <a:lstStyle/>
                    <a:p>
                      <a:pPr marL="0" marR="0" algn="ctr" rtl="0">
                        <a:lnSpc>
                          <a:spcPct val="115000"/>
                        </a:lnSpc>
                        <a:spcBef>
                          <a:spcPts val="0"/>
                        </a:spcBef>
                        <a:spcAft>
                          <a:spcPts val="0"/>
                        </a:spcAft>
                      </a:pPr>
                      <a:r>
                        <a:rPr lang="fa-IR" sz="1500" dirty="0">
                          <a:solidFill>
                            <a:schemeClr val="tx1"/>
                          </a:solidFill>
                          <a:effectLst/>
                          <a:cs typeface="B Nazanin" pitchFamily="2" charset="-78"/>
                        </a:rPr>
                        <a:t>جنسيت</a:t>
                      </a:r>
                      <a:endParaRPr lang="en-US" sz="1500" dirty="0">
                        <a:solidFill>
                          <a:schemeClr val="tx1"/>
                        </a:solidFill>
                        <a:effectLst/>
                        <a:latin typeface="Calibri"/>
                        <a:ea typeface="Times New Roman"/>
                        <a:cs typeface="B Nazanin" pitchFamily="2" charset="-78"/>
                      </a:endParaRPr>
                    </a:p>
                  </a:txBody>
                  <a:tcPr marL="68580" marR="68580" marT="0" marB="0" anchor="ctr"/>
                </a:tc>
              </a:tr>
              <a:tr h="520687">
                <a:tc>
                  <a:txBody>
                    <a:bodyPr/>
                    <a:lstStyle/>
                    <a:p>
                      <a:pPr marL="0" marR="0" algn="ctr" rtl="1">
                        <a:lnSpc>
                          <a:spcPct val="115000"/>
                        </a:lnSpc>
                        <a:spcBef>
                          <a:spcPts val="0"/>
                        </a:spcBef>
                        <a:spcAft>
                          <a:spcPts val="0"/>
                        </a:spcAft>
                      </a:pPr>
                      <a:r>
                        <a:rPr lang="fa-IR" sz="1500" b="0" dirty="0" smtClean="0">
                          <a:solidFill>
                            <a:schemeClr val="tx1"/>
                          </a:solidFill>
                          <a:effectLst/>
                          <a:cs typeface="B Nazanin" pitchFamily="2" charset="-78"/>
                        </a:rPr>
                        <a:t>13%</a:t>
                      </a:r>
                      <a:endParaRPr lang="en-US" sz="1500" b="0" dirty="0">
                        <a:solidFill>
                          <a:schemeClr val="tx1"/>
                        </a:solidFill>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500" b="0" dirty="0" smtClean="0">
                          <a:solidFill>
                            <a:schemeClr val="tx1"/>
                          </a:solidFill>
                          <a:effectLst/>
                          <a:cs typeface="B Nazanin" pitchFamily="2" charset="-78"/>
                        </a:rPr>
                        <a:t>57%</a:t>
                      </a:r>
                      <a:endParaRPr lang="en-US" sz="1500" b="0" dirty="0">
                        <a:solidFill>
                          <a:schemeClr val="tx1"/>
                        </a:solidFill>
                        <a:effectLst/>
                        <a:latin typeface="Calibri"/>
                        <a:ea typeface="Times New Roman"/>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fa-IR" sz="1500" b="0" dirty="0" smtClean="0">
                          <a:solidFill>
                            <a:schemeClr val="tx1"/>
                          </a:solidFill>
                          <a:effectLst/>
                          <a:cs typeface="B Nazanin" pitchFamily="2" charset="-78"/>
                        </a:rPr>
                        <a:t>10%</a:t>
                      </a:r>
                      <a:endParaRPr lang="en-US" sz="1500" b="0" dirty="0">
                        <a:solidFill>
                          <a:schemeClr val="tx1"/>
                        </a:solidFill>
                        <a:effectLst/>
                        <a:latin typeface="Calibri"/>
                        <a:ea typeface="Times New Roman"/>
                        <a:cs typeface="B Nazanin" pitchFamily="2" charset="-78"/>
                      </a:endParaRPr>
                    </a:p>
                  </a:txBody>
                  <a:tcPr marL="68580" marR="68580" marT="0" marB="0"/>
                </a:tc>
                <a:tc>
                  <a:txBody>
                    <a:bodyPr/>
                    <a:lstStyle/>
                    <a:p>
                      <a:pPr marL="0" marR="0" algn="ctr" rtl="0">
                        <a:lnSpc>
                          <a:spcPct val="115000"/>
                        </a:lnSpc>
                        <a:spcBef>
                          <a:spcPts val="0"/>
                        </a:spcBef>
                        <a:spcAft>
                          <a:spcPts val="0"/>
                        </a:spcAft>
                      </a:pPr>
                      <a:r>
                        <a:rPr lang="fa-IR" sz="1500" dirty="0">
                          <a:solidFill>
                            <a:schemeClr val="tx1"/>
                          </a:solidFill>
                          <a:effectLst/>
                          <a:cs typeface="B Nazanin" pitchFamily="2" charset="-78"/>
                        </a:rPr>
                        <a:t>مرد</a:t>
                      </a:r>
                      <a:endParaRPr lang="en-US" sz="1500" dirty="0">
                        <a:solidFill>
                          <a:schemeClr val="tx1"/>
                        </a:solidFill>
                        <a:effectLst/>
                        <a:latin typeface="Calibri"/>
                        <a:ea typeface="Times New Roman"/>
                        <a:cs typeface="B Nazanin" pitchFamily="2" charset="-78"/>
                      </a:endParaRPr>
                    </a:p>
                  </a:txBody>
                  <a:tcPr marL="68580" marR="68580" marT="0" marB="0"/>
                </a:tc>
                <a:tc vMerge="1">
                  <a:txBody>
                    <a:bodyPr/>
                    <a:lstStyle/>
                    <a:p>
                      <a:endParaRPr lang="en-US"/>
                    </a:p>
                  </a:txBody>
                  <a:tcPr/>
                </a:tc>
              </a:tr>
            </a:tbl>
          </a:graphicData>
        </a:graphic>
      </p:graphicFrame>
      <p:sp>
        <p:nvSpPr>
          <p:cNvPr id="5" name="Rectangle 1"/>
          <p:cNvSpPr>
            <a:spLocks noChangeArrowheads="1"/>
          </p:cNvSpPr>
          <p:nvPr/>
        </p:nvSpPr>
        <p:spPr bwMode="auto">
          <a:xfrm>
            <a:off x="914400" y="990600"/>
            <a:ext cx="7696200" cy="1669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lang="fa-IR" sz="2000" dirty="0">
                <a:solidFill>
                  <a:srgbClr val="0F093F"/>
                </a:solidFill>
                <a:cs typeface="B Nazanin" pitchFamily="2" charset="-78"/>
              </a:rPr>
              <a:t>گروه هدف ارزيابي عملكرد در شركت مهندسي و توسعه سروك آذر شامل مديران، كارشناسان و كاركنان با جزييات اشاره شده در جدول </a:t>
            </a:r>
            <a:r>
              <a:rPr lang="fa-IR" sz="2000" dirty="0" smtClean="0">
                <a:solidFill>
                  <a:srgbClr val="0F093F"/>
                </a:solidFill>
                <a:cs typeface="B Nazanin" pitchFamily="2" charset="-78"/>
              </a:rPr>
              <a:t>زیر </a:t>
            </a:r>
            <a:r>
              <a:rPr lang="fa-IR" sz="2000" dirty="0">
                <a:solidFill>
                  <a:srgbClr val="0F093F"/>
                </a:solidFill>
                <a:cs typeface="B Nazanin" pitchFamily="2" charset="-78"/>
              </a:rPr>
              <a:t>مي باشد</a:t>
            </a:r>
            <a:r>
              <a:rPr kumimoji="0" lang="en-US" sz="2000" i="0" u="none" strike="noStrike" cap="none" normalizeH="0" baseline="0" dirty="0" smtClean="0">
                <a:ln>
                  <a:noFill/>
                </a:ln>
                <a:solidFill>
                  <a:srgbClr val="000000"/>
                </a:solidFill>
                <a:effectLst/>
                <a:latin typeface="Tahoma" pitchFamily="34" charset="0"/>
                <a:ea typeface="Times New Roman" pitchFamily="18" charset="0"/>
                <a:cs typeface="B Nazanin" pitchFamily="2" charset="-78"/>
              </a:rPr>
              <a:t>.</a:t>
            </a:r>
            <a:endParaRPr kumimoji="0" lang="fa-IR" sz="2000" i="0" u="none" strike="noStrike" cap="none" normalizeH="0" baseline="0" dirty="0" smtClean="0">
              <a:ln>
                <a:noFill/>
              </a:ln>
              <a:solidFill>
                <a:srgbClr val="000000"/>
              </a:solidFill>
              <a:effectLst/>
              <a:latin typeface="Tahoma" pitchFamily="34" charset="0"/>
              <a:ea typeface="Times New Roman" pitchFamily="18" charset="0"/>
              <a:cs typeface="B Nazanin" pitchFamily="2" charset="-78"/>
            </a:endParaRPr>
          </a:p>
          <a:p>
            <a:pPr marL="0" marR="0" lvl="0" indent="0" algn="just" defTabSz="914400" rtl="1" eaLnBrk="1" fontAlgn="base" latinLnBrk="0" hangingPunct="1">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just" defTabSz="914400" rtl="1" eaLnBrk="0" fontAlgn="base" latinLnBrk="0" hangingPunct="0">
              <a:lnSpc>
                <a:spcPct val="100000"/>
              </a:lnSpc>
              <a:spcBef>
                <a:spcPct val="0"/>
              </a:spcBef>
              <a:spcAft>
                <a:spcPct val="0"/>
              </a:spcAft>
              <a:buClrTx/>
              <a:buSzTx/>
              <a:buFont typeface="Wingdings" pitchFamily="2" charset="2"/>
              <a:buChar char="Ø"/>
              <a:tabLst/>
            </a:pPr>
            <a:r>
              <a:rPr lang="fa-IR" sz="2000" b="1" dirty="0">
                <a:solidFill>
                  <a:srgbClr val="0F093F"/>
                </a:solidFill>
                <a:cs typeface="B Nazanin" pitchFamily="2" charset="-78"/>
              </a:rPr>
              <a:t>مشخصات جامعه مورد ارزيابي</a:t>
            </a:r>
            <a:r>
              <a:rPr lang="en-US" sz="2000" b="1" dirty="0">
                <a:solidFill>
                  <a:srgbClr val="0F093F"/>
                </a:solidFill>
                <a:cs typeface="B Nazanin" pitchFamily="2" charset="-78"/>
              </a:rPr>
              <a:t> </a:t>
            </a:r>
            <a:r>
              <a:rPr kumimoji="0" lang="fa-IR" sz="2000" b="0" i="0" u="none" strike="noStrike" cap="none" normalizeH="0" baseline="0" dirty="0" smtClean="0">
                <a:ln>
                  <a:noFill/>
                </a:ln>
                <a:solidFill>
                  <a:srgbClr val="000000"/>
                </a:solidFill>
                <a:effectLst/>
                <a:latin typeface="Tahoma" pitchFamily="34" charset="0"/>
                <a:ea typeface="Times New Roman" pitchFamily="18" charset="0"/>
                <a:cs typeface="B Nazanin" pitchFamily="2" charset="-78"/>
              </a:rPr>
              <a:t>:</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TextBox 6"/>
          <p:cNvSpPr txBox="1"/>
          <p:nvPr/>
        </p:nvSpPr>
        <p:spPr>
          <a:xfrm>
            <a:off x="1752600" y="130314"/>
            <a:ext cx="7315200" cy="52322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lgn="r" rtl="1"/>
            <a:r>
              <a:rPr lang="fa-IR"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rPr>
              <a:t>گروه هدف ارزيابي عملكرد </a:t>
            </a:r>
            <a:r>
              <a:rPr lang="fa-IR"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rPr>
              <a:t>در </a:t>
            </a:r>
            <a:r>
              <a:rPr lang="fa-IR"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rPr>
              <a:t>شرکت سروک آذر</a:t>
            </a:r>
          </a:p>
        </p:txBody>
      </p:sp>
      <p:cxnSp>
        <p:nvCxnSpPr>
          <p:cNvPr id="9" name="Straight Connector 8"/>
          <p:cNvCxnSpPr/>
          <p:nvPr/>
        </p:nvCxnSpPr>
        <p:spPr>
          <a:xfrm flipH="1">
            <a:off x="152400" y="688316"/>
            <a:ext cx="8915400" cy="0"/>
          </a:xfrm>
          <a:prstGeom prst="line">
            <a:avLst/>
          </a:prstGeom>
          <a:ln w="53975" cap="rnd" cmpd="dbl">
            <a:gradFill flip="none" rotWithShape="1">
              <a:gsLst>
                <a:gs pos="17000">
                  <a:srgbClr val="EBEEEC">
                    <a:alpha val="43000"/>
                    <a:lumMod val="66000"/>
                    <a:lumOff val="34000"/>
                  </a:srgbClr>
                </a:gs>
                <a:gs pos="0">
                  <a:schemeClr val="tx1">
                    <a:alpha val="0"/>
                  </a:schemeClr>
                </a:gs>
                <a:gs pos="55000">
                  <a:srgbClr val="002060">
                    <a:alpha val="46000"/>
                  </a:srgbClr>
                </a:gs>
                <a:gs pos="100000">
                  <a:srgbClr val="0F093F"/>
                </a:gs>
              </a:gsLst>
              <a:path path="circle">
                <a:fillToRect l="100000" t="100000"/>
              </a:path>
              <a:tileRect r="-100000" b="-100000"/>
            </a:gra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062761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8952C06C-4A49-4BBE-954E-10A151C63398}" type="slidenum">
              <a:rPr lang="en-US" smtClean="0"/>
              <a:t>13</a:t>
            </a:fld>
            <a:endParaRPr lang="en-US"/>
          </a:p>
        </p:txBody>
      </p:sp>
      <p:sp>
        <p:nvSpPr>
          <p:cNvPr id="6" name="TextBox 5"/>
          <p:cNvSpPr txBox="1"/>
          <p:nvPr/>
        </p:nvSpPr>
        <p:spPr>
          <a:xfrm>
            <a:off x="1752600" y="343190"/>
            <a:ext cx="7315200" cy="58477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lgn="r" rtl="1"/>
            <a:r>
              <a:rPr lang="fa-IR"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rPr>
              <a:t>معیار های سنجش عملکرد در </a:t>
            </a:r>
            <a:r>
              <a:rPr lang="fa-IR"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rPr>
              <a:t>شرکت سروک آذر</a:t>
            </a:r>
          </a:p>
        </p:txBody>
      </p:sp>
      <p:cxnSp>
        <p:nvCxnSpPr>
          <p:cNvPr id="7" name="Straight Connector 6"/>
          <p:cNvCxnSpPr/>
          <p:nvPr/>
        </p:nvCxnSpPr>
        <p:spPr>
          <a:xfrm flipH="1">
            <a:off x="152400" y="838200"/>
            <a:ext cx="8915400" cy="0"/>
          </a:xfrm>
          <a:prstGeom prst="line">
            <a:avLst/>
          </a:prstGeom>
          <a:ln w="53975" cap="rnd" cmpd="dbl">
            <a:gradFill flip="none" rotWithShape="1">
              <a:gsLst>
                <a:gs pos="17000">
                  <a:srgbClr val="EBEEEC">
                    <a:alpha val="43000"/>
                    <a:lumMod val="66000"/>
                    <a:lumOff val="34000"/>
                  </a:srgbClr>
                </a:gs>
                <a:gs pos="0">
                  <a:schemeClr val="tx1">
                    <a:alpha val="0"/>
                  </a:schemeClr>
                </a:gs>
                <a:gs pos="55000">
                  <a:srgbClr val="002060">
                    <a:alpha val="46000"/>
                  </a:srgbClr>
                </a:gs>
                <a:gs pos="100000">
                  <a:srgbClr val="0F093F"/>
                </a:gs>
              </a:gsLst>
              <a:path path="circle">
                <a:fillToRect l="100000" t="100000"/>
              </a:path>
              <a:tileRect r="-100000" b="-100000"/>
            </a:gradFill>
            <a:miter lim="800000"/>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762000" y="1215081"/>
            <a:ext cx="8153400" cy="4493538"/>
          </a:xfrm>
          <a:prstGeom prst="rect">
            <a:avLst/>
          </a:prstGeom>
        </p:spPr>
        <p:txBody>
          <a:bodyPr wrap="square">
            <a:spAutoFit/>
          </a:bodyPr>
          <a:lstStyle/>
          <a:p>
            <a:pPr algn="just" rtl="1"/>
            <a:r>
              <a:rPr lang="fa-IR" sz="2400" dirty="0">
                <a:solidFill>
                  <a:srgbClr val="002060"/>
                </a:solidFill>
                <a:cs typeface="B Nazanin" pitchFamily="2" charset="-78"/>
              </a:rPr>
              <a:t>معیارهای سنجش در طرح ارزشیابی عملکرد </a:t>
            </a:r>
            <a:r>
              <a:rPr lang="fa-IR" sz="2400" dirty="0" smtClean="0">
                <a:solidFill>
                  <a:srgbClr val="002060"/>
                </a:solidFill>
                <a:cs typeface="B Nazanin" pitchFamily="2" charset="-78"/>
              </a:rPr>
              <a:t>کارکنان (</a:t>
            </a:r>
            <a:r>
              <a:rPr lang="fa-IR" sz="2400" dirty="0">
                <a:solidFill>
                  <a:srgbClr val="002060"/>
                </a:solidFill>
                <a:cs typeface="B Nazanin" pitchFamily="2" charset="-78"/>
              </a:rPr>
              <a:t>مدیران/ کارشناسان/ کارمندان) سازمان به این شرح است</a:t>
            </a:r>
            <a:r>
              <a:rPr lang="fa-IR" sz="2400" dirty="0" smtClean="0">
                <a:solidFill>
                  <a:srgbClr val="002060"/>
                </a:solidFill>
                <a:cs typeface="B Nazanin" pitchFamily="2" charset="-78"/>
              </a:rPr>
              <a:t>:</a:t>
            </a:r>
          </a:p>
          <a:p>
            <a:pPr algn="just" rtl="1"/>
            <a:endParaRPr lang="en-US" sz="2400" dirty="0">
              <a:solidFill>
                <a:srgbClr val="002060"/>
              </a:solidFill>
              <a:cs typeface="B Nazanin" pitchFamily="2" charset="-78"/>
            </a:endParaRPr>
          </a:p>
          <a:p>
            <a:pPr marL="285750" indent="-285750" algn="just" rtl="1">
              <a:buFont typeface="Wingdings" pitchFamily="2" charset="2"/>
              <a:buChar char="v"/>
            </a:pPr>
            <a:r>
              <a:rPr lang="fa-IR" sz="2400" b="1" dirty="0" smtClean="0">
                <a:solidFill>
                  <a:srgbClr val="002060"/>
                </a:solidFill>
                <a:cs typeface="B Nazanin" pitchFamily="2" charset="-78"/>
              </a:rPr>
              <a:t>شایستگی </a:t>
            </a:r>
            <a:r>
              <a:rPr lang="fa-IR" sz="2400" b="1" dirty="0">
                <a:solidFill>
                  <a:srgbClr val="002060"/>
                </a:solidFill>
                <a:cs typeface="B Nazanin" pitchFamily="2" charset="-78"/>
              </a:rPr>
              <a:t>های رفتاری:</a:t>
            </a:r>
            <a:endParaRPr lang="en-US" sz="2400" dirty="0">
              <a:solidFill>
                <a:srgbClr val="002060"/>
              </a:solidFill>
              <a:cs typeface="B Nazanin" pitchFamily="2" charset="-78"/>
            </a:endParaRPr>
          </a:p>
          <a:p>
            <a:pPr algn="just" rtl="1"/>
            <a:r>
              <a:rPr lang="fa-IR" sz="2400" dirty="0">
                <a:solidFill>
                  <a:srgbClr val="002060"/>
                </a:solidFill>
                <a:cs typeface="B Nazanin" pitchFamily="2" charset="-78"/>
              </a:rPr>
              <a:t>آن دسته از ویژگی های رفتاری اکتسابی است که قابل مشاهده و ارزیابی </a:t>
            </a:r>
            <a:r>
              <a:rPr lang="fa-IR" sz="2400" dirty="0" smtClean="0">
                <a:solidFill>
                  <a:srgbClr val="002060"/>
                </a:solidFill>
                <a:cs typeface="B Nazanin" pitchFamily="2" charset="-78"/>
              </a:rPr>
              <a:t>هستند. </a:t>
            </a:r>
            <a:r>
              <a:rPr lang="fa-IR" sz="1200" dirty="0" smtClean="0">
                <a:solidFill>
                  <a:srgbClr val="002060"/>
                </a:solidFill>
                <a:cs typeface="B Nazanin" pitchFamily="2" charset="-78"/>
              </a:rPr>
              <a:t>(19 مورد)</a:t>
            </a:r>
            <a:endParaRPr lang="en-US" sz="1200" dirty="0">
              <a:solidFill>
                <a:srgbClr val="002060"/>
              </a:solidFill>
              <a:cs typeface="B Nazanin" pitchFamily="2" charset="-78"/>
            </a:endParaRPr>
          </a:p>
          <a:p>
            <a:pPr marL="800100" lvl="1" indent="-342900" algn="just" rtl="1">
              <a:buFont typeface="Arial" pitchFamily="34" charset="0"/>
              <a:buChar char="•"/>
            </a:pPr>
            <a:r>
              <a:rPr lang="fa-IR" sz="2000" dirty="0" smtClean="0">
                <a:solidFill>
                  <a:srgbClr val="002060"/>
                </a:solidFill>
                <a:cs typeface="B Nazanin" pitchFamily="2" charset="-78"/>
              </a:rPr>
              <a:t>مبانی فکری</a:t>
            </a:r>
          </a:p>
          <a:p>
            <a:pPr marL="800100" lvl="1" indent="-342900" algn="just" rtl="1">
              <a:buFont typeface="Arial" pitchFamily="34" charset="0"/>
              <a:buChar char="•"/>
            </a:pPr>
            <a:r>
              <a:rPr lang="fa-IR" sz="2000" dirty="0" smtClean="0">
                <a:solidFill>
                  <a:srgbClr val="002060"/>
                </a:solidFill>
                <a:cs typeface="B Nazanin" pitchFamily="2" charset="-78"/>
              </a:rPr>
              <a:t>نگرشهای شخصی</a:t>
            </a:r>
          </a:p>
          <a:p>
            <a:pPr marL="800100" lvl="1" indent="-342900" algn="just" rtl="1">
              <a:buFont typeface="Arial" pitchFamily="34" charset="0"/>
              <a:buChar char="•"/>
            </a:pPr>
            <a:r>
              <a:rPr lang="fa-IR" sz="2000" dirty="0" smtClean="0">
                <a:solidFill>
                  <a:srgbClr val="002060"/>
                </a:solidFill>
                <a:cs typeface="B Nazanin" pitchFamily="2" charset="-78"/>
              </a:rPr>
              <a:t>مهارتهای </a:t>
            </a:r>
            <a:r>
              <a:rPr lang="fa-IR" sz="2000" dirty="0">
                <a:solidFill>
                  <a:srgbClr val="002060"/>
                </a:solidFill>
                <a:cs typeface="B Nazanin" pitchFamily="2" charset="-78"/>
              </a:rPr>
              <a:t>بین </a:t>
            </a:r>
            <a:r>
              <a:rPr lang="fa-IR" sz="2000" dirty="0" smtClean="0">
                <a:solidFill>
                  <a:srgbClr val="002060"/>
                </a:solidFill>
                <a:cs typeface="B Nazanin" pitchFamily="2" charset="-78"/>
              </a:rPr>
              <a:t>فردی</a:t>
            </a:r>
          </a:p>
          <a:p>
            <a:pPr marL="800100" lvl="1" indent="-342900" algn="just" rtl="1">
              <a:buFont typeface="Arial" pitchFamily="34" charset="0"/>
              <a:buChar char="•"/>
            </a:pPr>
            <a:r>
              <a:rPr lang="fa-IR" sz="2000" dirty="0" smtClean="0">
                <a:solidFill>
                  <a:srgbClr val="002060"/>
                </a:solidFill>
                <a:cs typeface="B Nazanin" pitchFamily="2" charset="-78"/>
              </a:rPr>
              <a:t>مدیریت </a:t>
            </a:r>
            <a:r>
              <a:rPr lang="fa-IR" sz="2000" dirty="0">
                <a:solidFill>
                  <a:srgbClr val="002060"/>
                </a:solidFill>
                <a:cs typeface="B Nazanin" pitchFamily="2" charset="-78"/>
              </a:rPr>
              <a:t>افراد </a:t>
            </a:r>
            <a:endParaRPr lang="fa-IR" sz="2000" dirty="0" smtClean="0">
              <a:solidFill>
                <a:srgbClr val="002060"/>
              </a:solidFill>
              <a:cs typeface="B Nazanin" pitchFamily="2" charset="-78"/>
            </a:endParaRPr>
          </a:p>
          <a:p>
            <a:pPr marL="285750" indent="-285750" algn="just" rtl="1">
              <a:buFont typeface="Wingdings" pitchFamily="2" charset="2"/>
              <a:buChar char="v"/>
            </a:pPr>
            <a:r>
              <a:rPr lang="fa-IR" sz="2400" b="1" dirty="0" smtClean="0">
                <a:solidFill>
                  <a:srgbClr val="002060"/>
                </a:solidFill>
                <a:cs typeface="B Nazanin" pitchFamily="2" charset="-78"/>
              </a:rPr>
              <a:t>شایستگی </a:t>
            </a:r>
            <a:r>
              <a:rPr lang="fa-IR" sz="2400" b="1" dirty="0">
                <a:solidFill>
                  <a:srgbClr val="002060"/>
                </a:solidFill>
                <a:cs typeface="B Nazanin" pitchFamily="2" charset="-78"/>
              </a:rPr>
              <a:t>های عملکردی:</a:t>
            </a:r>
            <a:endParaRPr lang="en-US" sz="2400" dirty="0">
              <a:solidFill>
                <a:srgbClr val="002060"/>
              </a:solidFill>
              <a:cs typeface="B Nazanin" pitchFamily="2" charset="-78"/>
            </a:endParaRPr>
          </a:p>
          <a:p>
            <a:pPr algn="just" rtl="1"/>
            <a:r>
              <a:rPr lang="fa-IR" sz="2400" dirty="0">
                <a:solidFill>
                  <a:srgbClr val="002060"/>
                </a:solidFill>
                <a:cs typeface="B Nazanin" pitchFamily="2" charset="-78"/>
              </a:rPr>
              <a:t>شایستگی هایی هستند که از مهارت افراد در فعالیتهای شغلی خود خبر می دهند.این شایستگی ها به فرد کمک می کند تا در وظایف محوله خود به نحو مناسب عمل نماید</a:t>
            </a:r>
            <a:r>
              <a:rPr lang="fa-IR" sz="2400" dirty="0" smtClean="0">
                <a:solidFill>
                  <a:srgbClr val="002060"/>
                </a:solidFill>
                <a:cs typeface="B Nazanin" pitchFamily="2" charset="-78"/>
              </a:rPr>
              <a:t>. </a:t>
            </a:r>
            <a:r>
              <a:rPr lang="fa-IR" sz="1400" dirty="0" smtClean="0">
                <a:solidFill>
                  <a:srgbClr val="002060"/>
                </a:solidFill>
                <a:cs typeface="B Nazanin" pitchFamily="2" charset="-78"/>
              </a:rPr>
              <a:t>(9مورد)</a:t>
            </a:r>
            <a:endParaRPr lang="en-US" sz="1400" dirty="0">
              <a:solidFill>
                <a:srgbClr val="002060"/>
              </a:solidFill>
              <a:cs typeface="B Nazanin" pitchFamily="2" charset="-78"/>
            </a:endParaRPr>
          </a:p>
        </p:txBody>
      </p:sp>
    </p:spTree>
    <p:extLst>
      <p:ext uri="{BB962C8B-B14F-4D97-AF65-F5344CB8AC3E}">
        <p14:creationId xmlns:p14="http://schemas.microsoft.com/office/powerpoint/2010/main" val="41160993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952C06C-4A49-4BBE-954E-10A151C63398}" type="slidenum">
              <a:rPr lang="en-US" smtClean="0"/>
              <a:pPr/>
              <a:t>14</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565977953"/>
              </p:ext>
            </p:extLst>
          </p:nvPr>
        </p:nvGraphicFramePr>
        <p:xfrm>
          <a:off x="838200" y="609600"/>
          <a:ext cx="8001000" cy="5919130"/>
        </p:xfrm>
        <a:graphic>
          <a:graphicData uri="http://schemas.openxmlformats.org/drawingml/2006/table">
            <a:tbl>
              <a:tblPr rtl="1" firstRow="1" firstCol="1" bandRow="1">
                <a:tableStyleId>{16D9F66E-5EB9-4882-86FB-DCBF35E3C3E4}</a:tableStyleId>
              </a:tblPr>
              <a:tblGrid>
                <a:gridCol w="266428"/>
                <a:gridCol w="266428"/>
                <a:gridCol w="266938"/>
                <a:gridCol w="266938"/>
                <a:gridCol w="266428"/>
                <a:gridCol w="266428"/>
                <a:gridCol w="266938"/>
                <a:gridCol w="266938"/>
                <a:gridCol w="266428"/>
                <a:gridCol w="266428"/>
                <a:gridCol w="266938"/>
                <a:gridCol w="266938"/>
                <a:gridCol w="266428"/>
                <a:gridCol w="266938"/>
                <a:gridCol w="266938"/>
                <a:gridCol w="266428"/>
                <a:gridCol w="266428"/>
                <a:gridCol w="266938"/>
                <a:gridCol w="266938"/>
                <a:gridCol w="266428"/>
                <a:gridCol w="266428"/>
                <a:gridCol w="266938"/>
                <a:gridCol w="266938"/>
                <a:gridCol w="266428"/>
                <a:gridCol w="266428"/>
                <a:gridCol w="266938"/>
                <a:gridCol w="266938"/>
                <a:gridCol w="266428"/>
                <a:gridCol w="266938"/>
                <a:gridCol w="266938"/>
              </a:tblGrid>
              <a:tr h="528065">
                <a:tc rowSpan="3">
                  <a:txBody>
                    <a:bodyPr/>
                    <a:lstStyle/>
                    <a:p>
                      <a:pPr marL="71755" marR="71755" algn="ctr" rtl="1">
                        <a:lnSpc>
                          <a:spcPct val="115000"/>
                        </a:lnSpc>
                        <a:spcBef>
                          <a:spcPts val="0"/>
                        </a:spcBef>
                        <a:spcAft>
                          <a:spcPts val="0"/>
                        </a:spcAft>
                      </a:pPr>
                      <a:r>
                        <a:rPr lang="fa-IR" sz="1400" b="1" dirty="0" smtClean="0">
                          <a:effectLst/>
                          <a:cs typeface="B Nazanin" pitchFamily="2" charset="-78"/>
                        </a:rPr>
                        <a:t>سطح</a:t>
                      </a:r>
                      <a:endParaRPr lang="en-US" sz="1400" b="1" dirty="0">
                        <a:effectLst/>
                        <a:latin typeface="Calibri"/>
                        <a:ea typeface="Times New Roman"/>
                        <a:cs typeface="B Nazanin" pitchFamily="2" charset="-78"/>
                      </a:endParaRPr>
                    </a:p>
                  </a:txBody>
                  <a:tcPr marL="46693" marR="46693" marT="0" marB="0" vert="vert270" anchor="ctr"/>
                </a:tc>
                <a:tc gridSpan="20">
                  <a:txBody>
                    <a:bodyPr/>
                    <a:lstStyle/>
                    <a:p>
                      <a:pPr marL="0" marR="0" algn="l" rtl="0">
                        <a:lnSpc>
                          <a:spcPct val="115000"/>
                        </a:lnSpc>
                        <a:spcBef>
                          <a:spcPts val="0"/>
                        </a:spcBef>
                        <a:spcAft>
                          <a:spcPts val="0"/>
                        </a:spcAft>
                      </a:pPr>
                      <a:r>
                        <a:rPr lang="fa-IR" sz="1400" b="1" dirty="0">
                          <a:effectLst/>
                          <a:cs typeface="B Nazanin" pitchFamily="2" charset="-78"/>
                        </a:rPr>
                        <a:t> </a:t>
                      </a:r>
                      <a:endParaRPr lang="en-US" sz="1400" b="1" dirty="0">
                        <a:effectLst/>
                        <a:cs typeface="B Nazanin" pitchFamily="2" charset="-78"/>
                      </a:endParaRPr>
                    </a:p>
                    <a:p>
                      <a:pPr marL="0" marR="0" algn="ctr" rtl="1">
                        <a:lnSpc>
                          <a:spcPct val="115000"/>
                        </a:lnSpc>
                        <a:spcBef>
                          <a:spcPts val="0"/>
                        </a:spcBef>
                        <a:spcAft>
                          <a:spcPts val="1000"/>
                        </a:spcAft>
                      </a:pPr>
                      <a:r>
                        <a:rPr lang="fa-IR" sz="1400" b="1" dirty="0">
                          <a:effectLst/>
                          <a:cs typeface="B Nazanin" pitchFamily="2" charset="-78"/>
                        </a:rPr>
                        <a:t>پارامترهای رفتاری</a:t>
                      </a:r>
                      <a:endParaRPr lang="en-US" sz="1400" b="1" dirty="0">
                        <a:effectLst/>
                        <a:latin typeface="Calibri"/>
                        <a:ea typeface="Times New Roman"/>
                        <a:cs typeface="B Nazanin" pitchFamily="2" charset="-78"/>
                      </a:endParaRPr>
                    </a:p>
                  </a:txBody>
                  <a:tcPr marL="46693" marR="46693"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gridSpan="9">
                  <a:txBody>
                    <a:bodyPr/>
                    <a:lstStyle/>
                    <a:p>
                      <a:pPr marL="0" marR="0" algn="ctr" rtl="1">
                        <a:lnSpc>
                          <a:spcPct val="115000"/>
                        </a:lnSpc>
                        <a:spcBef>
                          <a:spcPts val="0"/>
                        </a:spcBef>
                        <a:spcAft>
                          <a:spcPts val="1000"/>
                        </a:spcAft>
                      </a:pPr>
                      <a:r>
                        <a:rPr lang="fa-IR" sz="1400" b="1" dirty="0">
                          <a:effectLst/>
                          <a:cs typeface="B Nazanin" pitchFamily="2" charset="-78"/>
                        </a:rPr>
                        <a:t>پارامترهای عملکردی</a:t>
                      </a:r>
                      <a:endParaRPr lang="en-US" sz="1400" b="1" dirty="0">
                        <a:effectLst/>
                        <a:latin typeface="Calibri"/>
                        <a:ea typeface="Times New Roman"/>
                        <a:cs typeface="B Nazanin" pitchFamily="2" charset="-78"/>
                      </a:endParaRPr>
                    </a:p>
                  </a:txBody>
                  <a:tcPr marL="46693" marR="46693" marT="0" marB="0" anchor="ct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r>
              <a:tr h="576593">
                <a:tc vMerge="1">
                  <a:txBody>
                    <a:bodyPr/>
                    <a:lstStyle/>
                    <a:p>
                      <a:endParaRPr lang="en-US"/>
                    </a:p>
                  </a:txBody>
                  <a:tcPr/>
                </a:tc>
                <a:tc gridSpan="5">
                  <a:txBody>
                    <a:bodyPr/>
                    <a:lstStyle/>
                    <a:p>
                      <a:pPr marL="0" marR="0" algn="ctr" rtl="1">
                        <a:lnSpc>
                          <a:spcPct val="115000"/>
                        </a:lnSpc>
                        <a:spcBef>
                          <a:spcPts val="0"/>
                        </a:spcBef>
                        <a:spcAft>
                          <a:spcPts val="1000"/>
                        </a:spcAft>
                      </a:pPr>
                      <a:r>
                        <a:rPr lang="fa-IR" sz="1400" b="1">
                          <a:effectLst/>
                          <a:cs typeface="B Nazanin" pitchFamily="2" charset="-78"/>
                        </a:rPr>
                        <a:t>مبانی فکری</a:t>
                      </a:r>
                      <a:endParaRPr lang="en-US" sz="1400" b="1">
                        <a:effectLst/>
                        <a:latin typeface="Calibri"/>
                        <a:ea typeface="Times New Roman"/>
                        <a:cs typeface="B Nazanin" pitchFamily="2" charset="-78"/>
                      </a:endParaRPr>
                    </a:p>
                  </a:txBody>
                  <a:tcPr marL="46693" marR="46693"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15000"/>
                        </a:lnSpc>
                        <a:spcBef>
                          <a:spcPts val="0"/>
                        </a:spcBef>
                        <a:spcAft>
                          <a:spcPts val="1000"/>
                        </a:spcAft>
                      </a:pPr>
                      <a:r>
                        <a:rPr lang="fa-IR" sz="1400" b="1">
                          <a:effectLst/>
                          <a:cs typeface="B Nazanin" pitchFamily="2" charset="-78"/>
                        </a:rPr>
                        <a:t>نگرشهای شخصی</a:t>
                      </a:r>
                      <a:endParaRPr lang="en-US" sz="1400" b="1">
                        <a:effectLst/>
                        <a:latin typeface="Calibri"/>
                        <a:ea typeface="Times New Roman"/>
                        <a:cs typeface="B Nazanin" pitchFamily="2" charset="-78"/>
                      </a:endParaRPr>
                    </a:p>
                  </a:txBody>
                  <a:tcPr marL="46693" marR="46693"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15000"/>
                        </a:lnSpc>
                        <a:spcBef>
                          <a:spcPts val="0"/>
                        </a:spcBef>
                        <a:spcAft>
                          <a:spcPts val="1000"/>
                        </a:spcAft>
                      </a:pPr>
                      <a:r>
                        <a:rPr lang="fa-IR" sz="1400" b="1">
                          <a:effectLst/>
                          <a:cs typeface="B Nazanin" pitchFamily="2" charset="-78"/>
                        </a:rPr>
                        <a:t>مهارتهای بین فردی</a:t>
                      </a:r>
                      <a:endParaRPr lang="en-US" sz="1400" b="1">
                        <a:effectLst/>
                        <a:latin typeface="Calibri"/>
                        <a:ea typeface="Times New Roman"/>
                        <a:cs typeface="B Nazanin" pitchFamily="2" charset="-78"/>
                      </a:endParaRPr>
                    </a:p>
                  </a:txBody>
                  <a:tcPr marL="46693" marR="46693"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rtl="1">
                        <a:lnSpc>
                          <a:spcPct val="115000"/>
                        </a:lnSpc>
                        <a:spcBef>
                          <a:spcPts val="0"/>
                        </a:spcBef>
                        <a:spcAft>
                          <a:spcPts val="0"/>
                        </a:spcAft>
                      </a:pPr>
                      <a:r>
                        <a:rPr lang="fa-IR" sz="1400" b="1">
                          <a:effectLst/>
                          <a:cs typeface="B Nazanin" pitchFamily="2" charset="-78"/>
                        </a:rPr>
                        <a:t>مدیریت افراد</a:t>
                      </a:r>
                      <a:endParaRPr lang="en-US" sz="1400" b="1">
                        <a:effectLst/>
                        <a:latin typeface="Calibri"/>
                        <a:ea typeface="Times New Roman"/>
                        <a:cs typeface="B Nazanin" pitchFamily="2" charset="-78"/>
                      </a:endParaRPr>
                    </a:p>
                  </a:txBody>
                  <a:tcPr marL="46693" marR="46693"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9"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r>
              <a:tr h="1707132">
                <a:tc vMerge="1">
                  <a:txBody>
                    <a:bodyPr/>
                    <a:lstStyle/>
                    <a:p>
                      <a:endParaRPr lang="en-US"/>
                    </a:p>
                  </a:txBody>
                  <a:tcPr/>
                </a:tc>
                <a:tc>
                  <a:txBody>
                    <a:bodyPr/>
                    <a:lstStyle/>
                    <a:p>
                      <a:pPr marL="71755" marR="71755" algn="ctr" rtl="1">
                        <a:lnSpc>
                          <a:spcPct val="115000"/>
                        </a:lnSpc>
                        <a:spcBef>
                          <a:spcPts val="0"/>
                        </a:spcBef>
                        <a:spcAft>
                          <a:spcPts val="0"/>
                        </a:spcAft>
                      </a:pPr>
                      <a:r>
                        <a:rPr lang="fa-IR" sz="1400" b="1">
                          <a:effectLst/>
                          <a:cs typeface="B Nazanin" pitchFamily="2" charset="-78"/>
                        </a:rPr>
                        <a:t>سطوح</a:t>
                      </a:r>
                      <a:endParaRPr lang="en-US" sz="1400" b="1">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a:effectLst/>
                          <a:cs typeface="B Nazanin" pitchFamily="2" charset="-78"/>
                        </a:rPr>
                        <a:t>قضاوت و تصمیم گیری</a:t>
                      </a:r>
                      <a:endParaRPr lang="en-US" sz="1400" b="1">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a:effectLst/>
                          <a:cs typeface="B Nazanin" pitchFamily="2" charset="-78"/>
                        </a:rPr>
                        <a:t>درک نقش شغلی</a:t>
                      </a:r>
                      <a:endParaRPr lang="en-US" sz="1400" b="1">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a:effectLst/>
                          <a:cs typeface="B Nazanin" pitchFamily="2" charset="-78"/>
                        </a:rPr>
                        <a:t>گستردگی تفکر</a:t>
                      </a:r>
                      <a:endParaRPr lang="en-US" sz="1400" b="1">
                        <a:effectLst/>
                        <a:latin typeface="Calibri"/>
                        <a:ea typeface="Times New Roman"/>
                        <a:cs typeface="B Nazanin" pitchFamily="2" charset="-78"/>
                      </a:endParaRPr>
                    </a:p>
                  </a:txBody>
                  <a:tcPr marL="46693" marR="46693" marT="0" marB="0" vert="vert270" anchor="ctr"/>
                </a:tc>
                <a:tc>
                  <a:txBody>
                    <a:bodyPr/>
                    <a:lstStyle/>
                    <a:p>
                      <a:pPr marL="0" marR="0" algn="ctr" rtl="1">
                        <a:lnSpc>
                          <a:spcPct val="115000"/>
                        </a:lnSpc>
                        <a:spcBef>
                          <a:spcPts val="0"/>
                        </a:spcBef>
                        <a:spcAft>
                          <a:spcPts val="0"/>
                        </a:spcAft>
                      </a:pPr>
                      <a:r>
                        <a:rPr lang="fa-IR" sz="1400" b="1">
                          <a:effectLst/>
                          <a:cs typeface="B Nazanin" pitchFamily="2" charset="-78"/>
                        </a:rPr>
                        <a:t>تفکر تجاری</a:t>
                      </a:r>
                      <a:endParaRPr lang="en-US" sz="1400" b="1">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a:effectLst/>
                          <a:cs typeface="B Nazanin" pitchFamily="2" charset="-78"/>
                        </a:rPr>
                        <a:t>اعتماد به نفس</a:t>
                      </a:r>
                      <a:endParaRPr lang="en-US" sz="1400" b="1">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a:effectLst/>
                          <a:cs typeface="B Nazanin" pitchFamily="2" charset="-78"/>
                        </a:rPr>
                        <a:t>اخلاق حرفه ای</a:t>
                      </a:r>
                      <a:endParaRPr lang="en-US" sz="1400" b="1">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a:effectLst/>
                          <a:cs typeface="B Nazanin" pitchFamily="2" charset="-78"/>
                        </a:rPr>
                        <a:t>خلاقیت و نوآوری</a:t>
                      </a:r>
                      <a:endParaRPr lang="en-US" sz="1400" b="1">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a:effectLst/>
                          <a:cs typeface="B Nazanin" pitchFamily="2" charset="-78"/>
                        </a:rPr>
                        <a:t>نگرش به پیشرفت و ترقی</a:t>
                      </a:r>
                      <a:endParaRPr lang="en-US" sz="1400" b="1">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a:effectLst/>
                          <a:cs typeface="B Nazanin" pitchFamily="2" charset="-78"/>
                        </a:rPr>
                        <a:t>نگرش به تغییر</a:t>
                      </a:r>
                      <a:endParaRPr lang="en-US" sz="1400" b="1">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a:effectLst/>
                          <a:cs typeface="B Nazanin" pitchFamily="2" charset="-78"/>
                        </a:rPr>
                        <a:t>کار گروهی</a:t>
                      </a:r>
                      <a:endParaRPr lang="en-US" sz="1400" b="1">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a:effectLst/>
                          <a:cs typeface="B Nazanin" pitchFamily="2" charset="-78"/>
                        </a:rPr>
                        <a:t>ارتباط موثر</a:t>
                      </a:r>
                      <a:endParaRPr lang="en-US" sz="1400" b="1">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a:effectLst/>
                          <a:cs typeface="B Nazanin" pitchFamily="2" charset="-78"/>
                        </a:rPr>
                        <a:t>برقراری رابطه</a:t>
                      </a:r>
                      <a:endParaRPr lang="en-US" sz="1400" b="1">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dirty="0">
                          <a:effectLst/>
                          <a:cs typeface="B Nazanin" pitchFamily="2" charset="-78"/>
                        </a:rPr>
                        <a:t>مشتری گرایی</a:t>
                      </a:r>
                      <a:endParaRPr lang="en-US" sz="1400" b="1" dirty="0">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dirty="0">
                          <a:effectLst/>
                          <a:cs typeface="B Nazanin" pitchFamily="2" charset="-78"/>
                        </a:rPr>
                        <a:t>اثرگذاری</a:t>
                      </a:r>
                      <a:endParaRPr lang="en-US" sz="1400" b="1" dirty="0">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a:effectLst/>
                          <a:cs typeface="B Nazanin" pitchFamily="2" charset="-78"/>
                        </a:rPr>
                        <a:t>مدیریت عملکرد</a:t>
                      </a:r>
                      <a:endParaRPr lang="en-US" sz="1400" b="1">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a:effectLst/>
                          <a:cs typeface="B Nazanin" pitchFamily="2" charset="-78"/>
                        </a:rPr>
                        <a:t>مدیریت تعارض</a:t>
                      </a:r>
                      <a:endParaRPr lang="en-US" sz="1400" b="1">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a:effectLst/>
                          <a:cs typeface="B Nazanin" pitchFamily="2" charset="-78"/>
                        </a:rPr>
                        <a:t>تفکر سیستمی</a:t>
                      </a:r>
                      <a:endParaRPr lang="en-US" sz="1400" b="1">
                        <a:effectLst/>
                        <a:latin typeface="Calibri"/>
                        <a:ea typeface="Times New Roman"/>
                        <a:cs typeface="B Nazanin" pitchFamily="2" charset="-78"/>
                      </a:endParaRPr>
                    </a:p>
                  </a:txBody>
                  <a:tcPr marL="46693" marR="46693" marT="0" marB="0" vert="vert270" anchor="ctr"/>
                </a:tc>
                <a:tc>
                  <a:txBody>
                    <a:bodyPr/>
                    <a:lstStyle/>
                    <a:p>
                      <a:pPr marL="0" marR="0" algn="ctr" rtl="1">
                        <a:lnSpc>
                          <a:spcPct val="115000"/>
                        </a:lnSpc>
                        <a:spcBef>
                          <a:spcPts val="0"/>
                        </a:spcBef>
                        <a:spcAft>
                          <a:spcPts val="0"/>
                        </a:spcAft>
                      </a:pPr>
                      <a:r>
                        <a:rPr lang="fa-IR" sz="1400" b="1">
                          <a:effectLst/>
                          <a:cs typeface="B Nazanin" pitchFamily="2" charset="-78"/>
                        </a:rPr>
                        <a:t>پرورش دیگران</a:t>
                      </a:r>
                      <a:endParaRPr lang="en-US" sz="1400" b="1">
                        <a:effectLst/>
                        <a:cs typeface="B Nazanin" pitchFamily="2" charset="-78"/>
                      </a:endParaRPr>
                    </a:p>
                    <a:p>
                      <a:pPr marL="71755" marR="71755"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vert="vert270" anchor="ctr"/>
                </a:tc>
                <a:tc>
                  <a:txBody>
                    <a:bodyPr/>
                    <a:lstStyle/>
                    <a:p>
                      <a:pPr marL="0" marR="0" algn="ctr" rtl="1">
                        <a:lnSpc>
                          <a:spcPct val="115000"/>
                        </a:lnSpc>
                        <a:spcBef>
                          <a:spcPts val="0"/>
                        </a:spcBef>
                        <a:spcAft>
                          <a:spcPts val="0"/>
                        </a:spcAft>
                      </a:pPr>
                      <a:r>
                        <a:rPr lang="fa-IR" sz="1400" b="1">
                          <a:effectLst/>
                          <a:cs typeface="B Nazanin" pitchFamily="2" charset="-78"/>
                        </a:rPr>
                        <a:t>رهبری</a:t>
                      </a:r>
                      <a:endParaRPr lang="en-US" sz="1400" b="1">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a:effectLst/>
                          <a:cs typeface="B Nazanin" pitchFamily="2" charset="-78"/>
                        </a:rPr>
                        <a:t>مدیریت زمان</a:t>
                      </a:r>
                      <a:endParaRPr lang="en-US" sz="1400" b="1">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a:effectLst/>
                          <a:cs typeface="B Nazanin" pitchFamily="2" charset="-78"/>
                        </a:rPr>
                        <a:t>خدمت به مشتریان</a:t>
                      </a:r>
                      <a:endParaRPr lang="en-US" sz="1400" b="1">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a:effectLst/>
                          <a:cs typeface="B Nazanin" pitchFamily="2" charset="-78"/>
                        </a:rPr>
                        <a:t>مدیریت استرس</a:t>
                      </a:r>
                      <a:endParaRPr lang="en-US" sz="1400" b="1">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a:effectLst/>
                          <a:cs typeface="B Nazanin" pitchFamily="2" charset="-78"/>
                        </a:rPr>
                        <a:t>مهارت های ارایه</a:t>
                      </a:r>
                      <a:endParaRPr lang="en-US" sz="1400" b="1">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a:effectLst/>
                          <a:cs typeface="B Nazanin" pitchFamily="2" charset="-78"/>
                        </a:rPr>
                        <a:t>مهارت های مذاکره</a:t>
                      </a:r>
                      <a:endParaRPr lang="en-US" sz="1400" b="1">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a:effectLst/>
                          <a:cs typeface="B Nazanin" pitchFamily="2" charset="-78"/>
                        </a:rPr>
                        <a:t>هوش هیجانی</a:t>
                      </a:r>
                      <a:endParaRPr lang="en-US" sz="1400" b="1">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a:effectLst/>
                          <a:cs typeface="B Nazanin" pitchFamily="2" charset="-78"/>
                        </a:rPr>
                        <a:t>حل مسئله</a:t>
                      </a:r>
                      <a:endParaRPr lang="en-US" sz="1400" b="1">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a:effectLst/>
                          <a:cs typeface="B Nazanin" pitchFamily="2" charset="-78"/>
                        </a:rPr>
                        <a:t>کار تیمی</a:t>
                      </a:r>
                      <a:endParaRPr lang="en-US" sz="1400" b="1">
                        <a:effectLst/>
                        <a:latin typeface="Calibri"/>
                        <a:ea typeface="Times New Roman"/>
                        <a:cs typeface="B Nazanin" pitchFamily="2" charset="-78"/>
                      </a:endParaRPr>
                    </a:p>
                  </a:txBody>
                  <a:tcPr marL="46693" marR="46693" marT="0" marB="0" vert="vert270" anchor="ctr"/>
                </a:tc>
                <a:tc>
                  <a:txBody>
                    <a:bodyPr/>
                    <a:lstStyle/>
                    <a:p>
                      <a:pPr marL="71755" marR="71755" algn="ctr" rtl="1">
                        <a:lnSpc>
                          <a:spcPct val="115000"/>
                        </a:lnSpc>
                        <a:spcBef>
                          <a:spcPts val="0"/>
                        </a:spcBef>
                        <a:spcAft>
                          <a:spcPts val="0"/>
                        </a:spcAft>
                      </a:pPr>
                      <a:r>
                        <a:rPr lang="fa-IR" sz="1400" b="1">
                          <a:effectLst/>
                          <a:cs typeface="B Nazanin" pitchFamily="2" charset="-78"/>
                        </a:rPr>
                        <a:t>مهارت مصاحبه</a:t>
                      </a:r>
                      <a:endParaRPr lang="en-US" sz="1400" b="1">
                        <a:effectLst/>
                        <a:latin typeface="Calibri"/>
                        <a:ea typeface="Times New Roman"/>
                        <a:cs typeface="B Nazanin" pitchFamily="2" charset="-78"/>
                      </a:endParaRPr>
                    </a:p>
                  </a:txBody>
                  <a:tcPr marL="46693" marR="46693" marT="0" marB="0" vert="vert270" anchor="ctr"/>
                </a:tc>
              </a:tr>
              <a:tr h="1134922">
                <a:tc>
                  <a:txBody>
                    <a:bodyPr/>
                    <a:lstStyle/>
                    <a:p>
                      <a:pPr marL="0" marR="0" algn="ctr" rtl="1">
                        <a:lnSpc>
                          <a:spcPct val="115000"/>
                        </a:lnSpc>
                        <a:spcBef>
                          <a:spcPts val="0"/>
                        </a:spcBef>
                        <a:spcAft>
                          <a:spcPts val="0"/>
                        </a:spcAft>
                      </a:pPr>
                      <a:r>
                        <a:rPr lang="fa-IR" sz="1400" b="1">
                          <a:effectLst/>
                          <a:cs typeface="B Nazanin" pitchFamily="2" charset="-78"/>
                        </a:rPr>
                        <a:t>1</a:t>
                      </a:r>
                      <a:endParaRPr lang="en-US" sz="1400" b="1">
                        <a:effectLst/>
                        <a:latin typeface="Calibri"/>
                        <a:ea typeface="Times New Roman"/>
                        <a:cs typeface="B Nazanin" pitchFamily="2" charset="-78"/>
                      </a:endParaRPr>
                    </a:p>
                  </a:txBody>
                  <a:tcPr marL="46693" marR="46693" marT="0" marB="0" anchor="ctr"/>
                </a:tc>
                <a:tc>
                  <a:txBody>
                    <a:bodyPr/>
                    <a:lstStyle/>
                    <a:p>
                      <a:pPr marL="71755" marR="71755" algn="ctr" rtl="1">
                        <a:lnSpc>
                          <a:spcPct val="115000"/>
                        </a:lnSpc>
                        <a:spcBef>
                          <a:spcPts val="0"/>
                        </a:spcBef>
                        <a:spcAft>
                          <a:spcPts val="0"/>
                        </a:spcAft>
                      </a:pPr>
                      <a:r>
                        <a:rPr lang="fa-IR" sz="1400" b="1">
                          <a:effectLst/>
                          <a:cs typeface="B Nazanin" pitchFamily="2" charset="-78"/>
                        </a:rPr>
                        <a:t>مدیران</a:t>
                      </a:r>
                      <a:endParaRPr lang="en-US" sz="1400" b="1">
                        <a:effectLst/>
                        <a:latin typeface="Calibri"/>
                        <a:ea typeface="Times New Roman"/>
                        <a:cs typeface="B Nazanin" pitchFamily="2" charset="-78"/>
                      </a:endParaRPr>
                    </a:p>
                  </a:txBody>
                  <a:tcPr marL="46693" marR="46693" marT="0" marB="0" vert="vert27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r>
              <a:tr h="986209">
                <a:tc>
                  <a:txBody>
                    <a:bodyPr/>
                    <a:lstStyle/>
                    <a:p>
                      <a:pPr marL="0" marR="0" algn="ctr" rtl="1">
                        <a:lnSpc>
                          <a:spcPct val="115000"/>
                        </a:lnSpc>
                        <a:spcBef>
                          <a:spcPts val="0"/>
                        </a:spcBef>
                        <a:spcAft>
                          <a:spcPts val="0"/>
                        </a:spcAft>
                      </a:pPr>
                      <a:r>
                        <a:rPr lang="fa-IR" sz="1400" b="1">
                          <a:effectLst/>
                          <a:cs typeface="B Nazanin" pitchFamily="2" charset="-78"/>
                        </a:rPr>
                        <a:t>2</a:t>
                      </a:r>
                      <a:endParaRPr lang="en-US" sz="1400" b="1">
                        <a:effectLst/>
                        <a:latin typeface="Calibri"/>
                        <a:ea typeface="Times New Roman"/>
                        <a:cs typeface="B Nazanin" pitchFamily="2" charset="-78"/>
                      </a:endParaRPr>
                    </a:p>
                  </a:txBody>
                  <a:tcPr marL="46693" marR="46693" marT="0" marB="0" anchor="ctr"/>
                </a:tc>
                <a:tc>
                  <a:txBody>
                    <a:bodyPr/>
                    <a:lstStyle/>
                    <a:p>
                      <a:pPr marL="71755" marR="71755" algn="ctr" rtl="1">
                        <a:lnSpc>
                          <a:spcPct val="115000"/>
                        </a:lnSpc>
                        <a:spcBef>
                          <a:spcPts val="0"/>
                        </a:spcBef>
                        <a:spcAft>
                          <a:spcPts val="0"/>
                        </a:spcAft>
                      </a:pPr>
                      <a:r>
                        <a:rPr lang="fa-IR" sz="1400" b="1">
                          <a:effectLst/>
                          <a:cs typeface="B Nazanin" pitchFamily="2" charset="-78"/>
                        </a:rPr>
                        <a:t>کارشناسان</a:t>
                      </a:r>
                      <a:endParaRPr lang="en-US" sz="1400" b="1">
                        <a:effectLst/>
                        <a:latin typeface="Calibri"/>
                        <a:ea typeface="Times New Roman"/>
                        <a:cs typeface="B Nazanin" pitchFamily="2" charset="-78"/>
                      </a:endParaRPr>
                    </a:p>
                  </a:txBody>
                  <a:tcPr marL="46693" marR="46693" marT="0" marB="0" vert="vert27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r>
              <a:tr h="986209">
                <a:tc>
                  <a:txBody>
                    <a:bodyPr/>
                    <a:lstStyle/>
                    <a:p>
                      <a:pPr marL="0" marR="0" algn="ctr" rtl="1">
                        <a:lnSpc>
                          <a:spcPct val="115000"/>
                        </a:lnSpc>
                        <a:spcBef>
                          <a:spcPts val="0"/>
                        </a:spcBef>
                        <a:spcAft>
                          <a:spcPts val="0"/>
                        </a:spcAft>
                      </a:pPr>
                      <a:r>
                        <a:rPr lang="fa-IR" sz="1400" b="1">
                          <a:effectLst/>
                          <a:cs typeface="B Nazanin" pitchFamily="2" charset="-78"/>
                        </a:rPr>
                        <a:t>3</a:t>
                      </a:r>
                      <a:endParaRPr lang="en-US" sz="1400" b="1">
                        <a:effectLst/>
                        <a:latin typeface="Calibri"/>
                        <a:ea typeface="Times New Roman"/>
                        <a:cs typeface="B Nazanin" pitchFamily="2" charset="-78"/>
                      </a:endParaRPr>
                    </a:p>
                  </a:txBody>
                  <a:tcPr marL="46693" marR="46693" marT="0" marB="0" anchor="ctr"/>
                </a:tc>
                <a:tc>
                  <a:txBody>
                    <a:bodyPr/>
                    <a:lstStyle/>
                    <a:p>
                      <a:pPr marL="71755" marR="71755" algn="ctr" rtl="1">
                        <a:lnSpc>
                          <a:spcPct val="115000"/>
                        </a:lnSpc>
                        <a:spcBef>
                          <a:spcPts val="0"/>
                        </a:spcBef>
                        <a:spcAft>
                          <a:spcPts val="0"/>
                        </a:spcAft>
                      </a:pPr>
                      <a:r>
                        <a:rPr lang="fa-IR" sz="1400" b="1">
                          <a:effectLst/>
                          <a:cs typeface="B Nazanin" pitchFamily="2" charset="-78"/>
                        </a:rPr>
                        <a:t>کارمندان</a:t>
                      </a:r>
                      <a:endParaRPr lang="en-US" sz="1400" b="1">
                        <a:effectLst/>
                        <a:latin typeface="Calibri"/>
                        <a:ea typeface="Times New Roman"/>
                        <a:cs typeface="B Nazanin" pitchFamily="2" charset="-78"/>
                      </a:endParaRPr>
                    </a:p>
                  </a:txBody>
                  <a:tcPr marL="46693" marR="46693" marT="0" marB="0" vert="vert27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a:effectLst/>
                          <a:cs typeface="B Nazanin" pitchFamily="2" charset="-78"/>
                        </a:rPr>
                        <a:t> </a:t>
                      </a:r>
                      <a:endParaRPr lang="en-US" sz="1400" b="1">
                        <a:effectLst/>
                        <a:latin typeface="Calibri"/>
                        <a:ea typeface="Times New Roman"/>
                        <a:cs typeface="B Nazanin" pitchFamily="2" charset="-78"/>
                      </a:endParaRPr>
                    </a:p>
                  </a:txBody>
                  <a:tcPr marL="46693" marR="46693" marT="0" marB="0" anchor="ctr"/>
                </a:tc>
                <a:tc>
                  <a:txBody>
                    <a:bodyPr/>
                    <a:lstStyle/>
                    <a:p>
                      <a:pPr marL="0" marR="0" algn="ctr" rtl="1">
                        <a:lnSpc>
                          <a:spcPct val="115000"/>
                        </a:lnSpc>
                        <a:spcBef>
                          <a:spcPts val="0"/>
                        </a:spcBef>
                        <a:spcAft>
                          <a:spcPts val="0"/>
                        </a:spcAft>
                      </a:pPr>
                      <a:r>
                        <a:rPr lang="fa-IR" sz="1400" b="1" dirty="0">
                          <a:effectLst/>
                          <a:cs typeface="B Nazanin" pitchFamily="2" charset="-78"/>
                        </a:rPr>
                        <a:t> </a:t>
                      </a:r>
                      <a:endParaRPr lang="en-US" sz="1400" b="1" dirty="0">
                        <a:effectLst/>
                        <a:latin typeface="Calibri"/>
                        <a:ea typeface="Times New Roman"/>
                        <a:cs typeface="B Nazanin" pitchFamily="2" charset="-78"/>
                      </a:endParaRPr>
                    </a:p>
                  </a:txBody>
                  <a:tcPr marL="46693" marR="46693" marT="0" marB="0" anchor="ctr"/>
                </a:tc>
              </a:tr>
            </a:tbl>
          </a:graphicData>
        </a:graphic>
      </p:graphicFrame>
      <p:sp>
        <p:nvSpPr>
          <p:cNvPr id="5" name="TextBox 4"/>
          <p:cNvSpPr txBox="1"/>
          <p:nvPr/>
        </p:nvSpPr>
        <p:spPr>
          <a:xfrm>
            <a:off x="838200" y="0"/>
            <a:ext cx="8229600"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lgn="r" rtl="1"/>
            <a:r>
              <a:rPr lang="fa-IR"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rPr>
              <a:t>نوع شایستگی های هر یک از کارکنان سازمان بر اساس سطوح سازمانی </a:t>
            </a:r>
          </a:p>
        </p:txBody>
      </p:sp>
      <p:cxnSp>
        <p:nvCxnSpPr>
          <p:cNvPr id="6" name="Straight Connector 5"/>
          <p:cNvCxnSpPr/>
          <p:nvPr/>
        </p:nvCxnSpPr>
        <p:spPr>
          <a:xfrm flipH="1">
            <a:off x="152400" y="499646"/>
            <a:ext cx="8915400" cy="0"/>
          </a:xfrm>
          <a:prstGeom prst="line">
            <a:avLst/>
          </a:prstGeom>
          <a:ln w="53975" cap="rnd" cmpd="dbl">
            <a:gradFill flip="none" rotWithShape="1">
              <a:gsLst>
                <a:gs pos="17000">
                  <a:srgbClr val="EBEEEC">
                    <a:alpha val="43000"/>
                    <a:lumMod val="66000"/>
                    <a:lumOff val="34000"/>
                  </a:srgbClr>
                </a:gs>
                <a:gs pos="0">
                  <a:schemeClr val="tx1">
                    <a:alpha val="0"/>
                  </a:schemeClr>
                </a:gs>
                <a:gs pos="55000">
                  <a:srgbClr val="002060">
                    <a:alpha val="46000"/>
                  </a:srgbClr>
                </a:gs>
                <a:gs pos="100000">
                  <a:srgbClr val="0F093F"/>
                </a:gs>
              </a:gsLst>
              <a:path path="circle">
                <a:fillToRect l="100000" t="100000"/>
              </a:path>
              <a:tileRect r="-100000" b="-100000"/>
            </a:gra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686215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2"/>
          <p:cNvSpPr>
            <a:spLocks noGrp="1" noChangeArrowheads="1"/>
          </p:cNvSpPr>
          <p:nvPr>
            <p:ph type="title"/>
          </p:nvPr>
        </p:nvSpPr>
        <p:spPr>
          <a:xfrm>
            <a:off x="747656" y="-152400"/>
            <a:ext cx="8396344" cy="1143000"/>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rtl="1" eaLnBrk="1" hangingPunct="1"/>
            <a:r>
              <a:rPr lang="fa-IR" sz="3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B Titr" pitchFamily="2" charset="-78"/>
              </a:rPr>
              <a:t>اقدامات پس از ارزيابي 360 </a:t>
            </a:r>
            <a:r>
              <a:rPr lang="fa-IR" sz="3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B Titr" pitchFamily="2" charset="-78"/>
              </a:rPr>
              <a:t>درجه در شرکت سروک آذر </a:t>
            </a:r>
            <a:endParaRPr lang="en-US" sz="3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B Titr" pitchFamily="2" charset="-78"/>
            </a:endParaRPr>
          </a:p>
        </p:txBody>
      </p:sp>
      <p:sp>
        <p:nvSpPr>
          <p:cNvPr id="60420" name="Rectangle 3"/>
          <p:cNvSpPr>
            <a:spLocks noGrp="1" noChangeArrowheads="1"/>
          </p:cNvSpPr>
          <p:nvPr>
            <p:ph idx="1"/>
          </p:nvPr>
        </p:nvSpPr>
        <p:spPr>
          <a:xfrm>
            <a:off x="457200" y="1447800"/>
            <a:ext cx="8148917" cy="4191000"/>
          </a:xfrm>
        </p:spPr>
        <p:txBody>
          <a:bodyPr>
            <a:normAutofit/>
          </a:bodyPr>
          <a:lstStyle/>
          <a:p>
            <a:pPr marL="68580" indent="0" algn="just" rtl="1">
              <a:buNone/>
            </a:pPr>
            <a:r>
              <a:rPr lang="fa-IR" sz="2400" dirty="0">
                <a:solidFill>
                  <a:srgbClr val="0F093F"/>
                </a:solidFill>
                <a:cs typeface="B Nazanin" pitchFamily="2" charset="-78"/>
              </a:rPr>
              <a:t>پس از انجام ارزيابي 360 درجه سه اقدام اساسي براي توانمندسازي و توسعه افراد صورت مي پذيرد</a:t>
            </a:r>
            <a:r>
              <a:rPr lang="fa-IR" sz="2400" dirty="0" smtClean="0">
                <a:solidFill>
                  <a:srgbClr val="0F093F"/>
                </a:solidFill>
                <a:cs typeface="B Nazanin" pitchFamily="2" charset="-78"/>
              </a:rPr>
              <a:t>:</a:t>
            </a:r>
          </a:p>
          <a:p>
            <a:pPr marL="68580" indent="0" algn="r" rtl="1">
              <a:buNone/>
            </a:pPr>
            <a:endParaRPr lang="fa-IR" sz="2400" dirty="0">
              <a:solidFill>
                <a:srgbClr val="0F093F"/>
              </a:solidFill>
              <a:cs typeface="B Nazanin" pitchFamily="2" charset="-78"/>
            </a:endParaRPr>
          </a:p>
          <a:p>
            <a:pPr marL="68580" indent="0" algn="r" rtl="1">
              <a:buNone/>
            </a:pPr>
            <a:r>
              <a:rPr lang="fa-IR" sz="2400" dirty="0" smtClean="0">
                <a:solidFill>
                  <a:srgbClr val="0F093F"/>
                </a:solidFill>
                <a:cs typeface="B Nazanin" pitchFamily="2" charset="-78"/>
              </a:rPr>
              <a:t>1- ارائه </a:t>
            </a:r>
            <a:r>
              <a:rPr lang="fa-IR" sz="2400" dirty="0">
                <a:solidFill>
                  <a:srgbClr val="0F093F"/>
                </a:solidFill>
                <a:cs typeface="B Nazanin" pitchFamily="2" charset="-78"/>
              </a:rPr>
              <a:t>بازخورد ارزيابي به خود فرد و بيان راهكارهايي براي خودتوسعه اي</a:t>
            </a:r>
          </a:p>
          <a:p>
            <a:pPr marL="68580" indent="0" algn="r" rtl="1">
              <a:buNone/>
            </a:pPr>
            <a:r>
              <a:rPr lang="fa-IR" sz="2400" dirty="0" smtClean="0">
                <a:solidFill>
                  <a:srgbClr val="0F093F"/>
                </a:solidFill>
                <a:cs typeface="B Nazanin" pitchFamily="2" charset="-78"/>
              </a:rPr>
              <a:t>2- ارائه </a:t>
            </a:r>
            <a:r>
              <a:rPr lang="fa-IR" sz="2400" dirty="0">
                <a:solidFill>
                  <a:srgbClr val="0F093F"/>
                </a:solidFill>
                <a:cs typeface="B Nazanin" pitchFamily="2" charset="-78"/>
              </a:rPr>
              <a:t>بازخورد به مدير مستقيم فرد و تشريح راهكارهايي براي مربيگري</a:t>
            </a:r>
          </a:p>
          <a:p>
            <a:pPr marL="68580" indent="0" algn="r" rtl="1">
              <a:buNone/>
            </a:pPr>
            <a:r>
              <a:rPr lang="fa-IR" sz="2400" dirty="0" smtClean="0">
                <a:solidFill>
                  <a:srgbClr val="0F093F"/>
                </a:solidFill>
                <a:cs typeface="B Nazanin" pitchFamily="2" charset="-78"/>
              </a:rPr>
              <a:t>3- استفاده </a:t>
            </a:r>
            <a:r>
              <a:rPr lang="fa-IR" sz="2400" dirty="0">
                <a:solidFill>
                  <a:srgbClr val="0F093F"/>
                </a:solidFill>
                <a:cs typeface="B Nazanin" pitchFamily="2" charset="-78"/>
              </a:rPr>
              <a:t>از نيازسنجي آموزشي بر اساس ارزيابي 360 درجه و ارائه آموزشهاي لازم</a:t>
            </a:r>
            <a:endParaRPr lang="en-US" sz="2400" dirty="0">
              <a:solidFill>
                <a:srgbClr val="0F093F"/>
              </a:solidFill>
              <a:cs typeface="B Nazanin" pitchFamily="2" charset="-78"/>
            </a:endParaRPr>
          </a:p>
        </p:txBody>
      </p:sp>
      <p:sp>
        <p:nvSpPr>
          <p:cNvPr id="6" name="Slide Number Placeholder 5"/>
          <p:cNvSpPr>
            <a:spLocks noGrp="1"/>
          </p:cNvSpPr>
          <p:nvPr>
            <p:ph type="sldNum" sz="quarter" idx="12"/>
          </p:nvPr>
        </p:nvSpPr>
        <p:spPr/>
        <p:txBody>
          <a:bodyPr/>
          <a:lstStyle/>
          <a:p>
            <a:pPr>
              <a:defRPr/>
            </a:pPr>
            <a:fld id="{00FAB61E-536F-4B24-9992-0763DD77E7E2}" type="slidenum">
              <a:rPr lang="en-US"/>
              <a:pPr>
                <a:defRPr/>
              </a:pPr>
              <a:t>15</a:t>
            </a:fld>
            <a:endParaRPr lang="en-US"/>
          </a:p>
        </p:txBody>
      </p:sp>
      <p:cxnSp>
        <p:nvCxnSpPr>
          <p:cNvPr id="5" name="Straight Connector 4"/>
          <p:cNvCxnSpPr/>
          <p:nvPr/>
        </p:nvCxnSpPr>
        <p:spPr>
          <a:xfrm flipH="1">
            <a:off x="152400" y="838200"/>
            <a:ext cx="8915400" cy="0"/>
          </a:xfrm>
          <a:prstGeom prst="line">
            <a:avLst/>
          </a:prstGeom>
          <a:ln w="53975" cap="rnd" cmpd="dbl">
            <a:gradFill flip="none" rotWithShape="1">
              <a:gsLst>
                <a:gs pos="17000">
                  <a:srgbClr val="EBEEEC">
                    <a:alpha val="43000"/>
                    <a:lumMod val="66000"/>
                    <a:lumOff val="34000"/>
                  </a:srgbClr>
                </a:gs>
                <a:gs pos="0">
                  <a:schemeClr val="tx1">
                    <a:alpha val="0"/>
                  </a:schemeClr>
                </a:gs>
                <a:gs pos="55000">
                  <a:srgbClr val="002060">
                    <a:alpha val="46000"/>
                  </a:srgbClr>
                </a:gs>
                <a:gs pos="100000">
                  <a:srgbClr val="0F093F"/>
                </a:gs>
              </a:gsLst>
              <a:path path="circle">
                <a:fillToRect l="100000" t="100000"/>
              </a:path>
              <a:tileRect r="-100000" b="-100000"/>
            </a:gra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661585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pPr algn="ctr" rtl="1"/>
            <a:r>
              <a:rPr lang="fa-IR" dirty="0" smtClean="0">
                <a:solidFill>
                  <a:schemeClr val="bg1"/>
                </a:solidFill>
                <a:cs typeface="B Nazanin" pitchFamily="2" charset="-78"/>
                <a:hlinkClick r:id="rId2" action="ppaction://hlinkfile"/>
              </a:rPr>
              <a:t>گزارش کارنامه </a:t>
            </a:r>
            <a:endParaRPr lang="en-US" dirty="0">
              <a:solidFill>
                <a:schemeClr val="bg1"/>
              </a:solidFill>
              <a:cs typeface="B Nazanin" pitchFamily="2" charset="-78"/>
            </a:endParaRPr>
          </a:p>
        </p:txBody>
      </p:sp>
      <p:sp>
        <p:nvSpPr>
          <p:cNvPr id="3" name="Slide Number Placeholder 2"/>
          <p:cNvSpPr>
            <a:spLocks noGrp="1"/>
          </p:cNvSpPr>
          <p:nvPr>
            <p:ph type="sldNum" sz="quarter" idx="12"/>
          </p:nvPr>
        </p:nvSpPr>
        <p:spPr/>
        <p:txBody>
          <a:bodyPr/>
          <a:lstStyle/>
          <a:p>
            <a:fld id="{8952C06C-4A49-4BBE-954E-10A151C63398}" type="slidenum">
              <a:rPr lang="en-US" smtClean="0"/>
              <a:pPr/>
              <a:t>16</a:t>
            </a:fld>
            <a:endParaRPr lang="en-US" dirty="0"/>
          </a:p>
        </p:txBody>
      </p:sp>
      <p:sp>
        <p:nvSpPr>
          <p:cNvPr id="6" name="Rectangle 5"/>
          <p:cNvSpPr/>
          <p:nvPr/>
        </p:nvSpPr>
        <p:spPr>
          <a:xfrm>
            <a:off x="2743200" y="394683"/>
            <a:ext cx="6066084" cy="584775"/>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rtl="1"/>
            <a:r>
              <a:rPr lang="fa-IR"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rPr>
              <a:t>نمونه کارنامه ارزیابی </a:t>
            </a:r>
            <a:r>
              <a:rPr lang="fa-IR" sz="3200" b="1" spc="5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rPr>
              <a:t>عملکرد انفرادی</a:t>
            </a:r>
            <a:endPar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endParaRPr>
          </a:p>
        </p:txBody>
      </p:sp>
    </p:spTree>
    <p:extLst>
      <p:ext uri="{BB962C8B-B14F-4D97-AF65-F5344CB8AC3E}">
        <p14:creationId xmlns:p14="http://schemas.microsoft.com/office/powerpoint/2010/main" val="96406768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952C06C-4A49-4BBE-954E-10A151C63398}" type="slidenum">
              <a:rPr lang="en-US" smtClean="0"/>
              <a:pPr/>
              <a:t>17</a:t>
            </a:fld>
            <a:endParaRPr lang="en-US" dirty="0"/>
          </a:p>
        </p:txBody>
      </p:sp>
      <p:sp>
        <p:nvSpPr>
          <p:cNvPr id="4" name="Rectangle 3"/>
          <p:cNvSpPr/>
          <p:nvPr/>
        </p:nvSpPr>
        <p:spPr>
          <a:xfrm>
            <a:off x="3048000" y="309142"/>
            <a:ext cx="5638800" cy="584775"/>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rtl="1"/>
            <a:r>
              <a:rPr lang="fa-IR"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rPr>
              <a:t>نمونه گزارش کلی ارزیابی </a:t>
            </a:r>
            <a:r>
              <a:rPr lang="fa-IR"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rPr>
              <a:t>عملکرد</a:t>
            </a:r>
            <a:endPar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endParaRPr>
          </a:p>
        </p:txBody>
      </p:sp>
      <p:sp>
        <p:nvSpPr>
          <p:cNvPr id="5" name="Content Placeholder 8"/>
          <p:cNvSpPr txBox="1">
            <a:spLocks/>
          </p:cNvSpPr>
          <p:nvPr/>
        </p:nvSpPr>
        <p:spPr>
          <a:xfrm>
            <a:off x="1043492" y="2323652"/>
            <a:ext cx="6777317" cy="3508977"/>
          </a:xfrm>
          <a:prstGeom prst="rect">
            <a:avLst/>
          </a:prstGeom>
        </p:spPr>
        <p:txBody>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algn="ctr" rtl="1"/>
            <a:r>
              <a:rPr lang="fa-IR" dirty="0" smtClean="0">
                <a:solidFill>
                  <a:schemeClr val="bg1"/>
                </a:solidFill>
                <a:cs typeface="B Nazanin" pitchFamily="2" charset="-78"/>
                <a:hlinkClick r:id="rId2" action="ppaction://hlinkfile"/>
              </a:rPr>
              <a:t>نمونه گزارش کلی ارزیابی عملکرد  </a:t>
            </a:r>
            <a:endParaRPr lang="en-US" dirty="0">
              <a:solidFill>
                <a:schemeClr val="bg1"/>
              </a:solidFill>
              <a:cs typeface="B Nazanin" pitchFamily="2" charset="-78"/>
            </a:endParaRPr>
          </a:p>
        </p:txBody>
      </p:sp>
    </p:spTree>
    <p:extLst>
      <p:ext uri="{BB962C8B-B14F-4D97-AF65-F5344CB8AC3E}">
        <p14:creationId xmlns:p14="http://schemas.microsoft.com/office/powerpoint/2010/main" val="203912661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9000"/>
            <a:lum/>
          </a:blip>
          <a:srcRect/>
          <a:stretch>
            <a:fillRect t="-8000" b="-1000"/>
          </a:stretch>
        </a:blipFill>
        <a:effectLst/>
      </p:bgPr>
    </p:bg>
    <p:spTree>
      <p:nvGrpSpPr>
        <p:cNvPr id="1" name=""/>
        <p:cNvGrpSpPr/>
        <p:nvPr/>
      </p:nvGrpSpPr>
      <p:grpSpPr>
        <a:xfrm>
          <a:off x="0" y="0"/>
          <a:ext cx="0" cy="0"/>
          <a:chOff x="0" y="0"/>
          <a:chExt cx="0" cy="0"/>
        </a:xfrm>
      </p:grpSpPr>
      <p:cxnSp>
        <p:nvCxnSpPr>
          <p:cNvPr id="5" name="Straight Connector 4"/>
          <p:cNvCxnSpPr/>
          <p:nvPr/>
        </p:nvCxnSpPr>
        <p:spPr>
          <a:xfrm flipH="1">
            <a:off x="152400" y="614633"/>
            <a:ext cx="8915400" cy="0"/>
          </a:xfrm>
          <a:prstGeom prst="line">
            <a:avLst/>
          </a:prstGeom>
          <a:ln w="53975" cap="rnd" cmpd="dbl">
            <a:gradFill flip="none" rotWithShape="1">
              <a:gsLst>
                <a:gs pos="17000">
                  <a:srgbClr val="EBEEEC">
                    <a:alpha val="43000"/>
                    <a:lumMod val="66000"/>
                    <a:lumOff val="34000"/>
                  </a:srgbClr>
                </a:gs>
                <a:gs pos="0">
                  <a:schemeClr val="tx1">
                    <a:alpha val="0"/>
                  </a:schemeClr>
                </a:gs>
                <a:gs pos="55000">
                  <a:srgbClr val="002060">
                    <a:alpha val="46000"/>
                  </a:srgbClr>
                </a:gs>
                <a:gs pos="100000">
                  <a:srgbClr val="0F093F"/>
                </a:gs>
              </a:gsLst>
              <a:path path="circle">
                <a:fillToRect l="100000" t="100000"/>
              </a:path>
              <a:tileRect r="-100000" b="-100000"/>
            </a:gradFill>
            <a:miter lim="800000"/>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8952C06C-4A49-4BBE-954E-10A151C63398}" type="slidenum">
              <a:rPr lang="en-US" smtClean="0"/>
              <a:t>18</a:t>
            </a:fld>
            <a:endParaRPr lang="en-US"/>
          </a:p>
        </p:txBody>
      </p:sp>
      <p:sp>
        <p:nvSpPr>
          <p:cNvPr id="6" name="TextBox 5"/>
          <p:cNvSpPr txBox="1"/>
          <p:nvPr/>
        </p:nvSpPr>
        <p:spPr>
          <a:xfrm>
            <a:off x="685800" y="130314"/>
            <a:ext cx="8382000"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lgn="r" rtl="1"/>
            <a:r>
              <a:rPr lang="fa-IR"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rPr>
              <a:t>خروجی های مورد انتظار از مدل  </a:t>
            </a:r>
            <a:r>
              <a:rPr lang="fa-IR"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rPr>
              <a:t>ارزیابی عملکرد در شرکت سروک آذر</a:t>
            </a:r>
          </a:p>
        </p:txBody>
      </p:sp>
      <p:sp>
        <p:nvSpPr>
          <p:cNvPr id="2" name="TextBox 1"/>
          <p:cNvSpPr txBox="1"/>
          <p:nvPr/>
        </p:nvSpPr>
        <p:spPr>
          <a:xfrm>
            <a:off x="266700" y="1143000"/>
            <a:ext cx="8686800" cy="2677656"/>
          </a:xfrm>
          <a:prstGeom prst="rect">
            <a:avLst/>
          </a:prstGeom>
          <a:noFill/>
        </p:spPr>
        <p:txBody>
          <a:bodyPr wrap="square" rtlCol="0">
            <a:spAutoFit/>
          </a:bodyPr>
          <a:lstStyle/>
          <a:p>
            <a:pPr marL="457200" lvl="0" indent="-457200" algn="just" rtl="1">
              <a:buFont typeface="+mj-lt"/>
              <a:buAutoNum type="arabicPeriod"/>
            </a:pPr>
            <a:r>
              <a:rPr lang="fa-IR" sz="2400" dirty="0">
                <a:solidFill>
                  <a:srgbClr val="190F65"/>
                </a:solidFill>
                <a:cs typeface="B Nazanin" pitchFamily="2" charset="-78"/>
              </a:rPr>
              <a:t>جامعه پذیر شدن کارکنان تازه وارد بر مبنای رویکرد مربی گری</a:t>
            </a:r>
          </a:p>
          <a:p>
            <a:pPr marL="457200" lvl="0" indent="-457200" algn="just" rtl="1">
              <a:buFont typeface="+mj-lt"/>
              <a:buAutoNum type="arabicPeriod"/>
            </a:pPr>
            <a:r>
              <a:rPr lang="fa-IR" sz="2400" dirty="0">
                <a:solidFill>
                  <a:srgbClr val="190F65"/>
                </a:solidFill>
                <a:cs typeface="B Nazanin" pitchFamily="2" charset="-78"/>
              </a:rPr>
              <a:t>تعیین میزان انطباق شایستگی های کارکنان </a:t>
            </a:r>
            <a:r>
              <a:rPr lang="fa-IR" sz="2400" dirty="0" smtClean="0">
                <a:solidFill>
                  <a:srgbClr val="190F65"/>
                </a:solidFill>
                <a:cs typeface="B Nazanin" pitchFamily="2" charset="-78"/>
              </a:rPr>
              <a:t> و ارزیابی ویژگی های آنان</a:t>
            </a:r>
            <a:endParaRPr lang="fa-IR" sz="2400" dirty="0">
              <a:solidFill>
                <a:srgbClr val="190F65"/>
              </a:solidFill>
              <a:cs typeface="B Nazanin" pitchFamily="2" charset="-78"/>
            </a:endParaRPr>
          </a:p>
          <a:p>
            <a:pPr marL="457200" lvl="0" indent="-457200" algn="just" rtl="1">
              <a:buFont typeface="+mj-lt"/>
              <a:buAutoNum type="arabicPeriod"/>
            </a:pPr>
            <a:r>
              <a:rPr lang="fa-IR" sz="2400" dirty="0">
                <a:solidFill>
                  <a:srgbClr val="190F65"/>
                </a:solidFill>
                <a:cs typeface="B Nazanin" pitchFamily="2" charset="-78"/>
              </a:rPr>
              <a:t>تعیین مبنایی برای جبران خدمات و نظام پرداختهای متغیر </a:t>
            </a:r>
            <a:r>
              <a:rPr lang="fa-IR" sz="2400" dirty="0" smtClean="0">
                <a:solidFill>
                  <a:srgbClr val="190F65"/>
                </a:solidFill>
                <a:cs typeface="B Nazanin" pitchFamily="2" charset="-78"/>
              </a:rPr>
              <a:t>کارکنان </a:t>
            </a:r>
          </a:p>
          <a:p>
            <a:pPr marL="457200" lvl="0" indent="-457200" algn="just" rtl="1">
              <a:buFont typeface="+mj-lt"/>
              <a:buAutoNum type="arabicPeriod"/>
            </a:pPr>
            <a:r>
              <a:rPr lang="fa-IR" sz="2400" dirty="0" smtClean="0">
                <a:solidFill>
                  <a:srgbClr val="190F65"/>
                </a:solidFill>
                <a:cs typeface="B Nazanin" pitchFamily="2" charset="-78"/>
              </a:rPr>
              <a:t>شناسایی </a:t>
            </a:r>
            <a:r>
              <a:rPr lang="fa-IR" sz="2400" dirty="0">
                <a:solidFill>
                  <a:srgbClr val="190F65"/>
                </a:solidFill>
                <a:cs typeface="B Nazanin" pitchFamily="2" charset="-78"/>
              </a:rPr>
              <a:t>پتانسیل های گردش شغلی</a:t>
            </a:r>
          </a:p>
          <a:p>
            <a:pPr marL="457200" lvl="0" indent="-457200" algn="just" rtl="1">
              <a:buFont typeface="+mj-lt"/>
              <a:buAutoNum type="arabicPeriod"/>
            </a:pPr>
            <a:r>
              <a:rPr lang="fa-IR" sz="2400" dirty="0">
                <a:solidFill>
                  <a:srgbClr val="190F65"/>
                </a:solidFill>
                <a:cs typeface="B Nazanin" pitchFamily="2" charset="-78"/>
              </a:rPr>
              <a:t>شناسایی نیازهای آموزشی و توسعه ای کارکنان </a:t>
            </a:r>
          </a:p>
          <a:p>
            <a:pPr marL="457200" lvl="0" indent="-457200" algn="just" rtl="1">
              <a:buFont typeface="+mj-lt"/>
              <a:buAutoNum type="arabicPeriod"/>
            </a:pPr>
            <a:r>
              <a:rPr lang="fa-IR" sz="2400" dirty="0">
                <a:solidFill>
                  <a:srgbClr val="190F65"/>
                </a:solidFill>
                <a:cs typeface="B Nazanin" pitchFamily="2" charset="-78"/>
              </a:rPr>
              <a:t> شناسایی پتانسیل های ارتقا در پست ها و شغلهای سازمانی</a:t>
            </a:r>
          </a:p>
          <a:p>
            <a:pPr marL="342900" indent="-342900">
              <a:buFont typeface="+mj-lt"/>
              <a:buAutoNum type="arabicPeriod"/>
            </a:pPr>
            <a:endParaRPr lang="en-US" sz="2400" dirty="0">
              <a:solidFill>
                <a:srgbClr val="190F65"/>
              </a:solidFill>
              <a:cs typeface="B Nazanin" pitchFamily="2" charset="-78"/>
            </a:endParaRPr>
          </a:p>
        </p:txBody>
      </p:sp>
    </p:spTree>
    <p:extLst>
      <p:ext uri="{BB962C8B-B14F-4D97-AF65-F5344CB8AC3E}">
        <p14:creationId xmlns:p14="http://schemas.microsoft.com/office/powerpoint/2010/main" val="425549055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right)">
                                      <p:cBhvr>
                                        <p:cTn id="7" dur="500"/>
                                        <p:tgtEl>
                                          <p:spTgt spid="2">
                                            <p:txEl>
                                              <p:pRg st="0" end="0"/>
                                            </p:txEl>
                                          </p:spTgt>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wipe(right)">
                                      <p:cBhvr>
                                        <p:cTn id="11" dur="500"/>
                                        <p:tgtEl>
                                          <p:spTgt spid="2">
                                            <p:txEl>
                                              <p:pRg st="1" end="1"/>
                                            </p:txEl>
                                          </p:spTgt>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wipe(right)">
                                      <p:cBhvr>
                                        <p:cTn id="15" dur="500"/>
                                        <p:tgtEl>
                                          <p:spTgt spid="2">
                                            <p:txEl>
                                              <p:pRg st="2" end="2"/>
                                            </p:txEl>
                                          </p:spTgt>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wipe(right)">
                                      <p:cBhvr>
                                        <p:cTn id="19" dur="500"/>
                                        <p:tgtEl>
                                          <p:spTgt spid="2">
                                            <p:txEl>
                                              <p:pRg st="3" end="3"/>
                                            </p:txEl>
                                          </p:spTgt>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wipe(right)">
                                      <p:cBhvr>
                                        <p:cTn id="23" dur="500"/>
                                        <p:tgtEl>
                                          <p:spTgt spid="2">
                                            <p:txEl>
                                              <p:pRg st="4" end="4"/>
                                            </p:txEl>
                                          </p:spTgt>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wipe(right)">
                                      <p:cBhvr>
                                        <p:cTn id="27"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952C06C-4A49-4BBE-954E-10A151C63398}" type="slidenum">
              <a:rPr lang="en-US" smtClean="0"/>
              <a:pPr/>
              <a:t>19</a:t>
            </a:fld>
            <a:endParaRPr lang="en-US" dirty="0"/>
          </a:p>
        </p:txBody>
      </p:sp>
      <p:pic>
        <p:nvPicPr>
          <p:cNvPr id="5122" name="Chart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371600"/>
            <a:ext cx="8146186"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3678071" y="283734"/>
            <a:ext cx="5030544" cy="523220"/>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rtl="1"/>
            <a:r>
              <a:rPr lang="ar-SA"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rPr>
              <a:t>روند ميانگين جامعه طي ادوار گذشته</a:t>
            </a:r>
            <a:endPar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endParaRPr>
          </a:p>
        </p:txBody>
      </p:sp>
    </p:spTree>
    <p:extLst>
      <p:ext uri="{BB962C8B-B14F-4D97-AF65-F5344CB8AC3E}">
        <p14:creationId xmlns:p14="http://schemas.microsoft.com/office/powerpoint/2010/main" val="247828371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143000" y="838200"/>
            <a:ext cx="8001000" cy="5181600"/>
          </a:xfrm>
          <a:noFill/>
          <a:ln>
            <a:noFill/>
          </a:ln>
        </p:spPr>
        <p:style>
          <a:lnRef idx="2">
            <a:schemeClr val="accent2"/>
          </a:lnRef>
          <a:fillRef idx="1">
            <a:schemeClr val="lt1"/>
          </a:fillRef>
          <a:effectRef idx="0">
            <a:schemeClr val="accent2"/>
          </a:effectRef>
          <a:fontRef idx="minor">
            <a:schemeClr val="dk1"/>
          </a:fontRef>
        </p:style>
        <p:txBody>
          <a:bodyPr>
            <a:noAutofit/>
          </a:bodyPr>
          <a:lstStyle/>
          <a:p>
            <a:pPr marL="342900" indent="-342900" algn="r" rtl="1">
              <a:buFont typeface="Wingdings" pitchFamily="2" charset="2"/>
              <a:buChar char="ü"/>
            </a:pPr>
            <a:r>
              <a:rPr lang="fa-IR" sz="2400" b="1" dirty="0">
                <a:solidFill>
                  <a:srgbClr val="190F65"/>
                </a:solidFill>
                <a:cs typeface="B Titr" pitchFamily="2" charset="-78"/>
              </a:rPr>
              <a:t>فهرست :</a:t>
            </a:r>
            <a:r>
              <a:rPr lang="fa-IR" sz="2000" b="1" dirty="0">
                <a:solidFill>
                  <a:srgbClr val="190F65"/>
                </a:solidFill>
                <a:cs typeface="B Nazanin" pitchFamily="2" charset="-78"/>
              </a:rPr>
              <a:t/>
            </a:r>
            <a:br>
              <a:rPr lang="fa-IR" sz="2000" b="1" dirty="0">
                <a:solidFill>
                  <a:srgbClr val="190F65"/>
                </a:solidFill>
                <a:cs typeface="B Nazanin" pitchFamily="2" charset="-78"/>
              </a:rPr>
            </a:br>
            <a:r>
              <a:rPr lang="fa-IR" sz="2000" b="1" dirty="0">
                <a:solidFill>
                  <a:srgbClr val="190F65"/>
                </a:solidFill>
                <a:cs typeface="B Nazanin" pitchFamily="2" charset="-78"/>
              </a:rPr>
              <a:t> </a:t>
            </a:r>
            <a:br>
              <a:rPr lang="fa-IR" sz="2000" b="1" dirty="0">
                <a:solidFill>
                  <a:srgbClr val="190F65"/>
                </a:solidFill>
                <a:cs typeface="B Nazanin" pitchFamily="2" charset="-78"/>
              </a:rPr>
            </a:br>
            <a:r>
              <a:rPr lang="fa-IR" sz="2000" b="1" dirty="0" smtClean="0">
                <a:solidFill>
                  <a:srgbClr val="190F65"/>
                </a:solidFill>
                <a:cs typeface="B Nazanin" pitchFamily="2" charset="-78"/>
              </a:rPr>
              <a:t>1- </a:t>
            </a:r>
            <a:r>
              <a:rPr lang="fa-IR" sz="2000" b="1" dirty="0">
                <a:solidFill>
                  <a:srgbClr val="190F65"/>
                </a:solidFill>
                <a:cs typeface="B Nazanin" pitchFamily="2" charset="-78"/>
              </a:rPr>
              <a:t>چرا ارزیابی 360 درجه</a:t>
            </a:r>
            <a:br>
              <a:rPr lang="fa-IR" sz="2000" b="1" dirty="0">
                <a:solidFill>
                  <a:srgbClr val="190F65"/>
                </a:solidFill>
                <a:cs typeface="B Nazanin" pitchFamily="2" charset="-78"/>
              </a:rPr>
            </a:br>
            <a:r>
              <a:rPr lang="fa-IR" sz="2000" b="1" dirty="0" smtClean="0">
                <a:solidFill>
                  <a:srgbClr val="190F65"/>
                </a:solidFill>
                <a:cs typeface="B Nazanin" pitchFamily="2" charset="-78"/>
              </a:rPr>
              <a:t>2- </a:t>
            </a:r>
            <a:r>
              <a:rPr lang="fa-IR" sz="2000" b="1" dirty="0">
                <a:solidFill>
                  <a:srgbClr val="190F65"/>
                </a:solidFill>
                <a:cs typeface="B Nazanin" pitchFamily="2" charset="-78"/>
              </a:rPr>
              <a:t>زیر ساختهای مورد نیاز برای اجرای ارزیابی </a:t>
            </a:r>
            <a:r>
              <a:rPr lang="fa-IR" sz="2000" b="1" dirty="0" smtClean="0">
                <a:solidFill>
                  <a:srgbClr val="190F65"/>
                </a:solidFill>
                <a:cs typeface="B Nazanin" pitchFamily="2" charset="-78"/>
              </a:rPr>
              <a:t>عملکرد</a:t>
            </a:r>
            <a:r>
              <a:rPr lang="fa-IR" sz="2000" b="1" dirty="0">
                <a:solidFill>
                  <a:srgbClr val="190F65"/>
                </a:solidFill>
                <a:cs typeface="B Nazanin" pitchFamily="2" charset="-78"/>
              </a:rPr>
              <a:t/>
            </a:r>
            <a:br>
              <a:rPr lang="fa-IR" sz="2000" b="1" dirty="0">
                <a:solidFill>
                  <a:srgbClr val="190F65"/>
                </a:solidFill>
                <a:cs typeface="B Nazanin" pitchFamily="2" charset="-78"/>
              </a:rPr>
            </a:br>
            <a:r>
              <a:rPr lang="fa-IR" sz="2000" b="1" dirty="0" smtClean="0">
                <a:solidFill>
                  <a:srgbClr val="190F65"/>
                </a:solidFill>
                <a:cs typeface="B Nazanin" pitchFamily="2" charset="-78"/>
              </a:rPr>
              <a:t>3-  </a:t>
            </a:r>
            <a:r>
              <a:rPr lang="fa-IR" sz="2000" b="1" dirty="0">
                <a:solidFill>
                  <a:srgbClr val="190F65"/>
                </a:solidFill>
                <a:cs typeface="B Nazanin" pitchFamily="2" charset="-78"/>
              </a:rPr>
              <a:t>ارتباط مدل شاسیتگی با ارزیابی </a:t>
            </a:r>
            <a:r>
              <a:rPr lang="fa-IR" sz="2000" b="1" dirty="0" smtClean="0">
                <a:solidFill>
                  <a:srgbClr val="190F65"/>
                </a:solidFill>
                <a:cs typeface="B Nazanin" pitchFamily="2" charset="-78"/>
              </a:rPr>
              <a:t>عملکرد</a:t>
            </a:r>
            <a:r>
              <a:rPr lang="fa-IR" sz="2000" b="1" dirty="0">
                <a:solidFill>
                  <a:srgbClr val="190F65"/>
                </a:solidFill>
                <a:cs typeface="B Nazanin" pitchFamily="2" charset="-78"/>
              </a:rPr>
              <a:t/>
            </a:r>
            <a:br>
              <a:rPr lang="fa-IR" sz="2000" b="1" dirty="0">
                <a:solidFill>
                  <a:srgbClr val="190F65"/>
                </a:solidFill>
                <a:cs typeface="B Nazanin" pitchFamily="2" charset="-78"/>
              </a:rPr>
            </a:br>
            <a:r>
              <a:rPr lang="fa-IR" sz="2000" b="1" dirty="0" smtClean="0">
                <a:solidFill>
                  <a:srgbClr val="190F65"/>
                </a:solidFill>
                <a:cs typeface="B Nazanin" pitchFamily="2" charset="-78"/>
              </a:rPr>
              <a:t>4 </a:t>
            </a:r>
            <a:r>
              <a:rPr lang="fa-IR" sz="2000" b="1" dirty="0">
                <a:solidFill>
                  <a:srgbClr val="190F65"/>
                </a:solidFill>
                <a:cs typeface="B Nazanin" pitchFamily="2" charset="-78"/>
              </a:rPr>
              <a:t>-  </a:t>
            </a:r>
            <a:r>
              <a:rPr lang="fa-IR" sz="2000" b="1" dirty="0" smtClean="0">
                <a:solidFill>
                  <a:srgbClr val="190F65"/>
                </a:solidFill>
                <a:cs typeface="B Nazanin" pitchFamily="2" charset="-78"/>
              </a:rPr>
              <a:t>چارچوب مدل </a:t>
            </a:r>
            <a:r>
              <a:rPr lang="fa-IR" sz="2000" b="1" dirty="0">
                <a:solidFill>
                  <a:srgbClr val="190F65"/>
                </a:solidFill>
                <a:cs typeface="B Nazanin" pitchFamily="2" charset="-78"/>
              </a:rPr>
              <a:t>شاسیتگی </a:t>
            </a:r>
            <a:r>
              <a:rPr lang="en-US" sz="2000" b="1" dirty="0" smtClean="0">
                <a:solidFill>
                  <a:srgbClr val="190F65"/>
                </a:solidFill>
                <a:cs typeface="B Nazanin" pitchFamily="2" charset="-78"/>
              </a:rPr>
              <a:t>SAED</a:t>
            </a:r>
            <a:r>
              <a:rPr lang="fa-IR" sz="2000" b="1" dirty="0">
                <a:solidFill>
                  <a:srgbClr val="190F65"/>
                </a:solidFill>
                <a:cs typeface="B Nazanin" pitchFamily="2" charset="-78"/>
              </a:rPr>
              <a:t/>
            </a:r>
            <a:br>
              <a:rPr lang="fa-IR" sz="2000" b="1" dirty="0">
                <a:solidFill>
                  <a:srgbClr val="190F65"/>
                </a:solidFill>
                <a:cs typeface="B Nazanin" pitchFamily="2" charset="-78"/>
              </a:rPr>
            </a:br>
            <a:r>
              <a:rPr lang="fa-IR" sz="2000" b="1" dirty="0" smtClean="0">
                <a:solidFill>
                  <a:srgbClr val="190F65"/>
                </a:solidFill>
                <a:cs typeface="B Nazanin" pitchFamily="2" charset="-78"/>
              </a:rPr>
              <a:t>5- </a:t>
            </a:r>
            <a:r>
              <a:rPr lang="fa-IR" sz="2000" b="1" dirty="0">
                <a:solidFill>
                  <a:srgbClr val="190F65"/>
                </a:solidFill>
                <a:cs typeface="B Nazanin" pitchFamily="2" charset="-78"/>
              </a:rPr>
              <a:t>رویکرد ارزیابی </a:t>
            </a:r>
            <a:r>
              <a:rPr lang="fa-IR" sz="2000" b="1" dirty="0" smtClean="0">
                <a:solidFill>
                  <a:srgbClr val="190F65"/>
                </a:solidFill>
                <a:cs typeface="B Nazanin" pitchFamily="2" charset="-78"/>
              </a:rPr>
              <a:t>عملکرد </a:t>
            </a:r>
            <a:r>
              <a:rPr lang="en-US" sz="2000" b="1" dirty="0">
                <a:solidFill>
                  <a:srgbClr val="190F65"/>
                </a:solidFill>
                <a:cs typeface="B Nazanin" pitchFamily="2" charset="-78"/>
              </a:rPr>
              <a:t>SAED</a:t>
            </a:r>
            <a:r>
              <a:rPr lang="fa-IR" sz="2000" b="1" dirty="0">
                <a:solidFill>
                  <a:srgbClr val="190F65"/>
                </a:solidFill>
                <a:cs typeface="B Nazanin" pitchFamily="2" charset="-78"/>
              </a:rPr>
              <a:t/>
            </a:r>
            <a:br>
              <a:rPr lang="fa-IR" sz="2000" b="1" dirty="0">
                <a:solidFill>
                  <a:srgbClr val="190F65"/>
                </a:solidFill>
                <a:cs typeface="B Nazanin" pitchFamily="2" charset="-78"/>
              </a:rPr>
            </a:br>
            <a:r>
              <a:rPr lang="fa-IR" sz="2000" b="1" dirty="0" smtClean="0">
                <a:solidFill>
                  <a:srgbClr val="190F65"/>
                </a:solidFill>
                <a:cs typeface="B Nazanin" pitchFamily="2" charset="-78"/>
              </a:rPr>
              <a:t>6- </a:t>
            </a:r>
            <a:r>
              <a:rPr lang="fa-IR" sz="2000" b="1" dirty="0">
                <a:solidFill>
                  <a:srgbClr val="190F65"/>
                </a:solidFill>
                <a:cs typeface="B Nazanin" pitchFamily="2" charset="-78"/>
              </a:rPr>
              <a:t>مراحل </a:t>
            </a:r>
            <a:r>
              <a:rPr lang="fa-IR" sz="2000" b="1" dirty="0" smtClean="0">
                <a:solidFill>
                  <a:srgbClr val="190F65"/>
                </a:solidFill>
                <a:cs typeface="B Nazanin" pitchFamily="2" charset="-78"/>
              </a:rPr>
              <a:t>اجرایی ارزیابی عملکرد </a:t>
            </a:r>
            <a:r>
              <a:rPr lang="en-US" sz="2000" b="1" dirty="0">
                <a:solidFill>
                  <a:srgbClr val="190F65"/>
                </a:solidFill>
                <a:cs typeface="B Nazanin" pitchFamily="2" charset="-78"/>
              </a:rPr>
              <a:t>SAED</a:t>
            </a:r>
            <a:r>
              <a:rPr lang="fa-IR" sz="2000" b="1" dirty="0">
                <a:solidFill>
                  <a:srgbClr val="190F65"/>
                </a:solidFill>
                <a:cs typeface="B Nazanin" pitchFamily="2" charset="-78"/>
              </a:rPr>
              <a:t/>
            </a:r>
            <a:br>
              <a:rPr lang="fa-IR" sz="2000" b="1" dirty="0">
                <a:solidFill>
                  <a:srgbClr val="190F65"/>
                </a:solidFill>
                <a:cs typeface="B Nazanin" pitchFamily="2" charset="-78"/>
              </a:rPr>
            </a:br>
            <a:r>
              <a:rPr lang="fa-IR" sz="2000" b="1" dirty="0" smtClean="0">
                <a:solidFill>
                  <a:srgbClr val="190F65"/>
                </a:solidFill>
                <a:cs typeface="B Nazanin" pitchFamily="2" charset="-78"/>
              </a:rPr>
              <a:t>7- </a:t>
            </a:r>
            <a:r>
              <a:rPr lang="fa-IR" sz="2000" b="1" dirty="0">
                <a:solidFill>
                  <a:srgbClr val="190F65"/>
                </a:solidFill>
                <a:cs typeface="B Nazanin" pitchFamily="2" charset="-78"/>
              </a:rPr>
              <a:t>معیار های سنجش </a:t>
            </a:r>
            <a:r>
              <a:rPr lang="fa-IR" sz="2000" b="1" dirty="0" smtClean="0">
                <a:solidFill>
                  <a:srgbClr val="190F65"/>
                </a:solidFill>
                <a:cs typeface="B Nazanin" pitchFamily="2" charset="-78"/>
              </a:rPr>
              <a:t>عملکرد </a:t>
            </a:r>
            <a:r>
              <a:rPr lang="en-US" sz="2000" b="1" dirty="0">
                <a:solidFill>
                  <a:srgbClr val="190F65"/>
                </a:solidFill>
                <a:cs typeface="B Nazanin" pitchFamily="2" charset="-78"/>
              </a:rPr>
              <a:t>SAED</a:t>
            </a:r>
            <a:r>
              <a:rPr lang="fa-IR" sz="2000" b="1" dirty="0">
                <a:solidFill>
                  <a:srgbClr val="190F65"/>
                </a:solidFill>
                <a:cs typeface="B Nazanin" pitchFamily="2" charset="-78"/>
              </a:rPr>
              <a:t/>
            </a:r>
            <a:br>
              <a:rPr lang="fa-IR" sz="2000" b="1" dirty="0">
                <a:solidFill>
                  <a:srgbClr val="190F65"/>
                </a:solidFill>
                <a:cs typeface="B Nazanin" pitchFamily="2" charset="-78"/>
              </a:rPr>
            </a:br>
            <a:r>
              <a:rPr lang="fa-IR" sz="2000" b="1" dirty="0" smtClean="0">
                <a:solidFill>
                  <a:srgbClr val="190F65"/>
                </a:solidFill>
                <a:cs typeface="B Nazanin" pitchFamily="2" charset="-78"/>
              </a:rPr>
              <a:t>8- </a:t>
            </a:r>
            <a:r>
              <a:rPr lang="fa-IR" sz="2000" b="1" dirty="0">
                <a:solidFill>
                  <a:srgbClr val="190F65"/>
                </a:solidFill>
                <a:cs typeface="B Nazanin" pitchFamily="2" charset="-78"/>
              </a:rPr>
              <a:t>خروجی های مورد انتظار از مدل  ارزیابی </a:t>
            </a:r>
            <a:r>
              <a:rPr lang="fa-IR" sz="2000" b="1" dirty="0" smtClean="0">
                <a:solidFill>
                  <a:srgbClr val="190F65"/>
                </a:solidFill>
                <a:cs typeface="B Nazanin" pitchFamily="2" charset="-78"/>
              </a:rPr>
              <a:t>عملکرد </a:t>
            </a:r>
            <a:r>
              <a:rPr lang="en-US" sz="2000" b="1" dirty="0">
                <a:solidFill>
                  <a:srgbClr val="190F65"/>
                </a:solidFill>
                <a:cs typeface="B Nazanin" pitchFamily="2" charset="-78"/>
              </a:rPr>
              <a:t>SAED</a:t>
            </a:r>
            <a:r>
              <a:rPr lang="fa-IR" sz="2000" b="1" dirty="0">
                <a:solidFill>
                  <a:srgbClr val="190F65"/>
                </a:solidFill>
                <a:cs typeface="B Nazanin" pitchFamily="2" charset="-78"/>
              </a:rPr>
              <a:t/>
            </a:r>
            <a:br>
              <a:rPr lang="fa-IR" sz="2000" b="1" dirty="0">
                <a:solidFill>
                  <a:srgbClr val="190F65"/>
                </a:solidFill>
                <a:cs typeface="B Nazanin" pitchFamily="2" charset="-78"/>
              </a:rPr>
            </a:br>
            <a:r>
              <a:rPr lang="fa-IR" sz="2000" b="1" dirty="0" smtClean="0">
                <a:solidFill>
                  <a:srgbClr val="190F65"/>
                </a:solidFill>
                <a:cs typeface="B Nazanin" pitchFamily="2" charset="-78"/>
              </a:rPr>
              <a:t>9- </a:t>
            </a:r>
            <a:r>
              <a:rPr lang="fa-IR" sz="2000" b="1" dirty="0">
                <a:solidFill>
                  <a:srgbClr val="190F65"/>
                </a:solidFill>
                <a:cs typeface="B Nazanin" pitchFamily="2" charset="-78"/>
              </a:rPr>
              <a:t>نمونه جداول و نمودارها در کارنامه فردی ارزیابی عملکردپرسنل</a:t>
            </a:r>
            <a:r>
              <a:rPr lang="en-US" sz="2000" b="1" dirty="0">
                <a:solidFill>
                  <a:srgbClr val="190F65"/>
                </a:solidFill>
                <a:cs typeface="B Nazanin" pitchFamily="2" charset="-78"/>
              </a:rPr>
              <a:t/>
            </a:r>
            <a:br>
              <a:rPr lang="en-US" sz="2000" b="1" dirty="0">
                <a:solidFill>
                  <a:srgbClr val="190F65"/>
                </a:solidFill>
                <a:cs typeface="B Nazanin" pitchFamily="2" charset="-78"/>
              </a:rPr>
            </a:br>
            <a:r>
              <a:rPr lang="fa-IR" sz="2000" b="1" dirty="0">
                <a:solidFill>
                  <a:srgbClr val="190F65"/>
                </a:solidFill>
                <a:cs typeface="B Nazanin" pitchFamily="2" charset="-78"/>
              </a:rPr>
              <a:t/>
            </a:r>
            <a:br>
              <a:rPr lang="fa-IR" sz="2000" b="1" dirty="0">
                <a:solidFill>
                  <a:srgbClr val="190F65"/>
                </a:solidFill>
                <a:cs typeface="B Nazanin" pitchFamily="2" charset="-78"/>
              </a:rPr>
            </a:br>
            <a:endParaRPr lang="en-US" sz="2000" dirty="0"/>
          </a:p>
        </p:txBody>
      </p:sp>
      <p:sp>
        <p:nvSpPr>
          <p:cNvPr id="3" name="Slide Number Placeholder 2"/>
          <p:cNvSpPr>
            <a:spLocks noGrp="1"/>
          </p:cNvSpPr>
          <p:nvPr>
            <p:ph type="sldNum" sz="quarter" idx="12"/>
          </p:nvPr>
        </p:nvSpPr>
        <p:spPr/>
        <p:txBody>
          <a:bodyPr/>
          <a:lstStyle/>
          <a:p>
            <a:fld id="{8952C06C-4A49-4BBE-954E-10A151C63398}" type="slidenum">
              <a:rPr lang="en-US" smtClean="0"/>
              <a:pPr/>
              <a:t>2</a:t>
            </a:fld>
            <a:endParaRPr lang="en-US" dirty="0"/>
          </a:p>
        </p:txBody>
      </p:sp>
      <p:pic>
        <p:nvPicPr>
          <p:cNvPr id="5122" name="Picture 2" descr="K:\HR\Public\mahmoudi\عکس 360 درجه\bn-people-cif.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614802" flipH="1">
            <a:off x="-557707" y="939810"/>
            <a:ext cx="5842000" cy="55810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30201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952C06C-4A49-4BBE-954E-10A151C63398}" type="slidenum">
              <a:rPr lang="en-US" smtClean="0"/>
              <a:pPr/>
              <a:t>20</a:t>
            </a:fld>
            <a:endParaRPr lang="en-US" dirty="0"/>
          </a:p>
        </p:txBody>
      </p:sp>
      <p:sp>
        <p:nvSpPr>
          <p:cNvPr id="6" name="Title 5"/>
          <p:cNvSpPr>
            <a:spLocks noGrp="1"/>
          </p:cNvSpPr>
          <p:nvPr>
            <p:ph type="title"/>
          </p:nvPr>
        </p:nvSpPr>
        <p:spPr/>
        <p:txBody>
          <a:bodyPr/>
          <a:lstStyle/>
          <a:p>
            <a:endParaRPr lang="en-US" dirty="0"/>
          </a:p>
        </p:txBody>
      </p:sp>
      <p:sp>
        <p:nvSpPr>
          <p:cNvPr id="7" name="Content Placeholder 6"/>
          <p:cNvSpPr>
            <a:spLocks noGrp="1"/>
          </p:cNvSpPr>
          <p:nvPr>
            <p:ph idx="1"/>
          </p:nvPr>
        </p:nvSpPr>
        <p:spPr>
          <a:xfrm>
            <a:off x="457200" y="1600201"/>
            <a:ext cx="8229600" cy="4267200"/>
          </a:xfrm>
        </p:spPr>
        <p:txBody>
          <a:bodyPr/>
          <a:lstStyle/>
          <a:p>
            <a:endParaRPr lang="en-US" dirty="0"/>
          </a:p>
        </p:txBody>
      </p:sp>
      <p:sp>
        <p:nvSpPr>
          <p:cNvPr id="8" name="Rectangle 7"/>
          <p:cNvSpPr/>
          <p:nvPr/>
        </p:nvSpPr>
        <p:spPr>
          <a:xfrm>
            <a:off x="1371600" y="1066800"/>
            <a:ext cx="6400800" cy="3847207"/>
          </a:xfrm>
          <a:prstGeom prst="rect">
            <a:avLst/>
          </a:prstGeom>
        </p:spPr>
        <p:txBody>
          <a:bodyPr wrap="square">
            <a:spAutoFit/>
          </a:bodyPr>
          <a:lstStyle/>
          <a:p>
            <a:pPr algn="ctr">
              <a:buFont typeface="Wingdings" pitchFamily="2" charset="2"/>
              <a:buNone/>
            </a:pPr>
            <a:r>
              <a:rPr lang="ar-SA" sz="3000" b="1" dirty="0">
                <a:effectLst>
                  <a:glow rad="228600">
                    <a:schemeClr val="accent2">
                      <a:satMod val="175000"/>
                      <a:alpha val="40000"/>
                    </a:schemeClr>
                  </a:glow>
                  <a:outerShdw blurRad="38100" dist="38100" dir="2700000" algn="tl">
                    <a:srgbClr val="C0C0C0"/>
                  </a:outerShdw>
                </a:effectLst>
                <a:cs typeface="B Nazanin" pitchFamily="2" charset="-78"/>
              </a:rPr>
              <a:t>ذهن ما باغچه است </a:t>
            </a:r>
          </a:p>
          <a:p>
            <a:pPr algn="ctr">
              <a:buFont typeface="Wingdings" pitchFamily="2" charset="2"/>
              <a:buNone/>
            </a:pPr>
            <a:r>
              <a:rPr lang="ar-SA" sz="3000" b="1" dirty="0">
                <a:effectLst>
                  <a:glow rad="228600">
                    <a:schemeClr val="accent2">
                      <a:satMod val="175000"/>
                      <a:alpha val="40000"/>
                    </a:schemeClr>
                  </a:glow>
                  <a:outerShdw blurRad="38100" dist="38100" dir="2700000" algn="tl">
                    <a:srgbClr val="C0C0C0"/>
                  </a:outerShdw>
                </a:effectLst>
                <a:cs typeface="B Nazanin" pitchFamily="2" charset="-78"/>
              </a:rPr>
              <a:t>گل در آن بايد كاشت </a:t>
            </a:r>
            <a:endParaRPr lang="fa-IR" sz="3000" b="1" dirty="0">
              <a:effectLst>
                <a:glow rad="228600">
                  <a:schemeClr val="accent2">
                    <a:satMod val="175000"/>
                    <a:alpha val="40000"/>
                  </a:schemeClr>
                </a:glow>
                <a:outerShdw blurRad="38100" dist="38100" dir="2700000" algn="tl">
                  <a:srgbClr val="C0C0C0"/>
                </a:outerShdw>
              </a:effectLst>
              <a:cs typeface="B Nazanin" pitchFamily="2" charset="-78"/>
            </a:endParaRPr>
          </a:p>
          <a:p>
            <a:pPr algn="ctr">
              <a:buFont typeface="Wingdings" pitchFamily="2" charset="2"/>
              <a:buNone/>
            </a:pPr>
            <a:r>
              <a:rPr lang="fa-IR" sz="3000" b="1" dirty="0">
                <a:effectLst>
                  <a:glow rad="228600">
                    <a:schemeClr val="accent2">
                      <a:satMod val="175000"/>
                      <a:alpha val="40000"/>
                    </a:schemeClr>
                  </a:glow>
                  <a:outerShdw blurRad="38100" dist="38100" dir="2700000" algn="tl">
                    <a:srgbClr val="C0C0C0"/>
                  </a:outerShdw>
                </a:effectLst>
                <a:cs typeface="B Nazanin" pitchFamily="2" charset="-78"/>
              </a:rPr>
              <a:t>گر</a:t>
            </a:r>
            <a:r>
              <a:rPr lang="ar-SA" sz="3000" b="1" dirty="0">
                <a:effectLst>
                  <a:glow rad="228600">
                    <a:schemeClr val="accent2">
                      <a:satMod val="175000"/>
                      <a:alpha val="40000"/>
                    </a:schemeClr>
                  </a:glow>
                  <a:outerShdw blurRad="38100" dist="38100" dir="2700000" algn="tl">
                    <a:srgbClr val="C0C0C0"/>
                  </a:outerShdw>
                </a:effectLst>
                <a:cs typeface="B Nazanin" pitchFamily="2" charset="-78"/>
              </a:rPr>
              <a:t> نكار</a:t>
            </a:r>
            <a:r>
              <a:rPr lang="fa-IR" sz="3000" b="1" dirty="0">
                <a:effectLst>
                  <a:glow rad="228600">
                    <a:schemeClr val="accent2">
                      <a:satMod val="175000"/>
                      <a:alpha val="40000"/>
                    </a:schemeClr>
                  </a:glow>
                  <a:outerShdw blurRad="38100" dist="38100" dir="2700000" algn="tl">
                    <a:srgbClr val="C0C0C0"/>
                  </a:outerShdw>
                </a:effectLst>
                <a:cs typeface="B Nazanin" pitchFamily="2" charset="-78"/>
              </a:rPr>
              <a:t>ی ،</a:t>
            </a:r>
            <a:r>
              <a:rPr lang="ar-SA" sz="3000" b="1" dirty="0">
                <a:effectLst>
                  <a:glow rad="228600">
                    <a:schemeClr val="accent2">
                      <a:satMod val="175000"/>
                      <a:alpha val="40000"/>
                    </a:schemeClr>
                  </a:glow>
                  <a:outerShdw blurRad="38100" dist="38100" dir="2700000" algn="tl">
                    <a:srgbClr val="C0C0C0"/>
                  </a:outerShdw>
                </a:effectLst>
                <a:latin typeface="Arial"/>
                <a:cs typeface="B Nazanin" pitchFamily="2" charset="-78"/>
              </a:rPr>
              <a:t>  گل </a:t>
            </a:r>
            <a:r>
              <a:rPr lang="fa-IR" sz="3000" b="1" dirty="0">
                <a:effectLst>
                  <a:glow rad="228600">
                    <a:schemeClr val="accent2">
                      <a:satMod val="175000"/>
                      <a:alpha val="40000"/>
                    </a:schemeClr>
                  </a:glow>
                  <a:outerShdw blurRad="38100" dist="38100" dir="2700000" algn="tl">
                    <a:srgbClr val="C0C0C0"/>
                  </a:outerShdw>
                </a:effectLst>
                <a:cs typeface="B Nazanin" pitchFamily="2" charset="-78"/>
              </a:rPr>
              <a:t>من</a:t>
            </a:r>
            <a:endParaRPr lang="ar-SA" sz="3000" b="1" dirty="0">
              <a:effectLst>
                <a:glow rad="228600">
                  <a:schemeClr val="accent2">
                    <a:satMod val="175000"/>
                    <a:alpha val="40000"/>
                  </a:schemeClr>
                </a:glow>
                <a:outerShdw blurRad="38100" dist="38100" dir="2700000" algn="tl">
                  <a:srgbClr val="C0C0C0"/>
                </a:outerShdw>
              </a:effectLst>
              <a:cs typeface="B Nazanin" pitchFamily="2" charset="-78"/>
            </a:endParaRPr>
          </a:p>
          <a:p>
            <a:pPr algn="ctr">
              <a:buFont typeface="Wingdings" pitchFamily="2" charset="2"/>
              <a:buNone/>
            </a:pPr>
            <a:r>
              <a:rPr lang="ar-SA" sz="3000" b="1" dirty="0">
                <a:effectLst>
                  <a:glow rad="228600">
                    <a:schemeClr val="accent2">
                      <a:satMod val="175000"/>
                      <a:alpha val="40000"/>
                    </a:schemeClr>
                  </a:glow>
                  <a:outerShdw blurRad="38100" dist="38100" dir="2700000" algn="tl">
                    <a:srgbClr val="C0C0C0"/>
                  </a:outerShdw>
                </a:effectLst>
                <a:cs typeface="B Nazanin" pitchFamily="2" charset="-78"/>
              </a:rPr>
              <a:t>علف هرز در آن مي رويد</a:t>
            </a:r>
          </a:p>
          <a:p>
            <a:pPr algn="ctr">
              <a:buFont typeface="Wingdings" pitchFamily="2" charset="2"/>
              <a:buNone/>
            </a:pPr>
            <a:r>
              <a:rPr lang="ar-SA" sz="3000" b="1" dirty="0">
                <a:effectLst>
                  <a:glow rad="228600">
                    <a:schemeClr val="accent2">
                      <a:satMod val="175000"/>
                      <a:alpha val="40000"/>
                    </a:schemeClr>
                  </a:glow>
                  <a:outerShdw blurRad="38100" dist="38100" dir="2700000" algn="tl">
                    <a:srgbClr val="C0C0C0"/>
                  </a:outerShdw>
                </a:effectLst>
                <a:cs typeface="B Nazanin" pitchFamily="2" charset="-78"/>
              </a:rPr>
              <a:t>زحمت كاشتن يك گل سرخ</a:t>
            </a:r>
          </a:p>
          <a:p>
            <a:pPr algn="ctr">
              <a:buFont typeface="Wingdings" pitchFamily="2" charset="2"/>
              <a:buNone/>
            </a:pPr>
            <a:r>
              <a:rPr lang="ar-SA" sz="3000" b="1" dirty="0">
                <a:effectLst>
                  <a:glow rad="228600">
                    <a:schemeClr val="accent2">
                      <a:satMod val="175000"/>
                      <a:alpha val="40000"/>
                    </a:schemeClr>
                  </a:glow>
                  <a:outerShdw blurRad="38100" dist="38100" dir="2700000" algn="tl">
                    <a:srgbClr val="C0C0C0"/>
                  </a:outerShdw>
                </a:effectLst>
                <a:cs typeface="B Nazanin" pitchFamily="2" charset="-78"/>
              </a:rPr>
              <a:t> كمتر از  زحمت برداشتن  هرزگی آن علف است</a:t>
            </a:r>
            <a:endParaRPr lang="fa-IR" sz="3000" b="1" dirty="0">
              <a:effectLst>
                <a:glow rad="228600">
                  <a:schemeClr val="accent2">
                    <a:satMod val="175000"/>
                    <a:alpha val="40000"/>
                  </a:schemeClr>
                </a:glow>
                <a:outerShdw blurRad="38100" dist="38100" dir="2700000" algn="tl">
                  <a:srgbClr val="C0C0C0"/>
                </a:outerShdw>
              </a:effectLst>
              <a:cs typeface="B Nazanin" pitchFamily="2" charset="-78"/>
            </a:endParaRPr>
          </a:p>
          <a:p>
            <a:pPr algn="ctr">
              <a:buFont typeface="Wingdings" pitchFamily="2" charset="2"/>
              <a:buNone/>
            </a:pPr>
            <a:endParaRPr lang="fa-IR" sz="3200" b="1" dirty="0">
              <a:effectLst>
                <a:glow rad="228600">
                  <a:schemeClr val="accent2">
                    <a:satMod val="175000"/>
                    <a:alpha val="40000"/>
                  </a:schemeClr>
                </a:glow>
                <a:outerShdw blurRad="38100" dist="38100" dir="2700000" algn="tl">
                  <a:srgbClr val="C0C0C0"/>
                </a:outerShdw>
              </a:effectLst>
              <a:cs typeface="B Nazanin" pitchFamily="2" charset="-78"/>
            </a:endParaRPr>
          </a:p>
          <a:p>
            <a:pPr algn="ctr">
              <a:buFont typeface="Wingdings" pitchFamily="2" charset="2"/>
              <a:buNone/>
            </a:pPr>
            <a:r>
              <a:rPr lang="fa-IR" sz="3200" b="1" dirty="0">
                <a:effectLst>
                  <a:glow rad="228600">
                    <a:schemeClr val="accent2">
                      <a:satMod val="175000"/>
                      <a:alpha val="40000"/>
                    </a:schemeClr>
                  </a:glow>
                  <a:outerShdw blurRad="38100" dist="38100" dir="2700000" algn="tl">
                    <a:srgbClr val="C0C0C0"/>
                  </a:outerShdw>
                </a:effectLst>
                <a:cs typeface="B Nazanin" pitchFamily="2" charset="-78"/>
              </a:rPr>
              <a:t>مرحوم مجتبی کاشانی</a:t>
            </a:r>
            <a:endParaRPr lang="en-US" sz="3200" b="1" dirty="0">
              <a:effectLst>
                <a:glow rad="228600">
                  <a:schemeClr val="accent2">
                    <a:satMod val="175000"/>
                    <a:alpha val="40000"/>
                  </a:schemeClr>
                </a:glow>
                <a:outerShdw blurRad="38100" dist="38100" dir="2700000" algn="tl">
                  <a:srgbClr val="C0C0C0"/>
                </a:outerShdw>
              </a:effectLst>
              <a:cs typeface="B Nazanin" pitchFamily="2" charset="-78"/>
            </a:endParaRPr>
          </a:p>
        </p:txBody>
      </p:sp>
      <p:pic>
        <p:nvPicPr>
          <p:cNvPr id="9219" name="Picture 3" descr="D:\D - Old\NADERPOUR\NADERPOUR\11\joint\2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3962400"/>
            <a:ext cx="2468563" cy="30877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802312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descr="D:\D - Old\NADERPOUR\NADERPOUR\11\new management\teamwor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8952C06C-4A49-4BBE-954E-10A151C63398}" type="slidenum">
              <a:rPr lang="en-US" smtClean="0"/>
              <a:t>21</a:t>
            </a:fld>
            <a:endParaRPr lang="en-US"/>
          </a:p>
        </p:txBody>
      </p:sp>
      <p:sp>
        <p:nvSpPr>
          <p:cNvPr id="8" name="Rectangle 7"/>
          <p:cNvSpPr/>
          <p:nvPr/>
        </p:nvSpPr>
        <p:spPr>
          <a:xfrm>
            <a:off x="1476829" y="4088011"/>
            <a:ext cx="5715000" cy="2769989"/>
          </a:xfrm>
          <a:prstGeom prst="rect">
            <a:avLst/>
          </a:prstGeom>
          <a:solidFill>
            <a:schemeClr val="bg1">
              <a:alpha val="51000"/>
            </a:schemeClr>
          </a:solidFill>
        </p:spPr>
        <p:txBody>
          <a:bodyPr wrap="square">
            <a:spAutoFit/>
          </a:bodyPr>
          <a:lstStyle/>
          <a:p>
            <a:pPr algn="ctr">
              <a:buFont typeface="Wingdings" pitchFamily="2" charset="2"/>
              <a:buNone/>
            </a:pPr>
            <a:r>
              <a:rPr lang="fa-IR" sz="5500" b="1" dirty="0" smtClean="0">
                <a:solidFill>
                  <a:srgbClr val="8E1B00"/>
                </a:solidFill>
                <a:effectLst>
                  <a:glow rad="228600">
                    <a:schemeClr val="accent2">
                      <a:satMod val="175000"/>
                      <a:alpha val="40000"/>
                    </a:schemeClr>
                  </a:glow>
                  <a:outerShdw blurRad="38100" dist="38100" dir="2700000" algn="tl">
                    <a:srgbClr val="C0C0C0"/>
                  </a:outerShdw>
                </a:effectLst>
                <a:cs typeface="B Zar" pitchFamily="2" charset="-78"/>
              </a:rPr>
              <a:t>با تشكر از توجه شما</a:t>
            </a:r>
          </a:p>
          <a:p>
            <a:pPr algn="ctr">
              <a:buFont typeface="Wingdings" pitchFamily="2" charset="2"/>
              <a:buNone/>
            </a:pPr>
            <a:endParaRPr lang="fa-IR" sz="5500" b="1" dirty="0">
              <a:solidFill>
                <a:srgbClr val="8E1B00"/>
              </a:solidFill>
              <a:effectLst>
                <a:glow rad="228600">
                  <a:schemeClr val="accent2">
                    <a:satMod val="175000"/>
                    <a:alpha val="40000"/>
                  </a:schemeClr>
                </a:glow>
                <a:outerShdw blurRad="38100" dist="38100" dir="2700000" algn="tl">
                  <a:srgbClr val="C0C0C0"/>
                </a:outerShdw>
              </a:effectLst>
              <a:cs typeface="B Zar" pitchFamily="2" charset="-78"/>
            </a:endParaRPr>
          </a:p>
          <a:p>
            <a:pPr algn="ctr" rtl="1"/>
            <a:r>
              <a:rPr lang="fa-IR" sz="3200" dirty="0">
                <a:cs typeface="B Nazanin" pitchFamily="2" charset="-78"/>
              </a:rPr>
              <a:t>شماره تماس همراه: </a:t>
            </a:r>
            <a:r>
              <a:rPr lang="fa-IR" sz="3200" dirty="0" smtClean="0">
                <a:cs typeface="B Nazanin" pitchFamily="2" charset="-78"/>
              </a:rPr>
              <a:t>09125691462 </a:t>
            </a:r>
            <a:endParaRPr lang="fa-IR" sz="3200" dirty="0">
              <a:cs typeface="B Nazanin" pitchFamily="2" charset="-78"/>
            </a:endParaRPr>
          </a:p>
          <a:p>
            <a:pPr algn="ctr" rtl="1"/>
            <a:r>
              <a:rPr lang="fa-IR" sz="3200" dirty="0">
                <a:cs typeface="B Nazanin" pitchFamily="2" charset="-78"/>
              </a:rPr>
              <a:t>ایمیل: </a:t>
            </a:r>
            <a:r>
              <a:rPr lang="en-US" sz="3200" dirty="0" smtClean="0">
                <a:cs typeface="B Nazanin" pitchFamily="2" charset="-78"/>
              </a:rPr>
              <a:t>naderpour@azar-co.com</a:t>
            </a:r>
            <a:endParaRPr lang="fa-IR" sz="3200" dirty="0">
              <a:cs typeface="B Nazanin" pitchFamily="2" charset="-78"/>
            </a:endParaRPr>
          </a:p>
        </p:txBody>
      </p:sp>
    </p:spTree>
    <p:extLst>
      <p:ext uri="{BB962C8B-B14F-4D97-AF65-F5344CB8AC3E}">
        <p14:creationId xmlns:p14="http://schemas.microsoft.com/office/powerpoint/2010/main" val="80610564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8952C06C-4A49-4BBE-954E-10A151C63398}" type="slidenum">
              <a:rPr lang="en-US" smtClean="0"/>
              <a:t>3</a:t>
            </a:fld>
            <a:endParaRPr lang="en-US"/>
          </a:p>
        </p:txBody>
      </p:sp>
      <p:pic>
        <p:nvPicPr>
          <p:cNvPr id="5" name="Picture 3" descr="K:\HR\Public\mahmoudi\عکس 360 درجه\what-employee-wants-to-know.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5488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384973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just" rtl="1"/>
            <a:r>
              <a:rPr lang="fa-IR"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rPr>
              <a:t>انتظار شركتها از ارزيابي عملكرد</a:t>
            </a:r>
            <a:endPar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endParaRPr>
          </a:p>
        </p:txBody>
      </p:sp>
      <p:sp>
        <p:nvSpPr>
          <p:cNvPr id="3" name="Content Placeholder 2"/>
          <p:cNvSpPr>
            <a:spLocks noGrp="1"/>
          </p:cNvSpPr>
          <p:nvPr>
            <p:ph idx="1"/>
          </p:nvPr>
        </p:nvSpPr>
        <p:spPr>
          <a:xfrm>
            <a:off x="457200" y="1600201"/>
            <a:ext cx="8229600" cy="2514600"/>
          </a:xfrm>
        </p:spPr>
        <p:txBody>
          <a:bodyPr>
            <a:normAutofit/>
          </a:bodyPr>
          <a:lstStyle/>
          <a:p>
            <a:pPr marL="457200" lvl="0" indent="-457200" algn="just" rtl="1">
              <a:buFont typeface="+mj-lt"/>
              <a:buAutoNum type="arabicPeriod"/>
            </a:pPr>
            <a:r>
              <a:rPr lang="fa-IR" sz="2400" dirty="0" smtClean="0">
                <a:solidFill>
                  <a:srgbClr val="190F65"/>
                </a:solidFill>
                <a:cs typeface="B Nazanin" pitchFamily="2" charset="-78"/>
              </a:rPr>
              <a:t>تعیین میزان انطباق شایستگی های کارکنان  </a:t>
            </a:r>
          </a:p>
          <a:p>
            <a:pPr marL="457200" lvl="0" indent="-457200" algn="just" rtl="1">
              <a:buFont typeface="+mj-lt"/>
              <a:buAutoNum type="arabicPeriod"/>
            </a:pPr>
            <a:r>
              <a:rPr lang="fa-IR" sz="2400" dirty="0" smtClean="0">
                <a:solidFill>
                  <a:srgbClr val="190F65"/>
                </a:solidFill>
                <a:cs typeface="B Nazanin" pitchFamily="2" charset="-78"/>
              </a:rPr>
              <a:t>تعیین مبنایی برای جبران خدمات </a:t>
            </a:r>
          </a:p>
          <a:p>
            <a:pPr marL="457200" lvl="0" indent="-457200" algn="just" rtl="1">
              <a:buFont typeface="+mj-lt"/>
              <a:buAutoNum type="arabicPeriod"/>
            </a:pPr>
            <a:r>
              <a:rPr lang="fa-IR" sz="2400" dirty="0" smtClean="0">
                <a:solidFill>
                  <a:srgbClr val="190F65"/>
                </a:solidFill>
                <a:cs typeface="B Nazanin" pitchFamily="2" charset="-78"/>
              </a:rPr>
              <a:t>شناسایی پتانسیل های گردش شغلی</a:t>
            </a:r>
          </a:p>
          <a:p>
            <a:pPr marL="457200" lvl="0" indent="-457200" algn="just" rtl="1">
              <a:buFont typeface="+mj-lt"/>
              <a:buAutoNum type="arabicPeriod"/>
            </a:pPr>
            <a:r>
              <a:rPr lang="fa-IR" sz="2400" dirty="0" smtClean="0">
                <a:solidFill>
                  <a:srgbClr val="190F65"/>
                </a:solidFill>
                <a:cs typeface="B Nazanin" pitchFamily="2" charset="-78"/>
              </a:rPr>
              <a:t>شناسایی نیازهای آموزشی و توسعه ای کارکنان </a:t>
            </a:r>
          </a:p>
          <a:p>
            <a:pPr marL="457200" lvl="0" indent="-457200" algn="just" rtl="1">
              <a:buFont typeface="+mj-lt"/>
              <a:buAutoNum type="arabicPeriod"/>
            </a:pPr>
            <a:r>
              <a:rPr lang="fa-IR" sz="2400" dirty="0" smtClean="0">
                <a:solidFill>
                  <a:srgbClr val="190F65"/>
                </a:solidFill>
                <a:cs typeface="B Nazanin" pitchFamily="2" charset="-78"/>
              </a:rPr>
              <a:t> شناسایی پتانسیل های ارتقا در پست ها و شغلهای سازمانی</a:t>
            </a:r>
          </a:p>
          <a:p>
            <a:endParaRPr lang="en-US" sz="2400" dirty="0"/>
          </a:p>
        </p:txBody>
      </p:sp>
      <p:sp>
        <p:nvSpPr>
          <p:cNvPr id="4" name="Slide Number Placeholder 3"/>
          <p:cNvSpPr>
            <a:spLocks noGrp="1"/>
          </p:cNvSpPr>
          <p:nvPr>
            <p:ph type="sldNum" sz="quarter" idx="12"/>
          </p:nvPr>
        </p:nvSpPr>
        <p:spPr/>
        <p:txBody>
          <a:bodyPr/>
          <a:lstStyle/>
          <a:p>
            <a:fld id="{8952C06C-4A49-4BBE-954E-10A151C63398}" type="slidenum">
              <a:rPr lang="en-US" smtClean="0"/>
              <a:t>4</a:t>
            </a:fld>
            <a:endParaRPr lang="en-US"/>
          </a:p>
        </p:txBody>
      </p:sp>
      <p:pic>
        <p:nvPicPr>
          <p:cNvPr id="6146" name="Picture 2" descr="D:\D - Old\NADERPOUR\NADERPOUR\11\ax1\ooooops\Picture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266"/>
            <a:ext cx="9144000" cy="6886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087674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3352800" y="0"/>
            <a:ext cx="7024744" cy="1143000"/>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rtl="1"/>
            <a:r>
              <a:rPr lang="fa-IR"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B Titr" pitchFamily="2" charset="-78"/>
              </a:rPr>
              <a:t>چرا </a:t>
            </a:r>
            <a:r>
              <a:rPr lang="fa-IR"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B Titr" pitchFamily="2" charset="-78"/>
              </a:rPr>
              <a:t>ارزیابی 360 درجه ؟</a:t>
            </a:r>
            <a:endParaRPr lang="en-US"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B Titr" pitchFamily="2" charset="-78"/>
            </a:endParaRPr>
          </a:p>
        </p:txBody>
      </p:sp>
      <p:sp>
        <p:nvSpPr>
          <p:cNvPr id="5" name="Content Placeholder 4"/>
          <p:cNvSpPr>
            <a:spLocks noGrp="1"/>
          </p:cNvSpPr>
          <p:nvPr>
            <p:ph idx="1"/>
          </p:nvPr>
        </p:nvSpPr>
        <p:spPr>
          <a:xfrm>
            <a:off x="762000" y="1295400"/>
            <a:ext cx="7996517" cy="4267200"/>
          </a:xfrm>
        </p:spPr>
        <p:txBody>
          <a:bodyPr>
            <a:normAutofit/>
          </a:bodyPr>
          <a:lstStyle/>
          <a:p>
            <a:pPr algn="just" rtl="1"/>
            <a:r>
              <a:rPr lang="fa-IR" sz="2600" dirty="0" smtClean="0">
                <a:solidFill>
                  <a:srgbClr val="0F093F"/>
                </a:solidFill>
                <a:cs typeface="B Nazanin" pitchFamily="2" charset="-78"/>
              </a:rPr>
              <a:t>تحقیق </a:t>
            </a:r>
            <a:r>
              <a:rPr lang="fa-IR" sz="2600" dirty="0">
                <a:solidFill>
                  <a:srgbClr val="0F093F"/>
                </a:solidFill>
                <a:cs typeface="B Nazanin" pitchFamily="2" charset="-78"/>
              </a:rPr>
              <a:t>گروه مطالعات مدیریت آشریج(هندی و همکاران، 1996) نشان داد که </a:t>
            </a:r>
            <a:r>
              <a:rPr lang="fa-IR" sz="2600" dirty="0" smtClean="0">
                <a:solidFill>
                  <a:srgbClr val="0F093F"/>
                </a:solidFill>
                <a:cs typeface="B Nazanin" pitchFamily="2" charset="-78"/>
              </a:rPr>
              <a:t>معمولا بازخور 360 درجه می تواند یک ابزار قدرتمند سازمانی برای افزایش آگاهی از اهمیت </a:t>
            </a:r>
            <a:r>
              <a:rPr lang="fa-IR" sz="2600" b="1" u="sng" dirty="0" smtClean="0">
                <a:solidFill>
                  <a:srgbClr val="FF0000"/>
                </a:solidFill>
                <a:cs typeface="B Nazanin" pitchFamily="2" charset="-78"/>
              </a:rPr>
              <a:t>همسو کردن </a:t>
            </a:r>
            <a:r>
              <a:rPr lang="fa-IR" sz="2600" b="1" u="sng" dirty="0">
                <a:solidFill>
                  <a:srgbClr val="FF0000"/>
                </a:solidFill>
                <a:cs typeface="B Nazanin" pitchFamily="2" charset="-78"/>
              </a:rPr>
              <a:t>رفتار</a:t>
            </a:r>
            <a:r>
              <a:rPr lang="fa-IR" sz="2600" dirty="0" smtClean="0">
                <a:solidFill>
                  <a:srgbClr val="0F093F"/>
                </a:solidFill>
                <a:cs typeface="B Nazanin" pitchFamily="2" charset="-78"/>
              </a:rPr>
              <a:t> رهبر، </a:t>
            </a:r>
            <a:r>
              <a:rPr lang="fa-IR" sz="2600" b="1" u="sng" dirty="0">
                <a:solidFill>
                  <a:srgbClr val="FF0000"/>
                </a:solidFill>
                <a:cs typeface="B Nazanin" pitchFamily="2" charset="-78"/>
              </a:rPr>
              <a:t>نتایج</a:t>
            </a:r>
            <a:r>
              <a:rPr lang="fa-IR" sz="2600" dirty="0" smtClean="0">
                <a:solidFill>
                  <a:srgbClr val="0F093F"/>
                </a:solidFill>
                <a:cs typeface="B Nazanin" pitchFamily="2" charset="-78"/>
              </a:rPr>
              <a:t> واحد کاری، و </a:t>
            </a:r>
            <a:r>
              <a:rPr lang="fa-IR" sz="2600" b="1" u="sng" dirty="0">
                <a:solidFill>
                  <a:srgbClr val="FF0000"/>
                </a:solidFill>
                <a:cs typeface="B Nazanin" pitchFamily="2" charset="-78"/>
              </a:rPr>
              <a:t>انتظارات مشتری</a:t>
            </a:r>
            <a:r>
              <a:rPr lang="fa-IR" sz="2600" dirty="0" smtClean="0">
                <a:solidFill>
                  <a:srgbClr val="0F093F"/>
                </a:solidFill>
                <a:cs typeface="B Nazanin" pitchFamily="2" charset="-78"/>
              </a:rPr>
              <a:t>، و همچنین افزایش </a:t>
            </a:r>
            <a:r>
              <a:rPr lang="fa-IR" sz="2600" b="1" u="sng" dirty="0">
                <a:solidFill>
                  <a:srgbClr val="FF0000"/>
                </a:solidFill>
                <a:cs typeface="B Nazanin" pitchFamily="2" charset="-78"/>
              </a:rPr>
              <a:t>مشارکت</a:t>
            </a:r>
            <a:r>
              <a:rPr lang="fa-IR" sz="2600" dirty="0" smtClean="0">
                <a:solidFill>
                  <a:srgbClr val="0F093F"/>
                </a:solidFill>
                <a:cs typeface="B Nazanin" pitchFamily="2" charset="-78"/>
              </a:rPr>
              <a:t> کارکنان در توسعه رهبری و </a:t>
            </a:r>
            <a:r>
              <a:rPr lang="fa-IR" sz="2600" b="1" u="sng" dirty="0">
                <a:solidFill>
                  <a:srgbClr val="FF0000"/>
                </a:solidFill>
                <a:cs typeface="B Nazanin" pitchFamily="2" charset="-78"/>
              </a:rPr>
              <a:t>اثربخشی</a:t>
            </a:r>
            <a:r>
              <a:rPr lang="fa-IR" sz="2600" dirty="0" smtClean="0">
                <a:solidFill>
                  <a:srgbClr val="0F093F"/>
                </a:solidFill>
                <a:cs typeface="B Nazanin" pitchFamily="2" charset="-78"/>
              </a:rPr>
              <a:t> واحد کاری باشد.  </a:t>
            </a:r>
            <a:endParaRPr lang="en-US" sz="2600" dirty="0">
              <a:solidFill>
                <a:srgbClr val="0F093F"/>
              </a:solidFill>
              <a:cs typeface="B Nazanin" pitchFamily="2" charset="-78"/>
            </a:endParaRPr>
          </a:p>
        </p:txBody>
      </p:sp>
      <p:sp>
        <p:nvSpPr>
          <p:cNvPr id="3" name="Slide Number Placeholder 2"/>
          <p:cNvSpPr>
            <a:spLocks noGrp="1"/>
          </p:cNvSpPr>
          <p:nvPr>
            <p:ph type="sldNum" sz="quarter" idx="12"/>
          </p:nvPr>
        </p:nvSpPr>
        <p:spPr/>
        <p:txBody>
          <a:bodyPr/>
          <a:lstStyle/>
          <a:p>
            <a:fld id="{8952C06C-4A49-4BBE-954E-10A151C63398}" type="slidenum">
              <a:rPr lang="en-US" smtClean="0"/>
              <a:pPr/>
              <a:t>5</a:t>
            </a:fld>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3581400"/>
            <a:ext cx="5547360" cy="2455506"/>
          </a:xfrm>
          <a:prstGeom prst="rect">
            <a:avLst/>
          </a:prstGeom>
        </p:spPr>
      </p:pic>
    </p:spTree>
    <p:extLst>
      <p:ext uri="{BB962C8B-B14F-4D97-AF65-F5344CB8AC3E}">
        <p14:creationId xmlns:p14="http://schemas.microsoft.com/office/powerpoint/2010/main" val="105780703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952C06C-4A49-4BBE-954E-10A151C63398}" type="slidenum">
              <a:rPr lang="en-US" smtClean="0"/>
              <a:pPr/>
              <a:t>6</a:t>
            </a:fld>
            <a:endParaRPr lang="en-US" dirty="0"/>
          </a:p>
        </p:txBody>
      </p:sp>
      <p:sp>
        <p:nvSpPr>
          <p:cNvPr id="4" name="TextBox 3"/>
          <p:cNvSpPr txBox="1"/>
          <p:nvPr/>
        </p:nvSpPr>
        <p:spPr>
          <a:xfrm>
            <a:off x="0" y="76200"/>
            <a:ext cx="9144000" cy="6186309"/>
          </a:xfrm>
          <a:prstGeom prst="rect">
            <a:avLst/>
          </a:prstGeom>
          <a:noFill/>
        </p:spPr>
        <p:txBody>
          <a:bodyPr wrap="square" rtlCol="0">
            <a:spAutoFit/>
          </a:bodyPr>
          <a:lstStyle/>
          <a:p>
            <a:pPr marL="457200" indent="-457200" algn="r" rtl="1">
              <a:buFont typeface="Wingdings" pitchFamily="2" charset="2"/>
              <a:buChar char="ü"/>
            </a:pPr>
            <a:r>
              <a:rPr lang="fa-IR" sz="2400" b="1" dirty="0">
                <a:cs typeface="B Titr" pitchFamily="2" charset="-78"/>
              </a:rPr>
              <a:t>زیر ساختهای مورد نیاز برای اجرای ارزیابی </a:t>
            </a:r>
            <a:r>
              <a:rPr lang="fa-IR" sz="2400" b="1" dirty="0" smtClean="0">
                <a:cs typeface="B Titr" pitchFamily="2" charset="-78"/>
              </a:rPr>
              <a:t>عملکرد در شرکت سروک آذر</a:t>
            </a:r>
            <a:endParaRPr lang="fa-IR" sz="2400" b="1" dirty="0">
              <a:cs typeface="B Titr" pitchFamily="2" charset="-78"/>
            </a:endParaRPr>
          </a:p>
          <a:p>
            <a:pPr marL="457200" indent="-457200" algn="r" rtl="1">
              <a:buFont typeface="Wingdings" pitchFamily="2" charset="2"/>
              <a:buChar char="Ø"/>
            </a:pPr>
            <a:r>
              <a:rPr lang="fa-IR" sz="2800" b="1" dirty="0" smtClean="0">
                <a:cs typeface="B Nazanin" pitchFamily="2" charset="-78"/>
              </a:rPr>
              <a:t>زیر </a:t>
            </a:r>
            <a:r>
              <a:rPr lang="fa-IR" sz="2800" b="1" dirty="0">
                <a:cs typeface="B Nazanin" pitchFamily="2" charset="-78"/>
              </a:rPr>
              <a:t>ساختهای </a:t>
            </a:r>
            <a:r>
              <a:rPr lang="fa-IR" sz="2800" b="1" dirty="0" smtClean="0">
                <a:cs typeface="B Nazanin" pitchFamily="2" charset="-78"/>
              </a:rPr>
              <a:t>سیستمی</a:t>
            </a:r>
            <a:endParaRPr lang="fa-IR" sz="2800" b="1" dirty="0">
              <a:cs typeface="B Nazanin" pitchFamily="2" charset="-78"/>
            </a:endParaRPr>
          </a:p>
          <a:p>
            <a:pPr marL="457200" indent="-457200" algn="r" rtl="1">
              <a:buFont typeface="Wingdings" pitchFamily="2" charset="2"/>
              <a:buChar char="Ø"/>
            </a:pPr>
            <a:r>
              <a:rPr lang="fa-IR" sz="2800" b="1" dirty="0" smtClean="0">
                <a:cs typeface="B Nazanin" pitchFamily="2" charset="-78"/>
              </a:rPr>
              <a:t>زیر </a:t>
            </a:r>
            <a:r>
              <a:rPr lang="fa-IR" sz="2800" b="1" dirty="0">
                <a:cs typeface="B Nazanin" pitchFamily="2" charset="-78"/>
              </a:rPr>
              <a:t>ساختهای نرم </a:t>
            </a:r>
            <a:r>
              <a:rPr lang="fa-IR" sz="2800" b="1" dirty="0" smtClean="0">
                <a:cs typeface="B Nazanin" pitchFamily="2" charset="-78"/>
              </a:rPr>
              <a:t>افزاری</a:t>
            </a:r>
          </a:p>
          <a:p>
            <a:pPr algn="r" rtl="1"/>
            <a:r>
              <a:rPr lang="fa-IR" sz="2400" b="1" dirty="0" smtClean="0">
                <a:cs typeface="B Nazanin" pitchFamily="2" charset="-78"/>
              </a:rPr>
              <a:t>برنامه </a:t>
            </a:r>
            <a:r>
              <a:rPr lang="fa-IR" sz="2400" b="1" dirty="0">
                <a:cs typeface="B Nazanin" pitchFamily="2" charset="-78"/>
              </a:rPr>
              <a:t>ریزی </a:t>
            </a:r>
            <a:r>
              <a:rPr lang="fa-IR" sz="2400" b="1" dirty="0" smtClean="0">
                <a:cs typeface="B Nazanin" pitchFamily="2" charset="-78"/>
              </a:rPr>
              <a:t>اجرای ارزیابی عملکرد</a:t>
            </a:r>
          </a:p>
          <a:p>
            <a:pPr marL="457200" indent="-457200" algn="r" rtl="1">
              <a:buFont typeface="Arial" pitchFamily="34" charset="0"/>
              <a:buChar char="•"/>
            </a:pPr>
            <a:r>
              <a:rPr lang="fa-IR" sz="2800" b="1" dirty="0">
                <a:cs typeface="B Nazanin" pitchFamily="2" charset="-78"/>
              </a:rPr>
              <a:t>فاز صفر</a:t>
            </a:r>
            <a:r>
              <a:rPr lang="fa-IR" sz="2800" b="1" dirty="0" smtClean="0">
                <a:cs typeface="B Nazanin" pitchFamily="2" charset="-78"/>
              </a:rPr>
              <a:t>:</a:t>
            </a:r>
          </a:p>
          <a:p>
            <a:pPr marL="457200" indent="-457200" algn="r" rtl="1">
              <a:buFont typeface="Arial" pitchFamily="34" charset="0"/>
              <a:buChar char="•"/>
            </a:pPr>
            <a:r>
              <a:rPr lang="fa-IR" b="1" dirty="0">
                <a:cs typeface="B Nazanin" pitchFamily="2" charset="-78"/>
              </a:rPr>
              <a:t>مطالعه و امکان سنجی </a:t>
            </a:r>
            <a:r>
              <a:rPr lang="fa-IR" b="1" dirty="0" err="1">
                <a:cs typeface="B Nazanin" pitchFamily="2" charset="-78"/>
              </a:rPr>
              <a:t>رویکردها</a:t>
            </a:r>
            <a:r>
              <a:rPr lang="fa-IR" b="1" dirty="0">
                <a:cs typeface="B Nazanin" pitchFamily="2" charset="-78"/>
              </a:rPr>
              <a:t> و روشهای مختلف ارزیابی </a:t>
            </a:r>
            <a:r>
              <a:rPr lang="fa-IR" b="1" dirty="0" smtClean="0">
                <a:cs typeface="B Nazanin" pitchFamily="2" charset="-78"/>
              </a:rPr>
              <a:t>عملکرد</a:t>
            </a:r>
          </a:p>
          <a:p>
            <a:pPr marL="457200" indent="-457200" algn="r" rtl="1">
              <a:buFont typeface="Arial" pitchFamily="34" charset="0"/>
              <a:buChar char="•"/>
            </a:pPr>
            <a:r>
              <a:rPr lang="fa-IR" b="1" dirty="0" smtClean="0">
                <a:cs typeface="B Nazanin" pitchFamily="2" charset="-78"/>
              </a:rPr>
              <a:t>الگو برداری از شرکت های مشابه و بهترین ها در ارزیابی عملکرد</a:t>
            </a:r>
          </a:p>
          <a:p>
            <a:pPr marL="457200" indent="-457200" algn="r" rtl="1">
              <a:buFont typeface="Arial" pitchFamily="34" charset="0"/>
              <a:buChar char="•"/>
            </a:pPr>
            <a:r>
              <a:rPr lang="fa-IR" sz="2800" b="1" dirty="0">
                <a:cs typeface="B Nazanin" pitchFamily="2" charset="-78"/>
              </a:rPr>
              <a:t>فاز یک:</a:t>
            </a:r>
          </a:p>
          <a:p>
            <a:pPr marL="285750" indent="-285750" algn="r" rtl="1">
              <a:buFont typeface="Arial" pitchFamily="34" charset="0"/>
              <a:buChar char="•"/>
            </a:pPr>
            <a:r>
              <a:rPr lang="fa-IR" b="1" dirty="0" smtClean="0">
                <a:cs typeface="B Nazanin" pitchFamily="2" charset="-78"/>
              </a:rPr>
              <a:t>تدوین مستندات و دستورالعمل های مربوطه</a:t>
            </a:r>
          </a:p>
          <a:p>
            <a:pPr marL="285750" indent="-285750" algn="r" rtl="1">
              <a:buFont typeface="Arial" pitchFamily="34" charset="0"/>
              <a:buChar char="•"/>
            </a:pPr>
            <a:r>
              <a:rPr lang="fa-IR" b="1" dirty="0" smtClean="0">
                <a:cs typeface="B Nazanin" pitchFamily="2" charset="-78"/>
              </a:rPr>
              <a:t>تصویب مستندات توسط مدیریت ارشد سازمان</a:t>
            </a:r>
          </a:p>
          <a:p>
            <a:pPr marL="457200" indent="-457200" algn="r" rtl="1">
              <a:buFont typeface="Arial" pitchFamily="34" charset="0"/>
              <a:buChar char="•"/>
            </a:pPr>
            <a:r>
              <a:rPr lang="fa-IR" sz="2800" b="1" dirty="0">
                <a:cs typeface="B Nazanin" pitchFamily="2" charset="-78"/>
              </a:rPr>
              <a:t>فاز </a:t>
            </a:r>
            <a:r>
              <a:rPr lang="fa-IR" sz="2800" b="1" dirty="0" smtClean="0">
                <a:cs typeface="B Nazanin" pitchFamily="2" charset="-78"/>
              </a:rPr>
              <a:t>دو:</a:t>
            </a:r>
          </a:p>
          <a:p>
            <a:pPr indent="-285750" algn="r" rtl="1">
              <a:buFont typeface="Arial" pitchFamily="34" charset="0"/>
              <a:buChar char="•"/>
            </a:pPr>
            <a:r>
              <a:rPr lang="fa-IR" b="1" dirty="0" smtClean="0">
                <a:cs typeface="B Nazanin" pitchFamily="2" charset="-78"/>
              </a:rPr>
              <a:t>تامین زیر ساختهای </a:t>
            </a:r>
            <a:r>
              <a:rPr lang="en-US" b="1" dirty="0" smtClean="0">
                <a:cs typeface="B Nazanin" pitchFamily="2" charset="-78"/>
              </a:rPr>
              <a:t>IT</a:t>
            </a:r>
            <a:r>
              <a:rPr lang="fa-IR" b="1" dirty="0" smtClean="0">
                <a:cs typeface="B Nazanin" pitchFamily="2" charset="-78"/>
              </a:rPr>
              <a:t> مورد نیاز با توجه به سیستم طراحی  و تصویب شده</a:t>
            </a:r>
          </a:p>
          <a:p>
            <a:pPr indent="-285750" algn="r" rtl="1">
              <a:buFont typeface="Arial" pitchFamily="34" charset="0"/>
              <a:buChar char="•"/>
            </a:pPr>
            <a:r>
              <a:rPr lang="fa-IR" b="1" dirty="0" smtClean="0">
                <a:cs typeface="B Nazanin" pitchFamily="2" charset="-78"/>
              </a:rPr>
              <a:t>آموزش به مدیران واحدهای سازمانی و سایر </a:t>
            </a:r>
            <a:r>
              <a:rPr lang="fa-IR" b="1" dirty="0" err="1" smtClean="0">
                <a:cs typeface="B Nazanin" pitchFamily="2" charset="-78"/>
              </a:rPr>
              <a:t>ارزیابان</a:t>
            </a:r>
            <a:r>
              <a:rPr lang="fa-IR" b="1" dirty="0" smtClean="0">
                <a:cs typeface="B Nazanin" pitchFamily="2" charset="-78"/>
              </a:rPr>
              <a:t> سازمان</a:t>
            </a:r>
          </a:p>
          <a:p>
            <a:pPr indent="-285750" algn="r" rtl="1">
              <a:buFont typeface="Arial" pitchFamily="34" charset="0"/>
              <a:buChar char="•"/>
            </a:pPr>
            <a:r>
              <a:rPr lang="fa-IR" b="1" dirty="0" smtClean="0">
                <a:cs typeface="B Nazanin" pitchFamily="2" charset="-78"/>
              </a:rPr>
              <a:t>اطلاع رسانی به پرسنل سازمان</a:t>
            </a:r>
          </a:p>
          <a:p>
            <a:pPr marL="457200" indent="-457200" algn="r" rtl="1">
              <a:buFont typeface="Arial" pitchFamily="34" charset="0"/>
              <a:buChar char="•"/>
            </a:pPr>
            <a:r>
              <a:rPr lang="fa-IR" sz="2800" b="1" dirty="0">
                <a:cs typeface="B Nazanin" pitchFamily="2" charset="-78"/>
              </a:rPr>
              <a:t>فاز سه</a:t>
            </a:r>
            <a:r>
              <a:rPr lang="fa-IR" sz="2800" b="1" dirty="0" smtClean="0">
                <a:cs typeface="B Nazanin" pitchFamily="2" charset="-78"/>
              </a:rPr>
              <a:t>:</a:t>
            </a:r>
          </a:p>
          <a:p>
            <a:pPr indent="-285750" algn="r" rtl="1">
              <a:buFont typeface="Arial" pitchFamily="34" charset="0"/>
              <a:buChar char="•"/>
            </a:pPr>
            <a:r>
              <a:rPr lang="fa-IR" b="1" dirty="0" smtClean="0">
                <a:cs typeface="B Nazanin" pitchFamily="2" charset="-78"/>
              </a:rPr>
              <a:t>اجرای ارزیابی عملکرد </a:t>
            </a:r>
          </a:p>
          <a:p>
            <a:pPr indent="-285750" algn="r" rtl="1">
              <a:buFont typeface="Arial" pitchFamily="34" charset="0"/>
              <a:buChar char="•"/>
            </a:pPr>
            <a:r>
              <a:rPr lang="fa-IR" b="1" dirty="0" smtClean="0">
                <a:cs typeface="B Nazanin" pitchFamily="2" charset="-78"/>
              </a:rPr>
              <a:t>تجزیه و تحلیل و ارائه بازخور به ارزیابی شوندگان</a:t>
            </a:r>
          </a:p>
          <a:p>
            <a:pPr indent="-285750" algn="r" rtl="1">
              <a:buFont typeface="Arial" pitchFamily="34" charset="0"/>
              <a:buChar char="•"/>
            </a:pPr>
            <a:r>
              <a:rPr lang="fa-IR" b="1" dirty="0" smtClean="0">
                <a:cs typeface="B Nazanin" pitchFamily="2" charset="-78"/>
              </a:rPr>
              <a:t>استفاده از خروجی ارزیابی عملکرد در سیستم جبران خدمات و </a:t>
            </a:r>
            <a:r>
              <a:rPr lang="fa-IR" b="1" dirty="0" err="1" smtClean="0">
                <a:cs typeface="B Nazanin" pitchFamily="2" charset="-78"/>
              </a:rPr>
              <a:t>پرداختهای</a:t>
            </a:r>
            <a:r>
              <a:rPr lang="fa-IR" b="1" dirty="0" smtClean="0">
                <a:cs typeface="B Nazanin" pitchFamily="2" charset="-78"/>
              </a:rPr>
              <a:t> متغیر</a:t>
            </a:r>
            <a:endParaRPr lang="en-US" b="1" dirty="0">
              <a:cs typeface="B Nazanin" pitchFamily="2" charset="-78"/>
            </a:endParaRPr>
          </a:p>
        </p:txBody>
      </p:sp>
      <p:cxnSp>
        <p:nvCxnSpPr>
          <p:cNvPr id="5" name="Straight Connector 4"/>
          <p:cNvCxnSpPr/>
          <p:nvPr/>
        </p:nvCxnSpPr>
        <p:spPr>
          <a:xfrm flipH="1">
            <a:off x="0" y="457200"/>
            <a:ext cx="8915400" cy="0"/>
          </a:xfrm>
          <a:prstGeom prst="line">
            <a:avLst/>
          </a:prstGeom>
          <a:ln w="53975" cap="rnd" cmpd="dbl">
            <a:gradFill flip="none" rotWithShape="1">
              <a:gsLst>
                <a:gs pos="17000">
                  <a:srgbClr val="EBEEEC">
                    <a:alpha val="43000"/>
                    <a:lumMod val="66000"/>
                    <a:lumOff val="34000"/>
                  </a:srgbClr>
                </a:gs>
                <a:gs pos="0">
                  <a:schemeClr val="tx1">
                    <a:alpha val="0"/>
                  </a:schemeClr>
                </a:gs>
                <a:gs pos="55000">
                  <a:srgbClr val="002060">
                    <a:alpha val="46000"/>
                  </a:srgbClr>
                </a:gs>
                <a:gs pos="100000">
                  <a:srgbClr val="0F093F"/>
                </a:gs>
              </a:gsLst>
              <a:path path="circle">
                <a:fillToRect l="100000" t="100000"/>
              </a:path>
              <a:tileRect r="-100000" b="-100000"/>
            </a:gra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597856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right)">
                                      <p:cBhvr>
                                        <p:cTn id="7" dur="500"/>
                                        <p:tgtEl>
                                          <p:spTgt spid="4">
                                            <p:txEl>
                                              <p:pRg st="0" end="0"/>
                                            </p:txEl>
                                          </p:spTgt>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wipe(right)">
                                      <p:cBhvr>
                                        <p:cTn id="11" dur="500"/>
                                        <p:tgtEl>
                                          <p:spTgt spid="4">
                                            <p:txEl>
                                              <p:pRg st="1" end="1"/>
                                            </p:txEl>
                                          </p:spTgt>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wipe(right)">
                                      <p:cBhvr>
                                        <p:cTn id="15" dur="500"/>
                                        <p:tgtEl>
                                          <p:spTgt spid="4">
                                            <p:txEl>
                                              <p:pRg st="2" end="2"/>
                                            </p:txEl>
                                          </p:spTgt>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wipe(right)">
                                      <p:cBhvr>
                                        <p:cTn id="19" dur="500"/>
                                        <p:tgtEl>
                                          <p:spTgt spid="4">
                                            <p:txEl>
                                              <p:pRg st="3" end="3"/>
                                            </p:txEl>
                                          </p:spTgt>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wipe(right)">
                                      <p:cBhvr>
                                        <p:cTn id="23" dur="500"/>
                                        <p:tgtEl>
                                          <p:spTgt spid="4">
                                            <p:txEl>
                                              <p:pRg st="4" end="4"/>
                                            </p:txEl>
                                          </p:spTgt>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wipe(right)">
                                      <p:cBhvr>
                                        <p:cTn id="27" dur="500"/>
                                        <p:tgtEl>
                                          <p:spTgt spid="4">
                                            <p:txEl>
                                              <p:pRg st="5" end="5"/>
                                            </p:txEl>
                                          </p:spTgt>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Effect transition="in" filter="wipe(right)">
                                      <p:cBhvr>
                                        <p:cTn id="31" dur="500"/>
                                        <p:tgtEl>
                                          <p:spTgt spid="4">
                                            <p:txEl>
                                              <p:pRg st="6" end="6"/>
                                            </p:txEl>
                                          </p:spTgt>
                                        </p:tgtEl>
                                      </p:cBhvr>
                                    </p:animEffect>
                                  </p:childTnLst>
                                </p:cTn>
                              </p:par>
                            </p:childTnLst>
                          </p:cTn>
                        </p:par>
                        <p:par>
                          <p:cTn id="32" fill="hold">
                            <p:stCondLst>
                              <p:cond delay="3500"/>
                            </p:stCondLst>
                            <p:childTnLst>
                              <p:par>
                                <p:cTn id="33" presetID="22" presetClass="entr" presetSubtype="2" fill="hold" nodeType="after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animEffect transition="in" filter="wipe(right)">
                                      <p:cBhvr>
                                        <p:cTn id="35" dur="500"/>
                                        <p:tgtEl>
                                          <p:spTgt spid="4">
                                            <p:txEl>
                                              <p:pRg st="7" end="7"/>
                                            </p:txEl>
                                          </p:spTgt>
                                        </p:tgtEl>
                                      </p:cBhvr>
                                    </p:animEffect>
                                  </p:childTnLst>
                                </p:cTn>
                              </p:par>
                            </p:childTnLst>
                          </p:cTn>
                        </p:par>
                        <p:par>
                          <p:cTn id="36" fill="hold">
                            <p:stCondLst>
                              <p:cond delay="4000"/>
                            </p:stCondLst>
                            <p:childTnLst>
                              <p:par>
                                <p:cTn id="37" presetID="22" presetClass="entr" presetSubtype="2" fill="hold" nodeType="after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animEffect transition="in" filter="wipe(right)">
                                      <p:cBhvr>
                                        <p:cTn id="39" dur="500"/>
                                        <p:tgtEl>
                                          <p:spTgt spid="4">
                                            <p:txEl>
                                              <p:pRg st="8" end="8"/>
                                            </p:txEl>
                                          </p:spTgt>
                                        </p:tgtEl>
                                      </p:cBhvr>
                                    </p:animEffect>
                                  </p:childTnLst>
                                </p:cTn>
                              </p:par>
                            </p:childTnLst>
                          </p:cTn>
                        </p:par>
                        <p:par>
                          <p:cTn id="40" fill="hold">
                            <p:stCondLst>
                              <p:cond delay="4500"/>
                            </p:stCondLst>
                            <p:childTnLst>
                              <p:par>
                                <p:cTn id="41" presetID="22" presetClass="entr" presetSubtype="2" fill="hold" nodeType="after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animEffect transition="in" filter="wipe(right)">
                                      <p:cBhvr>
                                        <p:cTn id="43" dur="500"/>
                                        <p:tgtEl>
                                          <p:spTgt spid="4">
                                            <p:txEl>
                                              <p:pRg st="9" end="9"/>
                                            </p:txEl>
                                          </p:spTgt>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4">
                                            <p:txEl>
                                              <p:pRg st="10" end="10"/>
                                            </p:txEl>
                                          </p:spTgt>
                                        </p:tgtEl>
                                        <p:attrNameLst>
                                          <p:attrName>style.visibility</p:attrName>
                                        </p:attrNameLst>
                                      </p:cBhvr>
                                      <p:to>
                                        <p:strVal val="visible"/>
                                      </p:to>
                                    </p:set>
                                    <p:animEffect transition="in" filter="wipe(right)">
                                      <p:cBhvr>
                                        <p:cTn id="47" dur="500"/>
                                        <p:tgtEl>
                                          <p:spTgt spid="4">
                                            <p:txEl>
                                              <p:pRg st="10" end="10"/>
                                            </p:txEl>
                                          </p:spTgt>
                                        </p:tgtEl>
                                      </p:cBhvr>
                                    </p:animEffect>
                                  </p:childTnLst>
                                </p:cTn>
                              </p:par>
                            </p:childTnLst>
                          </p:cTn>
                        </p:par>
                        <p:par>
                          <p:cTn id="48" fill="hold">
                            <p:stCondLst>
                              <p:cond delay="5500"/>
                            </p:stCondLst>
                            <p:childTnLst>
                              <p:par>
                                <p:cTn id="49" presetID="22" presetClass="entr" presetSubtype="2" fill="hold" nodeType="afterEffect">
                                  <p:stCondLst>
                                    <p:cond delay="0"/>
                                  </p:stCondLst>
                                  <p:childTnLst>
                                    <p:set>
                                      <p:cBhvr>
                                        <p:cTn id="50" dur="1" fill="hold">
                                          <p:stCondLst>
                                            <p:cond delay="0"/>
                                          </p:stCondLst>
                                        </p:cTn>
                                        <p:tgtEl>
                                          <p:spTgt spid="4">
                                            <p:txEl>
                                              <p:pRg st="11" end="11"/>
                                            </p:txEl>
                                          </p:spTgt>
                                        </p:tgtEl>
                                        <p:attrNameLst>
                                          <p:attrName>style.visibility</p:attrName>
                                        </p:attrNameLst>
                                      </p:cBhvr>
                                      <p:to>
                                        <p:strVal val="visible"/>
                                      </p:to>
                                    </p:set>
                                    <p:animEffect transition="in" filter="wipe(right)">
                                      <p:cBhvr>
                                        <p:cTn id="51" dur="500"/>
                                        <p:tgtEl>
                                          <p:spTgt spid="4">
                                            <p:txEl>
                                              <p:pRg st="11" end="11"/>
                                            </p:txEl>
                                          </p:spTgt>
                                        </p:tgtEl>
                                      </p:cBhvr>
                                    </p:animEffect>
                                  </p:childTnLst>
                                </p:cTn>
                              </p:par>
                            </p:childTnLst>
                          </p:cTn>
                        </p:par>
                        <p:par>
                          <p:cTn id="52" fill="hold">
                            <p:stCondLst>
                              <p:cond delay="6000"/>
                            </p:stCondLst>
                            <p:childTnLst>
                              <p:par>
                                <p:cTn id="53" presetID="22" presetClass="entr" presetSubtype="2" fill="hold" nodeType="afterEffect">
                                  <p:stCondLst>
                                    <p:cond delay="0"/>
                                  </p:stCondLst>
                                  <p:childTnLst>
                                    <p:set>
                                      <p:cBhvr>
                                        <p:cTn id="54" dur="1" fill="hold">
                                          <p:stCondLst>
                                            <p:cond delay="0"/>
                                          </p:stCondLst>
                                        </p:cTn>
                                        <p:tgtEl>
                                          <p:spTgt spid="4">
                                            <p:txEl>
                                              <p:pRg st="12" end="12"/>
                                            </p:txEl>
                                          </p:spTgt>
                                        </p:tgtEl>
                                        <p:attrNameLst>
                                          <p:attrName>style.visibility</p:attrName>
                                        </p:attrNameLst>
                                      </p:cBhvr>
                                      <p:to>
                                        <p:strVal val="visible"/>
                                      </p:to>
                                    </p:set>
                                    <p:animEffect transition="in" filter="wipe(right)">
                                      <p:cBhvr>
                                        <p:cTn id="55" dur="500"/>
                                        <p:tgtEl>
                                          <p:spTgt spid="4">
                                            <p:txEl>
                                              <p:pRg st="12" end="12"/>
                                            </p:txEl>
                                          </p:spTgt>
                                        </p:tgtEl>
                                      </p:cBhvr>
                                    </p:animEffect>
                                  </p:childTnLst>
                                </p:cTn>
                              </p:par>
                            </p:childTnLst>
                          </p:cTn>
                        </p:par>
                        <p:par>
                          <p:cTn id="56" fill="hold">
                            <p:stCondLst>
                              <p:cond delay="6500"/>
                            </p:stCondLst>
                            <p:childTnLst>
                              <p:par>
                                <p:cTn id="57" presetID="22" presetClass="entr" presetSubtype="2" fill="hold" nodeType="afterEffect">
                                  <p:stCondLst>
                                    <p:cond delay="0"/>
                                  </p:stCondLst>
                                  <p:childTnLst>
                                    <p:set>
                                      <p:cBhvr>
                                        <p:cTn id="58" dur="1" fill="hold">
                                          <p:stCondLst>
                                            <p:cond delay="0"/>
                                          </p:stCondLst>
                                        </p:cTn>
                                        <p:tgtEl>
                                          <p:spTgt spid="4">
                                            <p:txEl>
                                              <p:pRg st="13" end="13"/>
                                            </p:txEl>
                                          </p:spTgt>
                                        </p:tgtEl>
                                        <p:attrNameLst>
                                          <p:attrName>style.visibility</p:attrName>
                                        </p:attrNameLst>
                                      </p:cBhvr>
                                      <p:to>
                                        <p:strVal val="visible"/>
                                      </p:to>
                                    </p:set>
                                    <p:animEffect transition="in" filter="wipe(right)">
                                      <p:cBhvr>
                                        <p:cTn id="59" dur="500"/>
                                        <p:tgtEl>
                                          <p:spTgt spid="4">
                                            <p:txEl>
                                              <p:pRg st="13" end="13"/>
                                            </p:txEl>
                                          </p:spTgt>
                                        </p:tgtEl>
                                      </p:cBhvr>
                                    </p:animEffect>
                                  </p:childTnLst>
                                </p:cTn>
                              </p:par>
                            </p:childTnLst>
                          </p:cTn>
                        </p:par>
                        <p:par>
                          <p:cTn id="60" fill="hold">
                            <p:stCondLst>
                              <p:cond delay="7000"/>
                            </p:stCondLst>
                            <p:childTnLst>
                              <p:par>
                                <p:cTn id="61" presetID="22" presetClass="entr" presetSubtype="2" fill="hold" nodeType="afterEffect">
                                  <p:stCondLst>
                                    <p:cond delay="0"/>
                                  </p:stCondLst>
                                  <p:childTnLst>
                                    <p:set>
                                      <p:cBhvr>
                                        <p:cTn id="62" dur="1" fill="hold">
                                          <p:stCondLst>
                                            <p:cond delay="0"/>
                                          </p:stCondLst>
                                        </p:cTn>
                                        <p:tgtEl>
                                          <p:spTgt spid="4">
                                            <p:txEl>
                                              <p:pRg st="14" end="14"/>
                                            </p:txEl>
                                          </p:spTgt>
                                        </p:tgtEl>
                                        <p:attrNameLst>
                                          <p:attrName>style.visibility</p:attrName>
                                        </p:attrNameLst>
                                      </p:cBhvr>
                                      <p:to>
                                        <p:strVal val="visible"/>
                                      </p:to>
                                    </p:set>
                                    <p:animEffect transition="in" filter="wipe(right)">
                                      <p:cBhvr>
                                        <p:cTn id="63" dur="500"/>
                                        <p:tgtEl>
                                          <p:spTgt spid="4">
                                            <p:txEl>
                                              <p:pRg st="14" end="14"/>
                                            </p:txEl>
                                          </p:spTgt>
                                        </p:tgtEl>
                                      </p:cBhvr>
                                    </p:animEffect>
                                  </p:childTnLst>
                                </p:cTn>
                              </p:par>
                            </p:childTnLst>
                          </p:cTn>
                        </p:par>
                        <p:par>
                          <p:cTn id="64" fill="hold">
                            <p:stCondLst>
                              <p:cond delay="7500"/>
                            </p:stCondLst>
                            <p:childTnLst>
                              <p:par>
                                <p:cTn id="65" presetID="22" presetClass="entr" presetSubtype="2" fill="hold" nodeType="afterEffect">
                                  <p:stCondLst>
                                    <p:cond delay="0"/>
                                  </p:stCondLst>
                                  <p:childTnLst>
                                    <p:set>
                                      <p:cBhvr>
                                        <p:cTn id="66" dur="1" fill="hold">
                                          <p:stCondLst>
                                            <p:cond delay="0"/>
                                          </p:stCondLst>
                                        </p:cTn>
                                        <p:tgtEl>
                                          <p:spTgt spid="4">
                                            <p:txEl>
                                              <p:pRg st="15" end="15"/>
                                            </p:txEl>
                                          </p:spTgt>
                                        </p:tgtEl>
                                        <p:attrNameLst>
                                          <p:attrName>style.visibility</p:attrName>
                                        </p:attrNameLst>
                                      </p:cBhvr>
                                      <p:to>
                                        <p:strVal val="visible"/>
                                      </p:to>
                                    </p:set>
                                    <p:animEffect transition="in" filter="wipe(right)">
                                      <p:cBhvr>
                                        <p:cTn id="67" dur="500"/>
                                        <p:tgtEl>
                                          <p:spTgt spid="4">
                                            <p:txEl>
                                              <p:pRg st="15" end="15"/>
                                            </p:txEl>
                                          </p:spTgt>
                                        </p:tgtEl>
                                      </p:cBhvr>
                                    </p:animEffect>
                                  </p:childTnLst>
                                </p:cTn>
                              </p:par>
                            </p:childTnLst>
                          </p:cTn>
                        </p:par>
                        <p:par>
                          <p:cTn id="68" fill="hold">
                            <p:stCondLst>
                              <p:cond delay="8000"/>
                            </p:stCondLst>
                            <p:childTnLst>
                              <p:par>
                                <p:cTn id="69" presetID="22" presetClass="entr" presetSubtype="2" fill="hold" nodeType="afterEffect">
                                  <p:stCondLst>
                                    <p:cond delay="0"/>
                                  </p:stCondLst>
                                  <p:childTnLst>
                                    <p:set>
                                      <p:cBhvr>
                                        <p:cTn id="70" dur="1" fill="hold">
                                          <p:stCondLst>
                                            <p:cond delay="0"/>
                                          </p:stCondLst>
                                        </p:cTn>
                                        <p:tgtEl>
                                          <p:spTgt spid="4">
                                            <p:txEl>
                                              <p:pRg st="16" end="16"/>
                                            </p:txEl>
                                          </p:spTgt>
                                        </p:tgtEl>
                                        <p:attrNameLst>
                                          <p:attrName>style.visibility</p:attrName>
                                        </p:attrNameLst>
                                      </p:cBhvr>
                                      <p:to>
                                        <p:strVal val="visible"/>
                                      </p:to>
                                    </p:set>
                                    <p:animEffect transition="in" filter="wipe(right)">
                                      <p:cBhvr>
                                        <p:cTn id="71" dur="500"/>
                                        <p:tgtEl>
                                          <p:spTgt spid="4">
                                            <p:txEl>
                                              <p:pRg st="16" end="16"/>
                                            </p:txEl>
                                          </p:spTgt>
                                        </p:tgtEl>
                                      </p:cBhvr>
                                    </p:animEffect>
                                  </p:childTnLst>
                                </p:cTn>
                              </p:par>
                            </p:childTnLst>
                          </p:cTn>
                        </p:par>
                        <p:par>
                          <p:cTn id="72" fill="hold">
                            <p:stCondLst>
                              <p:cond delay="8500"/>
                            </p:stCondLst>
                            <p:childTnLst>
                              <p:par>
                                <p:cTn id="73" presetID="22" presetClass="entr" presetSubtype="2" fill="hold" nodeType="afterEffect">
                                  <p:stCondLst>
                                    <p:cond delay="0"/>
                                  </p:stCondLst>
                                  <p:childTnLst>
                                    <p:set>
                                      <p:cBhvr>
                                        <p:cTn id="74" dur="1" fill="hold">
                                          <p:stCondLst>
                                            <p:cond delay="0"/>
                                          </p:stCondLst>
                                        </p:cTn>
                                        <p:tgtEl>
                                          <p:spTgt spid="4">
                                            <p:txEl>
                                              <p:pRg st="17" end="17"/>
                                            </p:txEl>
                                          </p:spTgt>
                                        </p:tgtEl>
                                        <p:attrNameLst>
                                          <p:attrName>style.visibility</p:attrName>
                                        </p:attrNameLst>
                                      </p:cBhvr>
                                      <p:to>
                                        <p:strVal val="visible"/>
                                      </p:to>
                                    </p:set>
                                    <p:animEffect transition="in" filter="wipe(right)">
                                      <p:cBhvr>
                                        <p:cTn id="75" dur="500"/>
                                        <p:tgtEl>
                                          <p:spTgt spid="4">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952C06C-4A49-4BBE-954E-10A151C63398}" type="slidenum">
              <a:rPr lang="en-US" smtClean="0"/>
              <a:pPr/>
              <a:t>7</a:t>
            </a:fld>
            <a:endParaRPr lang="en-US" dirty="0"/>
          </a:p>
        </p:txBody>
      </p:sp>
      <p:graphicFrame>
        <p:nvGraphicFramePr>
          <p:cNvPr id="4" name="Diagram 3"/>
          <p:cNvGraphicFramePr/>
          <p:nvPr>
            <p:extLst>
              <p:ext uri="{D42A27DB-BD31-4B8C-83A1-F6EECF244321}">
                <p14:modId xmlns:p14="http://schemas.microsoft.com/office/powerpoint/2010/main" val="856562959"/>
              </p:ext>
            </p:extLst>
          </p:nvPr>
        </p:nvGraphicFramePr>
        <p:xfrm>
          <a:off x="838200" y="2133600"/>
          <a:ext cx="7239000" cy="3962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1752600" y="130314"/>
            <a:ext cx="7315200"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lgn="r" rtl="1"/>
            <a:r>
              <a:rPr lang="fa-IR"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rPr>
              <a:t>ارتباط مدل شايستگی با ارزیابی عملکرد در </a:t>
            </a:r>
            <a:r>
              <a:rPr lang="fa-IR"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rPr>
              <a:t>شرکت سروک آذر</a:t>
            </a:r>
          </a:p>
        </p:txBody>
      </p:sp>
      <p:sp>
        <p:nvSpPr>
          <p:cNvPr id="6" name="Rectangle 5"/>
          <p:cNvSpPr/>
          <p:nvPr/>
        </p:nvSpPr>
        <p:spPr>
          <a:xfrm>
            <a:off x="990600" y="838200"/>
            <a:ext cx="7924800" cy="1569660"/>
          </a:xfrm>
          <a:prstGeom prst="rect">
            <a:avLst/>
          </a:prstGeom>
        </p:spPr>
        <p:txBody>
          <a:bodyPr wrap="square">
            <a:spAutoFit/>
          </a:bodyPr>
          <a:lstStyle/>
          <a:p>
            <a:pPr algn="just" rtl="1"/>
            <a:r>
              <a:rPr lang="fa-IR" sz="2400" dirty="0">
                <a:solidFill>
                  <a:srgbClr val="002060"/>
                </a:solidFill>
                <a:cs typeface="B Nazanin" pitchFamily="2" charset="-78"/>
              </a:rPr>
              <a:t>با توجه به اینکه رویکرد ارزیابی عملکرد در شرکت سروک آذر به منظور ارتباط هرچه بیشتر با رویکردهای تعالی منابع انسانی بر مبنای مدل شایستگی های کارکنان است و  در راستای اتصال  سیستم ارزیابی عملکرد و مدل شایستگی چرخه ذیل در شرکت مورد استفاده  قرار خواهد گرفت:</a:t>
            </a:r>
            <a:endParaRPr lang="en-US" sz="2400" dirty="0">
              <a:solidFill>
                <a:srgbClr val="002060"/>
              </a:solidFill>
              <a:cs typeface="B Nazanin" pitchFamily="2" charset="-78"/>
            </a:endParaRPr>
          </a:p>
        </p:txBody>
      </p:sp>
    </p:spTree>
    <p:extLst>
      <p:ext uri="{BB962C8B-B14F-4D97-AF65-F5344CB8AC3E}">
        <p14:creationId xmlns:p14="http://schemas.microsoft.com/office/powerpoint/2010/main" val="253195788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rgbClr val="000000"/>
            </a:gs>
            <a:gs pos="100000">
              <a:srgbClr val="000040"/>
            </a:gs>
            <a:gs pos="100000">
              <a:srgbClr val="400040"/>
            </a:gs>
            <a:gs pos="100000">
              <a:srgbClr val="8F0040"/>
            </a:gs>
            <a:gs pos="100000">
              <a:srgbClr val="F27300"/>
            </a:gs>
            <a:gs pos="100000">
              <a:srgbClr val="FFBF00"/>
            </a:gs>
          </a:gsLst>
          <a:lin ang="2700000" scaled="1"/>
          <a:tileRect/>
        </a:gra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952C06C-4A49-4BBE-954E-10A151C63398}" type="slidenum">
              <a:rPr lang="en-US" smtClean="0"/>
              <a:pPr/>
              <a:t>8</a:t>
            </a:fld>
            <a:endParaRPr lang="en-US" dirty="0"/>
          </a:p>
        </p:txBody>
      </p:sp>
      <p:sp>
        <p:nvSpPr>
          <p:cNvPr id="5" name="TextBox 4"/>
          <p:cNvSpPr txBox="1"/>
          <p:nvPr/>
        </p:nvSpPr>
        <p:spPr>
          <a:xfrm>
            <a:off x="1752600" y="130314"/>
            <a:ext cx="7315200" cy="523220"/>
          </a:xfrm>
          <a:prstGeom prst="rect">
            <a:avLst/>
          </a:prstGeom>
          <a:noFill/>
        </p:spPr>
        <p:txBody>
          <a:bodyPr wrap="square" rtlCol="0">
            <a:spAutoFit/>
          </a:bodyPr>
          <a:lstStyle/>
          <a:p>
            <a:pPr lvl="0" algn="r" rtl="1"/>
            <a:r>
              <a:rPr lang="fa-IR"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rPr>
              <a:t>چارچوب نظری مدل شایستگی عمومی شرکت </a:t>
            </a:r>
            <a:r>
              <a:rPr lang="fa-IR" sz="2800" dirty="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rPr>
              <a:t>سروک آذر</a:t>
            </a:r>
          </a:p>
        </p:txBody>
      </p:sp>
      <p:sp>
        <p:nvSpPr>
          <p:cNvPr id="6" name="Striped Right Arrow 5"/>
          <p:cNvSpPr/>
          <p:nvPr/>
        </p:nvSpPr>
        <p:spPr>
          <a:xfrm rot="20923834" flipH="1">
            <a:off x="7206906" y="3456824"/>
            <a:ext cx="1699015" cy="1120852"/>
          </a:xfrm>
          <a:prstGeom prst="stripedRightArrow">
            <a:avLst>
              <a:gd name="adj1" fmla="val 44887"/>
              <a:gd name="adj2" fmla="val 58981"/>
            </a:avLst>
          </a:prstGeom>
          <a:solidFill>
            <a:srgbClr val="FF0000">
              <a:alpha val="68000"/>
            </a:srgbClr>
          </a:solidFill>
        </p:spPr>
        <p:style>
          <a:lnRef idx="0">
            <a:schemeClr val="accent2"/>
          </a:lnRef>
          <a:fillRef idx="3">
            <a:schemeClr val="accent2"/>
          </a:fillRef>
          <a:effectRef idx="3">
            <a:schemeClr val="accent2"/>
          </a:effectRef>
          <a:fontRef idx="minor">
            <a:schemeClr val="lt1"/>
          </a:fontRef>
        </p:style>
        <p:txBody>
          <a:bodyPr wrap="square" rtlCol="0" anchor="ctr">
            <a:noAutofit/>
          </a:bodyPr>
          <a:lstStyle/>
          <a:p>
            <a:pPr algn="ctr">
              <a:spcAft>
                <a:spcPts val="0"/>
              </a:spcAft>
            </a:pPr>
            <a:r>
              <a:rPr lang="fa-IR" sz="1100" kern="1200" dirty="0">
                <a:solidFill>
                  <a:schemeClr val="bg1"/>
                </a:solidFill>
                <a:effectLst>
                  <a:glow rad="101600">
                    <a:schemeClr val="tx1">
                      <a:alpha val="40000"/>
                    </a:schemeClr>
                  </a:glow>
                  <a:outerShdw blurRad="38100" dist="38100" dir="2700000" algn="tl">
                    <a:srgbClr val="000000">
                      <a:alpha val="43137"/>
                    </a:srgbClr>
                  </a:outerShdw>
                </a:effectLst>
                <a:ea typeface="Times New Roman"/>
                <a:cs typeface="B Nazanin" pitchFamily="2" charset="-78"/>
              </a:rPr>
              <a:t>شبیه سازی  و دوره  ها و تمرین های مرتبط</a:t>
            </a:r>
            <a:endParaRPr lang="en-US" sz="1100" dirty="0">
              <a:solidFill>
                <a:schemeClr val="bg1"/>
              </a:solidFill>
              <a:effectLst>
                <a:glow rad="101600">
                  <a:schemeClr val="tx1">
                    <a:alpha val="40000"/>
                  </a:schemeClr>
                </a:glow>
                <a:outerShdw blurRad="38100" dist="38100" dir="2700000" algn="tl">
                  <a:srgbClr val="000000">
                    <a:alpha val="43137"/>
                  </a:srgbClr>
                </a:outerShdw>
              </a:effectLst>
              <a:latin typeface="Times New Roman"/>
              <a:ea typeface="Times New Roman"/>
              <a:cs typeface="B Nazanin" pitchFamily="2" charset="-78"/>
            </a:endParaRPr>
          </a:p>
        </p:txBody>
      </p:sp>
      <p:graphicFrame>
        <p:nvGraphicFramePr>
          <p:cNvPr id="7" name="Diagram 6"/>
          <p:cNvGraphicFramePr/>
          <p:nvPr>
            <p:extLst>
              <p:ext uri="{D42A27DB-BD31-4B8C-83A1-F6EECF244321}">
                <p14:modId xmlns:p14="http://schemas.microsoft.com/office/powerpoint/2010/main" val="2662385996"/>
              </p:ext>
            </p:extLst>
          </p:nvPr>
        </p:nvGraphicFramePr>
        <p:xfrm>
          <a:off x="3534116" y="2419350"/>
          <a:ext cx="4748636" cy="28566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Striped Right Arrow 7"/>
          <p:cNvSpPr/>
          <p:nvPr/>
        </p:nvSpPr>
        <p:spPr>
          <a:xfrm rot="19017697">
            <a:off x="3508743" y="4751878"/>
            <a:ext cx="1562190" cy="1087416"/>
          </a:xfrm>
          <a:prstGeom prst="stripedRightArrow">
            <a:avLst/>
          </a:prstGeom>
        </p:spPr>
        <p:style>
          <a:lnRef idx="0">
            <a:schemeClr val="accent5"/>
          </a:lnRef>
          <a:fillRef idx="3">
            <a:schemeClr val="accent5"/>
          </a:fillRef>
          <a:effectRef idx="3">
            <a:schemeClr val="accent5"/>
          </a:effectRef>
          <a:fontRef idx="minor">
            <a:schemeClr val="lt1"/>
          </a:fontRef>
        </p:style>
        <p:txBody>
          <a:bodyPr wrap="square" rtlCol="0" anchor="ctr">
            <a:noAutofit/>
          </a:bodyPr>
          <a:lstStyle/>
          <a:p>
            <a:pPr algn="ctr">
              <a:spcAft>
                <a:spcPts val="0"/>
              </a:spcAft>
            </a:pPr>
            <a:r>
              <a:rPr lang="fa-IR" sz="1200" kern="1200" dirty="0">
                <a:solidFill>
                  <a:schemeClr val="bg1"/>
                </a:solidFill>
                <a:effectLst>
                  <a:glow rad="101600">
                    <a:schemeClr val="tx1">
                      <a:alpha val="60000"/>
                    </a:schemeClr>
                  </a:glow>
                  <a:outerShdw blurRad="38100" dist="38100" dir="2700000" algn="tl">
                    <a:srgbClr val="000000">
                      <a:alpha val="43137"/>
                    </a:srgbClr>
                  </a:outerShdw>
                </a:effectLst>
                <a:ea typeface="Times New Roman"/>
                <a:cs typeface="B Nazanin" pitchFamily="2" charset="-78"/>
              </a:rPr>
              <a:t>تمرین های عملی و کارگاهی</a:t>
            </a:r>
            <a:endParaRPr lang="en-US" sz="1200" dirty="0">
              <a:solidFill>
                <a:schemeClr val="bg1"/>
              </a:solidFill>
              <a:effectLst>
                <a:glow rad="101600">
                  <a:schemeClr val="tx1">
                    <a:alpha val="60000"/>
                  </a:schemeClr>
                </a:glow>
                <a:outerShdw blurRad="38100" dist="38100" dir="2700000" algn="tl">
                  <a:srgbClr val="000000">
                    <a:alpha val="43137"/>
                  </a:srgbClr>
                </a:outerShdw>
              </a:effectLst>
              <a:latin typeface="Times New Roman"/>
              <a:ea typeface="Times New Roman"/>
              <a:cs typeface="B Nazanin" pitchFamily="2" charset="-78"/>
            </a:endParaRPr>
          </a:p>
        </p:txBody>
      </p:sp>
      <p:sp>
        <p:nvSpPr>
          <p:cNvPr id="9" name="Striped Right Arrow 8"/>
          <p:cNvSpPr/>
          <p:nvPr/>
        </p:nvSpPr>
        <p:spPr>
          <a:xfrm rot="2264285">
            <a:off x="4063575" y="1879479"/>
            <a:ext cx="1562190" cy="1064882"/>
          </a:xfrm>
          <a:prstGeom prst="stripedRightArrow">
            <a:avLst/>
          </a:prstGeom>
          <a:solidFill>
            <a:srgbClr val="FFCC00"/>
          </a:solidFill>
        </p:spPr>
        <p:style>
          <a:lnRef idx="0">
            <a:schemeClr val="accent6"/>
          </a:lnRef>
          <a:fillRef idx="3">
            <a:schemeClr val="accent6"/>
          </a:fillRef>
          <a:effectRef idx="3">
            <a:schemeClr val="accent6"/>
          </a:effectRef>
          <a:fontRef idx="minor">
            <a:schemeClr val="lt1"/>
          </a:fontRef>
        </p:style>
        <p:txBody>
          <a:bodyPr wrap="square" rtlCol="0" anchor="ctr">
            <a:noAutofit/>
          </a:bodyPr>
          <a:lstStyle/>
          <a:p>
            <a:pPr algn="ctr">
              <a:spcAft>
                <a:spcPts val="0"/>
              </a:spcAft>
            </a:pPr>
            <a:r>
              <a:rPr lang="fa-IR" sz="1200" kern="1200" dirty="0">
                <a:solidFill>
                  <a:schemeClr val="bg1"/>
                </a:solidFill>
                <a:effectLst>
                  <a:glow rad="101600">
                    <a:schemeClr val="tx1">
                      <a:alpha val="40000"/>
                    </a:schemeClr>
                  </a:glow>
                </a:effectLst>
                <a:ea typeface="Times New Roman"/>
                <a:cs typeface="B Nazanin" pitchFamily="2" charset="-78"/>
              </a:rPr>
              <a:t>آموزش کلاسی</a:t>
            </a:r>
            <a:endParaRPr lang="en-US" sz="1200" dirty="0">
              <a:solidFill>
                <a:schemeClr val="bg1"/>
              </a:solidFill>
              <a:effectLst/>
              <a:latin typeface="Times New Roman"/>
              <a:ea typeface="Times New Roman"/>
              <a:cs typeface="B Nazanin" pitchFamily="2" charset="-78"/>
            </a:endParaRPr>
          </a:p>
        </p:txBody>
      </p:sp>
      <p:sp>
        <p:nvSpPr>
          <p:cNvPr id="10" name="Freeform 9"/>
          <p:cNvSpPr/>
          <p:nvPr/>
        </p:nvSpPr>
        <p:spPr>
          <a:xfrm rot="330111">
            <a:off x="5720845" y="3807568"/>
            <a:ext cx="403199" cy="348091"/>
          </a:xfrm>
          <a:custGeom>
            <a:avLst/>
            <a:gdLst>
              <a:gd name="connsiteX0" fmla="*/ 331839 w 683342"/>
              <a:gd name="connsiteY0" fmla="*/ 9832 h 516194"/>
              <a:gd name="connsiteX1" fmla="*/ 51619 w 683342"/>
              <a:gd name="connsiteY1" fmla="*/ 452284 h 516194"/>
              <a:gd name="connsiteX2" fmla="*/ 641555 w 683342"/>
              <a:gd name="connsiteY2" fmla="*/ 393290 h 516194"/>
              <a:gd name="connsiteX3" fmla="*/ 331839 w 683342"/>
              <a:gd name="connsiteY3" fmla="*/ 9832 h 516194"/>
            </a:gdLst>
            <a:ahLst/>
            <a:cxnLst>
              <a:cxn ang="0">
                <a:pos x="connsiteX0" y="connsiteY0"/>
              </a:cxn>
              <a:cxn ang="0">
                <a:pos x="connsiteX1" y="connsiteY1"/>
              </a:cxn>
              <a:cxn ang="0">
                <a:pos x="connsiteX2" y="connsiteY2"/>
              </a:cxn>
              <a:cxn ang="0">
                <a:pos x="connsiteX3" y="connsiteY3"/>
              </a:cxn>
            </a:cxnLst>
            <a:rect l="l" t="t" r="r" b="b"/>
            <a:pathLst>
              <a:path w="683342" h="516194">
                <a:moveTo>
                  <a:pt x="331839" y="9832"/>
                </a:moveTo>
                <a:cubicBezTo>
                  <a:pt x="233516" y="19664"/>
                  <a:pt x="0" y="388374"/>
                  <a:pt x="51619" y="452284"/>
                </a:cubicBezTo>
                <a:cubicBezTo>
                  <a:pt x="103238" y="516194"/>
                  <a:pt x="599768" y="471948"/>
                  <a:pt x="641555" y="393290"/>
                </a:cubicBezTo>
                <a:cubicBezTo>
                  <a:pt x="683342" y="314632"/>
                  <a:pt x="430162" y="0"/>
                  <a:pt x="331839" y="9832"/>
                </a:cubicBezTo>
                <a:close/>
              </a:path>
            </a:pathLst>
          </a:custGeom>
          <a:solidFill>
            <a:srgbClr val="FFFFFF"/>
          </a:solidFill>
          <a:ln>
            <a:noFill/>
          </a:ln>
          <a:effectLst>
            <a:outerShdw blurRad="533400" dir="16920000" sx="157000" sy="157000" algn="ctr" rotWithShape="0">
              <a:srgbClr val="FFFF00">
                <a:alpha val="9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a-IR"/>
          </a:p>
        </p:txBody>
      </p:sp>
      <p:pic>
        <p:nvPicPr>
          <p:cNvPr id="11" name="Picture 10"/>
          <p:cNvPicPr/>
          <p:nvPr/>
        </p:nvPicPr>
        <p:blipFill>
          <a:blip r:embed="rId7" cstate="print">
            <a:lum bright="3000" contrast="35000"/>
          </a:blip>
          <a:srcRect/>
          <a:stretch>
            <a:fillRect/>
          </a:stretch>
        </p:blipFill>
        <p:spPr bwMode="auto">
          <a:xfrm>
            <a:off x="0" y="3494258"/>
            <a:ext cx="1694540" cy="1050528"/>
          </a:xfrm>
          <a:prstGeom prst="rect">
            <a:avLst/>
          </a:prstGeom>
          <a:noFill/>
          <a:ln w="9525">
            <a:solidFill>
              <a:srgbClr val="92D050"/>
            </a:solidFill>
            <a:miter lim="800000"/>
            <a:headEnd/>
            <a:tailEnd/>
          </a:ln>
          <a:effectLst>
            <a:outerShdw blurRad="431800" dist="50800" dir="13200000" sx="115000" sy="115000" algn="ctr" rotWithShape="0">
              <a:srgbClr val="FFFF00">
                <a:alpha val="96000"/>
              </a:srgbClr>
            </a:outerShdw>
          </a:effectLst>
        </p:spPr>
      </p:pic>
      <p:sp>
        <p:nvSpPr>
          <p:cNvPr id="12" name="Rectangle 11"/>
          <p:cNvSpPr/>
          <p:nvPr/>
        </p:nvSpPr>
        <p:spPr>
          <a:xfrm>
            <a:off x="-172517" y="3573016"/>
            <a:ext cx="2080221" cy="1050528"/>
          </a:xfrm>
          <a:prstGeom prst="rect">
            <a:avLst/>
          </a:prstGeom>
          <a:noFill/>
        </p:spPr>
        <p:txBody>
          <a:bodyPr wrap="square" lIns="91440" tIns="45720" rIns="91440" bIns="4572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spcAft>
                <a:spcPts val="0"/>
              </a:spcAft>
            </a:pPr>
            <a:r>
              <a:rPr lang="fa-IR" sz="2500" kern="1200" spc="50" dirty="0" smtClean="0">
                <a:gradFill>
                  <a:gsLst>
                    <a:gs pos="25000">
                      <a:srgbClr val="E0322D"/>
                    </a:gs>
                    <a:gs pos="100000">
                      <a:srgbClr val="A01C18"/>
                    </a:gs>
                  </a:gsLst>
                  <a:lin ang="5400000" scaled="0"/>
                </a:gradFill>
                <a:effectLst>
                  <a:outerShdw blurRad="38100" dist="38100" dir="2700000" algn="tl">
                    <a:srgbClr val="000000">
                      <a:alpha val="43000"/>
                    </a:srgbClr>
                  </a:outerShdw>
                </a:effectLst>
                <a:latin typeface="Calibri"/>
                <a:ea typeface="Times New Roman"/>
                <a:cs typeface="B Titr"/>
              </a:rPr>
              <a:t>كارمند</a:t>
            </a:r>
          </a:p>
          <a:p>
            <a:pPr algn="ctr">
              <a:spcAft>
                <a:spcPts val="0"/>
              </a:spcAft>
            </a:pPr>
            <a:r>
              <a:rPr lang="fa-IR" sz="2500" kern="1200" spc="50" dirty="0" smtClean="0">
                <a:gradFill>
                  <a:gsLst>
                    <a:gs pos="25000">
                      <a:srgbClr val="E0322D"/>
                    </a:gs>
                    <a:gs pos="100000">
                      <a:srgbClr val="A01C18"/>
                    </a:gs>
                  </a:gsLst>
                  <a:lin ang="5400000" scaled="0"/>
                </a:gradFill>
                <a:effectLst>
                  <a:outerShdw blurRad="38100" dist="38100" dir="2700000" algn="tl">
                    <a:srgbClr val="000000">
                      <a:alpha val="43000"/>
                    </a:srgbClr>
                  </a:outerShdw>
                </a:effectLst>
                <a:latin typeface="Calibri"/>
                <a:ea typeface="Times New Roman"/>
                <a:cs typeface="B Titr"/>
              </a:rPr>
              <a:t> كارآمد</a:t>
            </a:r>
            <a:endParaRPr lang="en-US" sz="2500" dirty="0">
              <a:effectLst/>
              <a:latin typeface="Times New Roman"/>
              <a:ea typeface="Times New Roman"/>
            </a:endParaRPr>
          </a:p>
        </p:txBody>
      </p:sp>
      <p:sp>
        <p:nvSpPr>
          <p:cNvPr id="13" name="Rectangle 1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Left Arrow 13"/>
          <p:cNvSpPr/>
          <p:nvPr/>
        </p:nvSpPr>
        <p:spPr>
          <a:xfrm>
            <a:off x="1694540" y="3789040"/>
            <a:ext cx="1509308" cy="576063"/>
          </a:xfrm>
          <a:prstGeom prst="leftArrow">
            <a:avLst/>
          </a:prstGeom>
        </p:spPr>
        <p:style>
          <a:lnRef idx="0">
            <a:schemeClr val="accent4"/>
          </a:lnRef>
          <a:fillRef idx="3">
            <a:schemeClr val="accent4"/>
          </a:fillRef>
          <a:effectRef idx="3">
            <a:schemeClr val="accent4"/>
          </a:effectRef>
          <a:fontRef idx="minor">
            <a:schemeClr val="lt1"/>
          </a:fontRef>
        </p:style>
        <p:txBody>
          <a:bodyPr rtlCol="1" anchor="ctr"/>
          <a:lstStyle/>
          <a:p>
            <a:pPr algn="ctr"/>
            <a:endParaRPr lang="fa-IR"/>
          </a:p>
        </p:txBody>
      </p:sp>
      <p:pic>
        <p:nvPicPr>
          <p:cNvPr id="15" name="Picture 14"/>
          <p:cNvPicPr>
            <a:picLocks noChangeAspect="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l="10122" t="7405" r="8410" b="31070"/>
          <a:stretch/>
        </p:blipFill>
        <p:spPr>
          <a:xfrm>
            <a:off x="165411" y="120650"/>
            <a:ext cx="676275" cy="631825"/>
          </a:xfrm>
          <a:prstGeom prst="rect">
            <a:avLst/>
          </a:prstGeom>
        </p:spPr>
      </p:pic>
      <p:sp>
        <p:nvSpPr>
          <p:cNvPr id="16" name="TextBox 15"/>
          <p:cNvSpPr txBox="1"/>
          <p:nvPr/>
        </p:nvSpPr>
        <p:spPr>
          <a:xfrm>
            <a:off x="35496" y="707147"/>
            <a:ext cx="936104" cy="665567"/>
          </a:xfrm>
          <a:prstGeom prst="rect">
            <a:avLst/>
          </a:prstGeom>
          <a:noFill/>
        </p:spPr>
        <p:txBody>
          <a:bodyPr wrap="square" rtlCol="1">
            <a:spAutoFit/>
          </a:bodyPr>
          <a:lstStyle/>
          <a:p>
            <a:pPr algn="ctr">
              <a:lnSpc>
                <a:spcPct val="150000"/>
              </a:lnSpc>
            </a:pPr>
            <a:r>
              <a:rPr lang="en-US" sz="1200" b="1" dirty="0" smtClean="0">
                <a:solidFill>
                  <a:srgbClr val="003F86"/>
                </a:solidFill>
              </a:rPr>
              <a:t>SAED</a:t>
            </a:r>
          </a:p>
          <a:p>
            <a:pPr algn="ctr">
              <a:lnSpc>
                <a:spcPct val="150000"/>
              </a:lnSpc>
            </a:pPr>
            <a:r>
              <a:rPr lang="fa-IR" sz="1400" dirty="0" smtClean="0">
                <a:solidFill>
                  <a:srgbClr val="003F86"/>
                </a:solidFill>
                <a:latin typeface="IranNastaliq" pitchFamily="18" charset="0"/>
                <a:cs typeface="IranNastaliq" pitchFamily="18" charset="0"/>
              </a:rPr>
              <a:t>منابع انسانی</a:t>
            </a:r>
            <a:endParaRPr lang="fa-IR" sz="1400" dirty="0">
              <a:solidFill>
                <a:srgbClr val="003F86"/>
              </a:solidFill>
              <a:latin typeface="IranNastaliq" pitchFamily="18" charset="0"/>
              <a:cs typeface="IranNastaliq" pitchFamily="18" charset="0"/>
            </a:endParaRPr>
          </a:p>
        </p:txBody>
      </p:sp>
    </p:spTree>
    <p:extLst>
      <p:ext uri="{BB962C8B-B14F-4D97-AF65-F5344CB8AC3E}">
        <p14:creationId xmlns:p14="http://schemas.microsoft.com/office/powerpoint/2010/main" val="311384652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par>
                          <p:cTn id="11" fill="hold">
                            <p:stCondLst>
                              <p:cond delay="1000"/>
                            </p:stCondLst>
                            <p:childTnLst>
                              <p:par>
                                <p:cTn id="12" presetID="2" presetClass="entr" presetSubtype="4"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ppt_x"/>
                                          </p:val>
                                        </p:tav>
                                        <p:tav tm="100000">
                                          <p:val>
                                            <p:strVal val="#ppt_x"/>
                                          </p:val>
                                        </p:tav>
                                      </p:tavLst>
                                    </p:anim>
                                    <p:anim calcmode="lin" valueType="num">
                                      <p:cBhvr additive="base">
                                        <p:cTn id="15" dur="500" fill="hold"/>
                                        <p:tgtEl>
                                          <p:spTgt spid="14"/>
                                        </p:tgtEl>
                                        <p:attrNameLst>
                                          <p:attrName>ppt_y</p:attrName>
                                        </p:attrNameLst>
                                      </p:cBhvr>
                                      <p:tavLst>
                                        <p:tav tm="0">
                                          <p:val>
                                            <p:strVal val="1+#ppt_h/2"/>
                                          </p:val>
                                        </p:tav>
                                        <p:tav tm="100000">
                                          <p:val>
                                            <p:strVal val="#ppt_y"/>
                                          </p:val>
                                        </p:tav>
                                      </p:tavLst>
                                    </p:anim>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Effect transition="in" filter="fade">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12" grpId="0"/>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952C06C-4A49-4BBE-954E-10A151C63398}" type="slidenum">
              <a:rPr lang="en-US" smtClean="0"/>
              <a:pPr/>
              <a:t>9</a:t>
            </a:fld>
            <a:endParaRPr lang="en-US" dirty="0"/>
          </a:p>
        </p:txBody>
      </p:sp>
      <p:sp>
        <p:nvSpPr>
          <p:cNvPr id="4" name="Rectangle 3"/>
          <p:cNvSpPr/>
          <p:nvPr/>
        </p:nvSpPr>
        <p:spPr>
          <a:xfrm>
            <a:off x="838200" y="914399"/>
            <a:ext cx="8077200" cy="2739211"/>
          </a:xfrm>
          <a:prstGeom prst="rect">
            <a:avLst/>
          </a:prstGeom>
        </p:spPr>
        <p:txBody>
          <a:bodyPr wrap="square">
            <a:spAutoFit/>
          </a:bodyPr>
          <a:lstStyle/>
          <a:p>
            <a:pPr marL="285750" indent="-285750" algn="r" rtl="1">
              <a:buFont typeface="Wingdings" pitchFamily="2" charset="2"/>
              <a:buChar char="Ø"/>
            </a:pPr>
            <a:endParaRPr lang="fa-IR" b="1" dirty="0" smtClean="0">
              <a:solidFill>
                <a:schemeClr val="bg1"/>
              </a:solidFill>
              <a:cs typeface="B Nazanin" pitchFamily="2" charset="-78"/>
            </a:endParaRPr>
          </a:p>
          <a:p>
            <a:pPr marL="285750" lvl="0" indent="-285750" algn="r" rtl="1">
              <a:buFont typeface="Wingdings" pitchFamily="2" charset="2"/>
              <a:buChar char="v"/>
            </a:pPr>
            <a:r>
              <a:rPr lang="ar-SA" sz="2000" b="1" dirty="0" smtClean="0">
                <a:solidFill>
                  <a:srgbClr val="0F093F"/>
                </a:solidFill>
                <a:cs typeface="B Nazanin" pitchFamily="2" charset="-78"/>
              </a:rPr>
              <a:t>مقام </a:t>
            </a:r>
            <a:r>
              <a:rPr lang="ar-SA" sz="2000" b="1" dirty="0">
                <a:solidFill>
                  <a:srgbClr val="0F093F"/>
                </a:solidFill>
                <a:cs typeface="B Nazanin" pitchFamily="2" charset="-78"/>
              </a:rPr>
              <a:t>مافوق</a:t>
            </a:r>
            <a:endParaRPr lang="en-US" sz="2000" b="1" dirty="0">
              <a:solidFill>
                <a:srgbClr val="0F093F"/>
              </a:solidFill>
              <a:cs typeface="B Nazanin" pitchFamily="2" charset="-78"/>
            </a:endParaRPr>
          </a:p>
          <a:p>
            <a:pPr marL="285750" lvl="0" indent="-285750" algn="r" rtl="1">
              <a:buFont typeface="Wingdings" pitchFamily="2" charset="2"/>
              <a:buChar char="v"/>
            </a:pPr>
            <a:r>
              <a:rPr lang="ar-SA" sz="2000" b="1" dirty="0">
                <a:solidFill>
                  <a:srgbClr val="0F093F"/>
                </a:solidFill>
                <a:cs typeface="B Nazanin" pitchFamily="2" charset="-78"/>
              </a:rPr>
              <a:t>ارزيابی شونده (خودارزيابی)</a:t>
            </a:r>
            <a:endParaRPr lang="en-US" sz="2000" b="1" dirty="0">
              <a:solidFill>
                <a:srgbClr val="0F093F"/>
              </a:solidFill>
              <a:cs typeface="B Nazanin" pitchFamily="2" charset="-78"/>
            </a:endParaRPr>
          </a:p>
          <a:p>
            <a:pPr marL="285750" lvl="0" indent="-285750" algn="r" rtl="1">
              <a:buFont typeface="Wingdings" pitchFamily="2" charset="2"/>
              <a:buChar char="v"/>
            </a:pPr>
            <a:r>
              <a:rPr lang="ar-SA" sz="2000" b="1" dirty="0">
                <a:solidFill>
                  <a:srgbClr val="0F093F"/>
                </a:solidFill>
                <a:cs typeface="B Nazanin" pitchFamily="2" charset="-78"/>
              </a:rPr>
              <a:t>زيردستان</a:t>
            </a:r>
            <a:endParaRPr lang="en-US" sz="2000" b="1" dirty="0">
              <a:solidFill>
                <a:srgbClr val="0F093F"/>
              </a:solidFill>
              <a:cs typeface="B Nazanin" pitchFamily="2" charset="-78"/>
            </a:endParaRPr>
          </a:p>
          <a:p>
            <a:pPr marL="285750" lvl="0" indent="-285750" algn="r" rtl="1">
              <a:buFont typeface="Wingdings" pitchFamily="2" charset="2"/>
              <a:buChar char="v"/>
            </a:pPr>
            <a:r>
              <a:rPr lang="ar-SA" sz="2000" b="1" dirty="0">
                <a:solidFill>
                  <a:srgbClr val="0F093F"/>
                </a:solidFill>
                <a:cs typeface="B Nazanin" pitchFamily="2" charset="-78"/>
              </a:rPr>
              <a:t>مشتريان</a:t>
            </a:r>
            <a:endParaRPr lang="en-US" sz="2000" b="1" dirty="0">
              <a:solidFill>
                <a:srgbClr val="0F093F"/>
              </a:solidFill>
              <a:cs typeface="B Nazanin" pitchFamily="2" charset="-78"/>
            </a:endParaRPr>
          </a:p>
          <a:p>
            <a:pPr marL="285750" indent="-285750" algn="r" rtl="1">
              <a:buFont typeface="Wingdings" pitchFamily="2" charset="2"/>
              <a:buChar char="v"/>
            </a:pPr>
            <a:r>
              <a:rPr lang="fa-IR" sz="2000" b="1" dirty="0">
                <a:solidFill>
                  <a:srgbClr val="0F093F"/>
                </a:solidFill>
                <a:cs typeface="B Nazanin" pitchFamily="2" charset="-78"/>
              </a:rPr>
              <a:t>همکاران</a:t>
            </a:r>
          </a:p>
          <a:p>
            <a:pPr algn="r" rtl="1"/>
            <a:endParaRPr lang="fa-IR" b="1" dirty="0">
              <a:solidFill>
                <a:schemeClr val="bg1"/>
              </a:solidFill>
              <a:cs typeface="B Nazanin" pitchFamily="2" charset="-78"/>
            </a:endParaRPr>
          </a:p>
          <a:p>
            <a:pPr algn="r" rtl="1"/>
            <a:endParaRPr lang="fa-IR" b="1" dirty="0" smtClean="0">
              <a:solidFill>
                <a:schemeClr val="bg1"/>
              </a:solidFill>
              <a:cs typeface="B Nazanin" pitchFamily="2" charset="-78"/>
            </a:endParaRPr>
          </a:p>
          <a:p>
            <a:pPr marL="285750" indent="-285750" algn="r" rtl="1">
              <a:buFont typeface="Wingdings" pitchFamily="2" charset="2"/>
              <a:buChar char="Ø"/>
            </a:pPr>
            <a:endParaRPr lang="fa-IR" b="1" dirty="0">
              <a:solidFill>
                <a:schemeClr val="bg1"/>
              </a:solidFill>
              <a:cs typeface="B Nazanin" pitchFamily="2" charset="-78"/>
            </a:endParaRPr>
          </a:p>
        </p:txBody>
      </p:sp>
      <p:sp>
        <p:nvSpPr>
          <p:cNvPr id="5" name="TextBox 4"/>
          <p:cNvSpPr txBox="1"/>
          <p:nvPr/>
        </p:nvSpPr>
        <p:spPr>
          <a:xfrm>
            <a:off x="1752600" y="130314"/>
            <a:ext cx="7315200" cy="58477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lgn="r" rtl="1"/>
            <a:r>
              <a:rPr lang="fa-IR"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rPr>
              <a:t>رویکرد ارزیابی عملکرد در شرکت سروک آذر</a:t>
            </a:r>
          </a:p>
        </p:txBody>
      </p:sp>
      <p:graphicFrame>
        <p:nvGraphicFramePr>
          <p:cNvPr id="6" name="Diagram 5"/>
          <p:cNvGraphicFramePr/>
          <p:nvPr>
            <p:extLst>
              <p:ext uri="{D42A27DB-BD31-4B8C-83A1-F6EECF244321}">
                <p14:modId xmlns:p14="http://schemas.microsoft.com/office/powerpoint/2010/main" val="2262001355"/>
              </p:ext>
            </p:extLst>
          </p:nvPr>
        </p:nvGraphicFramePr>
        <p:xfrm>
          <a:off x="495300" y="1977210"/>
          <a:ext cx="4419600" cy="33527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7" name="Straight Connector 6"/>
          <p:cNvCxnSpPr/>
          <p:nvPr/>
        </p:nvCxnSpPr>
        <p:spPr>
          <a:xfrm flipH="1">
            <a:off x="152400" y="713030"/>
            <a:ext cx="8915400" cy="0"/>
          </a:xfrm>
          <a:prstGeom prst="line">
            <a:avLst/>
          </a:prstGeom>
          <a:ln w="53975" cap="rnd" cmpd="dbl">
            <a:gradFill flip="none" rotWithShape="1">
              <a:gsLst>
                <a:gs pos="17000">
                  <a:srgbClr val="EBEEEC">
                    <a:alpha val="43000"/>
                    <a:lumMod val="66000"/>
                    <a:lumOff val="34000"/>
                  </a:srgbClr>
                </a:gs>
                <a:gs pos="0">
                  <a:schemeClr val="tx1">
                    <a:alpha val="0"/>
                  </a:schemeClr>
                </a:gs>
                <a:gs pos="55000">
                  <a:srgbClr val="002060">
                    <a:alpha val="46000"/>
                  </a:srgbClr>
                </a:gs>
                <a:gs pos="100000">
                  <a:srgbClr val="0F093F"/>
                </a:gs>
              </a:gsLst>
              <a:path path="circle">
                <a:fillToRect l="100000" t="100000"/>
              </a:path>
              <a:tileRect r="-100000" b="-100000"/>
            </a:gra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712124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17713</TotalTime>
  <Words>1043</Words>
  <Application>Microsoft Office PowerPoint</Application>
  <PresentationFormat>On-screen Show (4:3)</PresentationFormat>
  <Paragraphs>307</Paragraphs>
  <Slides>21</Slides>
  <Notes>2</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34" baseType="lpstr">
      <vt:lpstr>Arial</vt:lpstr>
      <vt:lpstr>B Koodak</vt:lpstr>
      <vt:lpstr>B Nazanin</vt:lpstr>
      <vt:lpstr>B Titr</vt:lpstr>
      <vt:lpstr>B Zar</vt:lpstr>
      <vt:lpstr>Calibri</vt:lpstr>
      <vt:lpstr>IranNastaliq</vt:lpstr>
      <vt:lpstr>Tahoma</vt:lpstr>
      <vt:lpstr>Times New Roman</vt:lpstr>
      <vt:lpstr>Wingdings</vt:lpstr>
      <vt:lpstr>Wingdings 2</vt:lpstr>
      <vt:lpstr>Office Theme</vt:lpstr>
      <vt:lpstr>Visio</vt:lpstr>
      <vt:lpstr>PowerPoint Presentation</vt:lpstr>
      <vt:lpstr>فهرست :   1- چرا ارزیابی 360 درجه 2- زیر ساختهای مورد نیاز برای اجرای ارزیابی عملکرد 3-  ارتباط مدل شاسیتگی با ارزیابی عملکرد 4 -  چارچوب مدل شاسیتگی SAED 5- رویکرد ارزیابی عملکرد SAED 6- مراحل اجرایی ارزیابی عملکرد SAED 7- معیار های سنجش عملکرد SAED 8- خروجی های مورد انتظار از مدل  ارزیابی عملکرد SAED 9- نمونه جداول و نمودارها در کارنامه فردی ارزیابی عملکردپرسنل  </vt:lpstr>
      <vt:lpstr>PowerPoint Presentation</vt:lpstr>
      <vt:lpstr>انتظار شركتها از ارزيابي عملكرد</vt:lpstr>
      <vt:lpstr>چرا ارزیابی 360 درجه ؟</vt:lpstr>
      <vt:lpstr>PowerPoint Presentation</vt:lpstr>
      <vt:lpstr>PowerPoint Presentation</vt:lpstr>
      <vt:lpstr>PowerPoint Presentation</vt:lpstr>
      <vt:lpstr>PowerPoint Presentation</vt:lpstr>
      <vt:lpstr>مراحل اجرايي فرآيند ارزيابي عملكرد در شرکت سروک آذر </vt:lpstr>
      <vt:lpstr>استفاده از ضرايب توزيع</vt:lpstr>
      <vt:lpstr>PowerPoint Presentation</vt:lpstr>
      <vt:lpstr>PowerPoint Presentation</vt:lpstr>
      <vt:lpstr>PowerPoint Presentation</vt:lpstr>
      <vt:lpstr>اقدامات پس از ارزيابي 360 درجه در شرکت سروک آذر </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Maede</dc:creator>
  <cp:lastModifiedBy>Lenovo</cp:lastModifiedBy>
  <cp:revision>253</cp:revision>
  <cp:lastPrinted>2016-12-24T14:36:53Z</cp:lastPrinted>
  <dcterms:created xsi:type="dcterms:W3CDTF">2012-12-05T14:54:36Z</dcterms:created>
  <dcterms:modified xsi:type="dcterms:W3CDTF">2017-01-09T14:43:37Z</dcterms:modified>
</cp:coreProperties>
</file>