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sldIdLst>
    <p:sldId id="256" r:id="rId4"/>
    <p:sldId id="271" r:id="rId5"/>
    <p:sldId id="261" r:id="rId6"/>
    <p:sldId id="336" r:id="rId7"/>
    <p:sldId id="335" r:id="rId8"/>
    <p:sldId id="337" r:id="rId9"/>
    <p:sldId id="352" r:id="rId10"/>
    <p:sldId id="264" r:id="rId11"/>
    <p:sldId id="338" r:id="rId12"/>
    <p:sldId id="340" r:id="rId13"/>
    <p:sldId id="344" r:id="rId14"/>
    <p:sldId id="339" r:id="rId15"/>
    <p:sldId id="353" r:id="rId16"/>
    <p:sldId id="354" r:id="rId17"/>
    <p:sldId id="355" r:id="rId18"/>
    <p:sldId id="343" r:id="rId19"/>
    <p:sldId id="345" r:id="rId20"/>
    <p:sldId id="360" r:id="rId21"/>
    <p:sldId id="356" r:id="rId22"/>
    <p:sldId id="341" r:id="rId23"/>
    <p:sldId id="357" r:id="rId24"/>
    <p:sldId id="358" r:id="rId25"/>
    <p:sldId id="359" r:id="rId26"/>
    <p:sldId id="346" r:id="rId27"/>
    <p:sldId id="302" r:id="rId28"/>
    <p:sldId id="348" r:id="rId29"/>
    <p:sldId id="347" r:id="rId30"/>
    <p:sldId id="303" r:id="rId31"/>
    <p:sldId id="304" r:id="rId32"/>
    <p:sldId id="351" r:id="rId33"/>
    <p:sldId id="307" r:id="rId34"/>
    <p:sldId id="308" r:id="rId35"/>
    <p:sldId id="309" r:id="rId36"/>
    <p:sldId id="310" r:id="rId37"/>
    <p:sldId id="312" r:id="rId38"/>
    <p:sldId id="314" r:id="rId39"/>
    <p:sldId id="316" r:id="rId40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4B68"/>
    <a:srgbClr val="FCB6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252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viewProps" Target="viewProp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theme" Target="theme/theme1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D4871-ACFD-44BE-A5E4-22352BCEF106}" type="datetimeFigureOut">
              <a:rPr lang="en-US" smtClean="0"/>
              <a:t>1/12/2017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B267C-C962-4A57-A633-11890EB0F7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9498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D4871-ACFD-44BE-A5E4-22352BCEF106}" type="datetimeFigureOut">
              <a:rPr lang="en-US" smtClean="0"/>
              <a:t>1/12/2017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B267C-C962-4A57-A633-11890EB0F7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2958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D4871-ACFD-44BE-A5E4-22352BCEF106}" type="datetimeFigureOut">
              <a:rPr lang="en-US" smtClean="0"/>
              <a:t>1/12/2017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B267C-C962-4A57-A633-11890EB0F7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8268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D4871-ACFD-44BE-A5E4-22352BCEF10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1/12/2017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B267C-C962-4A57-A633-11890EB0F7F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65638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D4871-ACFD-44BE-A5E4-22352BCEF10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1/12/2017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B267C-C962-4A57-A633-11890EB0F7F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7696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D4871-ACFD-44BE-A5E4-22352BCEF10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1/12/2017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B267C-C962-4A57-A633-11890EB0F7F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06784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D4871-ACFD-44BE-A5E4-22352BCEF10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1/12/2017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B267C-C962-4A57-A633-11890EB0F7F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08441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D4871-ACFD-44BE-A5E4-22352BCEF10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1/12/2017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B267C-C962-4A57-A633-11890EB0F7F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63354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D4871-ACFD-44BE-A5E4-22352BCEF10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1/12/2017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B267C-C962-4A57-A633-11890EB0F7F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77188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D4871-ACFD-44BE-A5E4-22352BCEF10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1/12/2017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>
                <a:solidFill>
                  <a:prstClr val="black">
                    <a:tint val="75000"/>
                  </a:prstClr>
                </a:solidFill>
              </a:rPr>
              <a:t>edfrfrf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B267C-C962-4A57-A633-11890EB0F7F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78118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D4871-ACFD-44BE-A5E4-22352BCEF10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1/12/2017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B267C-C962-4A57-A633-11890EB0F7F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8060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D4871-ACFD-44BE-A5E4-22352BCEF106}" type="datetimeFigureOut">
              <a:rPr lang="en-US" smtClean="0"/>
              <a:t>1/12/2017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B267C-C962-4A57-A633-11890EB0F7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3587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D4871-ACFD-44BE-A5E4-22352BCEF10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1/12/2017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B267C-C962-4A57-A633-11890EB0F7F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3978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D4871-ACFD-44BE-A5E4-22352BCEF10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1/12/2017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B267C-C962-4A57-A633-11890EB0F7F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32407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D4871-ACFD-44BE-A5E4-22352BCEF10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1/12/2017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B267C-C962-4A57-A633-11890EB0F7F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21063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09568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0521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072149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657430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599419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56360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62254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D4871-ACFD-44BE-A5E4-22352BCEF106}" type="datetimeFigureOut">
              <a:rPr lang="en-US" smtClean="0"/>
              <a:t>1/12/2017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B267C-C962-4A57-A633-11890EB0F7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83503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546123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205056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193160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4326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D4871-ACFD-44BE-A5E4-22352BCEF106}" type="datetimeFigureOut">
              <a:rPr lang="en-US" smtClean="0"/>
              <a:t>1/12/2017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B267C-C962-4A57-A633-11890EB0F7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0138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D4871-ACFD-44BE-A5E4-22352BCEF106}" type="datetimeFigureOut">
              <a:rPr lang="en-US" smtClean="0"/>
              <a:t>1/12/2017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B267C-C962-4A57-A633-11890EB0F7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537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D4871-ACFD-44BE-A5E4-22352BCEF106}" type="datetimeFigureOut">
              <a:rPr lang="en-US" smtClean="0"/>
              <a:t>1/12/2017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B267C-C962-4A57-A633-11890EB0F7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8545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D4871-ACFD-44BE-A5E4-22352BCEF106}" type="datetimeFigureOut">
              <a:rPr lang="en-US" smtClean="0"/>
              <a:t>1/12/2017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edfrfrf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B267C-C962-4A57-A633-11890EB0F7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4755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D4871-ACFD-44BE-A5E4-22352BCEF106}" type="datetimeFigureOut">
              <a:rPr lang="en-US" smtClean="0"/>
              <a:t>1/12/2017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B267C-C962-4A57-A633-11890EB0F7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5954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D4871-ACFD-44BE-A5E4-22352BCEF106}" type="datetimeFigureOut">
              <a:rPr lang="en-US" smtClean="0"/>
              <a:t>1/12/2017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B267C-C962-4A57-A633-11890EB0F7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867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BD4871-ACFD-44BE-A5E4-22352BCEF106}" type="datetimeFigureOut">
              <a:rPr lang="en-US" smtClean="0"/>
              <a:t>1/12/2017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2B267C-C962-4A57-A633-11890EB0F7FC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746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BD4871-ACFD-44BE-A5E4-22352BCEF10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1/12/2017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2B267C-C962-4A57-A633-11890EB0F7F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1745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B61BEF0D-F0BB-DE4B-95CE-6DB70DBA956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1/12/2017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D57F1E4F-1CFF-5643-939E-217C01CDF56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34824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themeOverride" Target="../theme/themeOverride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themeOverride" Target="../theme/themeOverride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themeOverride" Target="../theme/themeOverride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themeOverride" Target="../theme/themeOverride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themeOverride" Target="../theme/themeOverride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themeOverride" Target="../theme/themeOverride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themeOverride" Target="../theme/themeOverride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themeOverride" Target="../theme/themeOverride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themeOverride" Target="../theme/themeOverride9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slideLayout" Target="../slideLayouts/slideLayout24.xml"/><Relationship Id="rId1" Type="http://schemas.openxmlformats.org/officeDocument/2006/relationships/themeOverride" Target="../theme/themeOverride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899625"/>
            <a:ext cx="9144000" cy="2992438"/>
          </a:xfrm>
        </p:spPr>
        <p:txBody>
          <a:bodyPr/>
          <a:lstStyle/>
          <a:p>
            <a:r>
              <a:rPr lang="fa-IR" dirty="0" smtClean="0">
                <a:solidFill>
                  <a:srgbClr val="0070C0"/>
                </a:solidFill>
                <a:latin typeface="IranNastaliq" panose="02020505000000020003" pitchFamily="18" charset="0"/>
                <a:cs typeface="Titr" panose="00000700000000000000" pitchFamily="2" charset="-78"/>
              </a:rPr>
              <a:t>بسم الله الرحمن </a:t>
            </a:r>
            <a:r>
              <a:rPr lang="fa-IR" dirty="0" smtClean="0">
                <a:solidFill>
                  <a:srgbClr val="0070C0"/>
                </a:solidFill>
                <a:latin typeface="IranNastaliq" panose="02020505000000020003" pitchFamily="18" charset="0"/>
                <a:cs typeface="Titr" panose="00000700000000000000" pitchFamily="2" charset="-78"/>
              </a:rPr>
              <a:t>الرحيم </a:t>
            </a:r>
            <a:r>
              <a:rPr lang="fa-IR" dirty="0" smtClean="0">
                <a:solidFill>
                  <a:srgbClr val="0070C0"/>
                </a:solidFill>
                <a:latin typeface="IranNastaliq" panose="02020505000000020003" pitchFamily="18" charset="0"/>
                <a:cs typeface="Titr" panose="00000700000000000000" pitchFamily="2" charset="-78"/>
              </a:rPr>
              <a:t/>
            </a:r>
            <a:br>
              <a:rPr lang="fa-IR" dirty="0" smtClean="0">
                <a:solidFill>
                  <a:srgbClr val="0070C0"/>
                </a:solidFill>
                <a:latin typeface="IranNastaliq" panose="02020505000000020003" pitchFamily="18" charset="0"/>
                <a:cs typeface="Titr" panose="00000700000000000000" pitchFamily="2" charset="-78"/>
              </a:rPr>
            </a:br>
            <a:endParaRPr lang="en-US" dirty="0">
              <a:cs typeface="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460644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1"/>
            <a:r>
              <a:rPr lang="fa-IR" sz="4000" dirty="0">
                <a:solidFill>
                  <a:srgbClr val="0070C0"/>
                </a:solidFill>
                <a:cs typeface="Titr" panose="00000700000000000000" pitchFamily="2" charset="-78"/>
              </a:rPr>
              <a:t>نحوه </a:t>
            </a:r>
            <a:r>
              <a:rPr lang="fa-IR" sz="4000" dirty="0" smtClean="0">
                <a:solidFill>
                  <a:srgbClr val="0070C0"/>
                </a:solidFill>
                <a:cs typeface="Titr" panose="00000700000000000000" pitchFamily="2" charset="-78"/>
              </a:rPr>
              <a:t>پياده سازي </a:t>
            </a:r>
            <a:r>
              <a:rPr lang="fa-IR" sz="4000" dirty="0">
                <a:solidFill>
                  <a:srgbClr val="0070C0"/>
                </a:solidFill>
                <a:cs typeface="Titr" panose="00000700000000000000" pitchFamily="2" charset="-78"/>
              </a:rPr>
              <a:t>و </a:t>
            </a:r>
            <a:r>
              <a:rPr lang="fa-IR" sz="4000" dirty="0" smtClean="0">
                <a:solidFill>
                  <a:srgbClr val="0070C0"/>
                </a:solidFill>
                <a:cs typeface="Titr" panose="00000700000000000000" pitchFamily="2" charset="-78"/>
              </a:rPr>
              <a:t>اجراي</a:t>
            </a:r>
            <a:r>
              <a:rPr lang="en-US" sz="4000" b="1" dirty="0" smtClean="0">
                <a:solidFill>
                  <a:srgbClr val="0070C0"/>
                </a:solidFill>
                <a:cs typeface="Titr" panose="00000700000000000000" pitchFamily="2" charset="-78"/>
              </a:rPr>
              <a:t>TTM</a:t>
            </a:r>
            <a:r>
              <a:rPr lang="en-US" sz="4000" dirty="0" smtClean="0">
                <a:solidFill>
                  <a:srgbClr val="0070C0"/>
                </a:solidFill>
                <a:cs typeface="Titr" panose="00000700000000000000" pitchFamily="2" charset="-78"/>
              </a:rPr>
              <a:t> </a:t>
            </a:r>
            <a:endParaRPr lang="fa-IR" sz="4000" dirty="0">
              <a:solidFill>
                <a:srgbClr val="0070C0"/>
              </a:solidFill>
              <a:cs typeface="Titr" panose="000007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fa-IR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Zar" panose="00000400000000000000" pitchFamily="2" charset="-78"/>
              </a:rPr>
              <a:t>تجزيه </a:t>
            </a:r>
            <a:r>
              <a:rPr lang="fa-IR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Zar" panose="00000400000000000000" pitchFamily="2" charset="-78"/>
              </a:rPr>
              <a:t>و </a:t>
            </a:r>
            <a:r>
              <a:rPr lang="fa-IR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Zar" panose="00000400000000000000" pitchFamily="2" charset="-78"/>
              </a:rPr>
              <a:t>تحليل </a:t>
            </a:r>
            <a:r>
              <a:rPr lang="fa-IR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Zar" panose="00000400000000000000" pitchFamily="2" charset="-78"/>
              </a:rPr>
              <a:t>و </a:t>
            </a:r>
            <a:r>
              <a:rPr lang="fa-IR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Zar" panose="00000400000000000000" pitchFamily="2" charset="-78"/>
              </a:rPr>
              <a:t>ارزشيابي </a:t>
            </a:r>
            <a:r>
              <a:rPr lang="fa-IR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Zar" panose="00000400000000000000" pitchFamily="2" charset="-78"/>
              </a:rPr>
              <a:t>مشاغل از </a:t>
            </a:r>
            <a:r>
              <a:rPr lang="fa-IR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Zar" panose="00000400000000000000" pitchFamily="2" charset="-78"/>
              </a:rPr>
              <a:t>طريق </a:t>
            </a:r>
            <a:r>
              <a:rPr lang="fa-IR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Zar" panose="00000400000000000000" pitchFamily="2" charset="-78"/>
              </a:rPr>
              <a:t>: </a:t>
            </a:r>
          </a:p>
          <a:p>
            <a:pPr algn="r" rtl="1"/>
            <a:r>
              <a:rPr lang="fa-IR" dirty="0" smtClean="0">
                <a:cs typeface="Zar" panose="00000400000000000000" pitchFamily="2" charset="-78"/>
              </a:rPr>
              <a:t>تشکيل </a:t>
            </a:r>
            <a:r>
              <a:rPr lang="fa-IR" dirty="0" smtClean="0">
                <a:cs typeface="Zar" panose="00000400000000000000" pitchFamily="2" charset="-78"/>
              </a:rPr>
              <a:t>گروه </a:t>
            </a:r>
            <a:r>
              <a:rPr lang="fa-IR" dirty="0" smtClean="0">
                <a:cs typeface="Zar" panose="00000400000000000000" pitchFamily="2" charset="-78"/>
              </a:rPr>
              <a:t>هاي خبرگي، </a:t>
            </a:r>
            <a:r>
              <a:rPr lang="fa-IR" dirty="0" smtClean="0">
                <a:cs typeface="Zar" panose="00000400000000000000" pitchFamily="2" charset="-78"/>
              </a:rPr>
              <a:t>و آموزش </a:t>
            </a:r>
            <a:r>
              <a:rPr lang="fa-IR" dirty="0" smtClean="0">
                <a:cs typeface="Zar" panose="00000400000000000000" pitchFamily="2" charset="-78"/>
              </a:rPr>
              <a:t>نمايندگان </a:t>
            </a:r>
            <a:r>
              <a:rPr lang="fa-IR" dirty="0" smtClean="0">
                <a:cs typeface="Zar" panose="00000400000000000000" pitchFamily="2" charset="-78"/>
              </a:rPr>
              <a:t>مشاغل </a:t>
            </a:r>
          </a:p>
          <a:p>
            <a:pPr algn="r" rtl="1"/>
            <a:r>
              <a:rPr lang="fa-IR" dirty="0" smtClean="0">
                <a:cs typeface="Zar" panose="00000400000000000000" pitchFamily="2" charset="-78"/>
              </a:rPr>
              <a:t>بررسي وظايف تعريف </a:t>
            </a:r>
            <a:r>
              <a:rPr lang="fa-IR" dirty="0">
                <a:cs typeface="Zar" panose="00000400000000000000" pitchFamily="2" charset="-78"/>
              </a:rPr>
              <a:t>شده </a:t>
            </a:r>
            <a:r>
              <a:rPr lang="fa-IR" dirty="0" smtClean="0">
                <a:cs typeface="Zar" panose="00000400000000000000" pitchFamily="2" charset="-78"/>
              </a:rPr>
              <a:t>براي </a:t>
            </a:r>
            <a:r>
              <a:rPr lang="fa-IR" dirty="0">
                <a:cs typeface="Zar" panose="00000400000000000000" pitchFamily="2" charset="-78"/>
              </a:rPr>
              <a:t>هر شغل </a:t>
            </a:r>
            <a:r>
              <a:rPr lang="fa-IR" dirty="0" smtClean="0">
                <a:cs typeface="Zar" panose="00000400000000000000" pitchFamily="2" charset="-78"/>
              </a:rPr>
              <a:t>درفرآيند هاي </a:t>
            </a:r>
            <a:r>
              <a:rPr lang="fa-IR" dirty="0" smtClean="0">
                <a:cs typeface="Zar" panose="00000400000000000000" pitchFamily="2" charset="-78"/>
              </a:rPr>
              <a:t>سازمان</a:t>
            </a:r>
          </a:p>
          <a:p>
            <a:pPr algn="r" rtl="1"/>
            <a:r>
              <a:rPr lang="fa-IR" dirty="0" smtClean="0">
                <a:cs typeface="Zar" panose="00000400000000000000" pitchFamily="2" charset="-78"/>
              </a:rPr>
              <a:t>بر </a:t>
            </a:r>
            <a:r>
              <a:rPr lang="fa-IR" dirty="0">
                <a:cs typeface="Zar" panose="00000400000000000000" pitchFamily="2" charset="-78"/>
              </a:rPr>
              <a:t>اساس 3 عامل دانش، مخاطره و </a:t>
            </a:r>
            <a:r>
              <a:rPr lang="fa-IR" dirty="0" smtClean="0">
                <a:cs typeface="Zar" panose="00000400000000000000" pitchFamily="2" charset="-78"/>
              </a:rPr>
              <a:t>اثرگذاري</a:t>
            </a:r>
            <a:endParaRPr lang="fa-IR" dirty="0" smtClean="0">
              <a:cs typeface="Zar" panose="00000400000000000000" pitchFamily="2" charset="-78"/>
            </a:endParaRPr>
          </a:p>
          <a:p>
            <a:pPr algn="r" rtl="1"/>
            <a:r>
              <a:rPr lang="fa-IR" dirty="0" smtClean="0">
                <a:cs typeface="Zar" panose="00000400000000000000" pitchFamily="2" charset="-78"/>
              </a:rPr>
              <a:t> </a:t>
            </a:r>
            <a:r>
              <a:rPr lang="fa-IR" dirty="0">
                <a:cs typeface="Zar" panose="00000400000000000000" pitchFamily="2" charset="-78"/>
              </a:rPr>
              <a:t>با درج </a:t>
            </a:r>
            <a:r>
              <a:rPr lang="fa-IR" dirty="0" smtClean="0">
                <a:cs typeface="Zar" panose="00000400000000000000" pitchFamily="2" charset="-78"/>
              </a:rPr>
              <a:t>اولويت </a:t>
            </a:r>
            <a:r>
              <a:rPr lang="fa-IR" dirty="0">
                <a:cs typeface="Zar" panose="00000400000000000000" pitchFamily="2" charset="-78"/>
              </a:rPr>
              <a:t>هر </a:t>
            </a:r>
            <a:r>
              <a:rPr lang="fa-IR" dirty="0" smtClean="0">
                <a:cs typeface="Zar" panose="00000400000000000000" pitchFamily="2" charset="-78"/>
              </a:rPr>
              <a:t>وظيفه </a:t>
            </a:r>
            <a:r>
              <a:rPr lang="fa-IR" dirty="0">
                <a:cs typeface="Zar" panose="00000400000000000000" pitchFamily="2" charset="-78"/>
              </a:rPr>
              <a:t>و بازه </a:t>
            </a:r>
            <a:r>
              <a:rPr lang="fa-IR" dirty="0" smtClean="0">
                <a:cs typeface="Zar" panose="00000400000000000000" pitchFamily="2" charset="-78"/>
              </a:rPr>
              <a:t>هاي زماني </a:t>
            </a:r>
            <a:r>
              <a:rPr lang="fa-IR" dirty="0">
                <a:cs typeface="Zar" panose="00000400000000000000" pitchFamily="2" charset="-78"/>
              </a:rPr>
              <a:t>تکرار </a:t>
            </a:r>
            <a:r>
              <a:rPr lang="fa-IR" dirty="0" smtClean="0">
                <a:cs typeface="Zar" panose="00000400000000000000" pitchFamily="2" charset="-78"/>
              </a:rPr>
              <a:t>آن</a:t>
            </a:r>
          </a:p>
          <a:p>
            <a:pPr algn="r" rtl="1"/>
            <a:r>
              <a:rPr lang="fa-IR" dirty="0" smtClean="0">
                <a:cs typeface="Zar" panose="00000400000000000000" pitchFamily="2" charset="-78"/>
              </a:rPr>
              <a:t>تعريف </a:t>
            </a:r>
            <a:r>
              <a:rPr lang="fa-IR" dirty="0" smtClean="0">
                <a:cs typeface="Zar" panose="00000400000000000000" pitchFamily="2" charset="-78"/>
              </a:rPr>
              <a:t>ارزش هر شغل براساس </a:t>
            </a:r>
            <a:r>
              <a:rPr lang="fa-IR" dirty="0" smtClean="0">
                <a:cs typeface="Zar" panose="00000400000000000000" pitchFamily="2" charset="-78"/>
              </a:rPr>
              <a:t>تجزيه </a:t>
            </a:r>
            <a:r>
              <a:rPr lang="fa-IR" dirty="0" smtClean="0">
                <a:cs typeface="Zar" panose="00000400000000000000" pitchFamily="2" charset="-78"/>
              </a:rPr>
              <a:t>و </a:t>
            </a:r>
            <a:r>
              <a:rPr lang="fa-IR" dirty="0" smtClean="0">
                <a:cs typeface="Zar" panose="00000400000000000000" pitchFamily="2" charset="-78"/>
              </a:rPr>
              <a:t>تحليل</a:t>
            </a:r>
            <a:endParaRPr lang="fa-IR" dirty="0">
              <a:cs typeface="Zar" panose="00000400000000000000" pitchFamily="2" charset="-78"/>
            </a:endParaRPr>
          </a:p>
          <a:p>
            <a:pPr marL="0" indent="0" algn="r" rtl="1">
              <a:buNone/>
            </a:pPr>
            <a:endParaRPr lang="fa-IR" dirty="0" smtClean="0"/>
          </a:p>
          <a:p>
            <a:pPr algn="r" rtl="1">
              <a:buFont typeface="Courier New" panose="02070309020205020404" pitchFamily="49" charset="0"/>
              <a:buChar char="o"/>
            </a:pPr>
            <a:endParaRPr lang="fa-IR" dirty="0" smtClean="0"/>
          </a:p>
        </p:txBody>
      </p:sp>
    </p:spTree>
    <p:extLst>
      <p:ext uri="{BB962C8B-B14F-4D97-AF65-F5344CB8AC3E}">
        <p14:creationId xmlns:p14="http://schemas.microsoft.com/office/powerpoint/2010/main" val="2693302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2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75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25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0277" y="2274277"/>
            <a:ext cx="9917723" cy="3329354"/>
          </a:xfrm>
        </p:spPr>
        <p:txBody>
          <a:bodyPr>
            <a:normAutofit/>
          </a:bodyPr>
          <a:lstStyle/>
          <a:p>
            <a:pPr marL="457200" lvl="0" indent="-457200" algn="r" defTabSz="457200" rtl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fa-IR" sz="2800" b="1" dirty="0">
              <a:solidFill>
                <a:srgbClr val="FB4B68"/>
              </a:solidFill>
              <a:latin typeface="+mj-lt"/>
              <a:ea typeface="+mj-ea"/>
              <a:cs typeface="B Nazanin" panose="00000400000000000000" pitchFamily="2" charset="-78"/>
            </a:endParaRPr>
          </a:p>
          <a:p>
            <a:pPr lvl="0" algn="r" defTabSz="457200" rtl="1">
              <a:lnSpc>
                <a:spcPct val="100000"/>
              </a:lnSpc>
              <a:spcBef>
                <a:spcPts val="0"/>
              </a:spcBef>
            </a:pPr>
            <a:endParaRPr lang="fa-IR" sz="1800" b="1" dirty="0">
              <a:solidFill>
                <a:srgbClr val="00B0F0"/>
              </a:solidFill>
              <a:cs typeface="B Nazanin" panose="00000400000000000000" pitchFamily="2" charset="-78"/>
            </a:endParaRPr>
          </a:p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1418492" y="911347"/>
            <a:ext cx="9144000" cy="858837"/>
          </a:xfrm>
        </p:spPr>
        <p:txBody>
          <a:bodyPr>
            <a:normAutofit fontScale="90000"/>
          </a:bodyPr>
          <a:lstStyle/>
          <a:p>
            <a:pPr>
              <a:spcBef>
                <a:spcPts val="0"/>
              </a:spcBef>
            </a:pPr>
            <a:r>
              <a:rPr lang="en-US" sz="2800" b="1" dirty="0" smtClean="0">
                <a:solidFill>
                  <a:srgbClr val="0070C0"/>
                </a:solidFill>
                <a:latin typeface="Arial Black"/>
                <a:cs typeface="Titr" panose="00000700000000000000" pitchFamily="2" charset="-78"/>
              </a:rPr>
              <a:t> </a:t>
            </a:r>
            <a:r>
              <a:rPr lang="fa-IR" sz="4400" dirty="0">
                <a:solidFill>
                  <a:srgbClr val="0070C0"/>
                </a:solidFill>
                <a:cs typeface="Titr" panose="00000700000000000000" pitchFamily="2" charset="-78"/>
              </a:rPr>
              <a:t>شاخص </a:t>
            </a:r>
            <a:r>
              <a:rPr lang="fa-IR" sz="4400" dirty="0" smtClean="0">
                <a:solidFill>
                  <a:srgbClr val="0070C0"/>
                </a:solidFill>
                <a:cs typeface="Titr" panose="00000700000000000000" pitchFamily="2" charset="-78"/>
              </a:rPr>
              <a:t>هاي ارزشيابي </a:t>
            </a:r>
            <a:r>
              <a:rPr lang="fa-IR" sz="4400" dirty="0">
                <a:solidFill>
                  <a:srgbClr val="0070C0"/>
                </a:solidFill>
                <a:cs typeface="Titr" panose="00000700000000000000" pitchFamily="2" charset="-78"/>
              </a:rPr>
              <a:t>مشاغل</a:t>
            </a:r>
            <a:r>
              <a:rPr lang="fa-IR" b="1" dirty="0">
                <a:solidFill>
                  <a:srgbClr val="FB4B68"/>
                </a:solidFill>
                <a:cs typeface="B Nazanin" panose="00000400000000000000" pitchFamily="2" charset="-78"/>
              </a:rPr>
              <a:t/>
            </a:r>
            <a:br>
              <a:rPr lang="fa-IR" b="1" dirty="0">
                <a:solidFill>
                  <a:srgbClr val="FB4B68"/>
                </a:solidFill>
                <a:cs typeface="B Nazanin" panose="00000400000000000000" pitchFamily="2" charset="-78"/>
              </a:rPr>
            </a:br>
            <a:endParaRPr lang="fa-IR" dirty="0">
              <a:solidFill>
                <a:srgbClr val="0070C0"/>
              </a:solidFill>
              <a:cs typeface="Titr" panose="00000700000000000000" pitchFamily="2" charset="-78"/>
            </a:endParaRPr>
          </a:p>
        </p:txBody>
      </p:sp>
      <p:pic>
        <p:nvPicPr>
          <p:cNvPr id="5" name="Content Placeholder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3828" y="1596982"/>
            <a:ext cx="6273328" cy="4288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5917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1"/>
            <a:r>
              <a:rPr lang="fa-IR" sz="4000" dirty="0" smtClean="0">
                <a:solidFill>
                  <a:srgbClr val="0070C0"/>
                </a:solidFill>
                <a:cs typeface="Titr" panose="00000700000000000000" pitchFamily="2" charset="-78"/>
              </a:rPr>
              <a:t>نحوه </a:t>
            </a:r>
            <a:r>
              <a:rPr lang="fa-IR" sz="4000" dirty="0" smtClean="0">
                <a:solidFill>
                  <a:srgbClr val="0070C0"/>
                </a:solidFill>
                <a:cs typeface="Titr" panose="00000700000000000000" pitchFamily="2" charset="-78"/>
              </a:rPr>
              <a:t>پياده سازي </a:t>
            </a:r>
            <a:r>
              <a:rPr lang="fa-IR" sz="4000" dirty="0">
                <a:solidFill>
                  <a:srgbClr val="0070C0"/>
                </a:solidFill>
                <a:cs typeface="Titr" panose="00000700000000000000" pitchFamily="2" charset="-78"/>
              </a:rPr>
              <a:t>و </a:t>
            </a:r>
            <a:r>
              <a:rPr lang="fa-IR" sz="4000" dirty="0" smtClean="0">
                <a:solidFill>
                  <a:srgbClr val="0070C0"/>
                </a:solidFill>
                <a:cs typeface="Titr" panose="00000700000000000000" pitchFamily="2" charset="-78"/>
              </a:rPr>
              <a:t>اجراي</a:t>
            </a:r>
            <a:r>
              <a:rPr lang="en-US" sz="4000" b="1" dirty="0" smtClean="0">
                <a:solidFill>
                  <a:srgbClr val="0070C0"/>
                </a:solidFill>
                <a:cs typeface="Titr" panose="00000700000000000000" pitchFamily="2" charset="-78"/>
              </a:rPr>
              <a:t>TTM </a:t>
            </a:r>
            <a:endParaRPr lang="fa-IR" sz="4000" b="1" dirty="0">
              <a:solidFill>
                <a:srgbClr val="0070C0"/>
              </a:solidFill>
              <a:cs typeface="Titr" panose="000007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39056"/>
            <a:ext cx="10515600" cy="4737907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fa-IR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Zar" panose="00000400000000000000" pitchFamily="2" charset="-78"/>
              </a:rPr>
              <a:t>تدوين </a:t>
            </a:r>
            <a:r>
              <a:rPr lang="fa-IR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Zar" panose="00000400000000000000" pitchFamily="2" charset="-78"/>
              </a:rPr>
              <a:t>شناسنامه </a:t>
            </a:r>
            <a:r>
              <a:rPr lang="fa-IR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Zar" panose="00000400000000000000" pitchFamily="2" charset="-78"/>
              </a:rPr>
              <a:t>هاي شغلي </a:t>
            </a:r>
            <a:r>
              <a:rPr lang="fa-IR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Zar" panose="00000400000000000000" pitchFamily="2" charset="-78"/>
              </a:rPr>
              <a:t>با درج:</a:t>
            </a:r>
          </a:p>
          <a:p>
            <a:pPr algn="r" rtl="1"/>
            <a:r>
              <a:rPr lang="fa-IR" dirty="0" smtClean="0">
                <a:cs typeface="Zar" panose="00000400000000000000" pitchFamily="2" charset="-78"/>
              </a:rPr>
              <a:t>شغل: عنوان و کد شغل</a:t>
            </a:r>
          </a:p>
          <a:p>
            <a:pPr algn="r" rtl="1"/>
            <a:r>
              <a:rPr lang="fa-IR" dirty="0" smtClean="0">
                <a:cs typeface="Zar" panose="00000400000000000000" pitchFamily="2" charset="-78"/>
              </a:rPr>
              <a:t>شرح </a:t>
            </a:r>
            <a:r>
              <a:rPr lang="fa-IR" dirty="0" smtClean="0">
                <a:cs typeface="Zar" panose="00000400000000000000" pitchFamily="2" charset="-78"/>
              </a:rPr>
              <a:t>مسئوليت </a:t>
            </a:r>
            <a:r>
              <a:rPr lang="fa-IR" dirty="0" smtClean="0">
                <a:cs typeface="Zar" panose="00000400000000000000" pitchFamily="2" charset="-78"/>
              </a:rPr>
              <a:t>ها و </a:t>
            </a:r>
            <a:r>
              <a:rPr lang="fa-IR" dirty="0" smtClean="0">
                <a:cs typeface="Zar" panose="00000400000000000000" pitchFamily="2" charset="-78"/>
              </a:rPr>
              <a:t>وظايف </a:t>
            </a:r>
            <a:r>
              <a:rPr lang="fa-IR" dirty="0" smtClean="0">
                <a:cs typeface="Zar" panose="00000400000000000000" pitchFamily="2" charset="-78"/>
              </a:rPr>
              <a:t>مورد انتظار</a:t>
            </a:r>
          </a:p>
          <a:p>
            <a:pPr algn="r" rtl="1"/>
            <a:r>
              <a:rPr lang="fa-IR" dirty="0" smtClean="0">
                <a:cs typeface="Zar" panose="00000400000000000000" pitchFamily="2" charset="-78"/>
              </a:rPr>
              <a:t>شايستگي </a:t>
            </a:r>
            <a:r>
              <a:rPr lang="fa-IR" dirty="0" smtClean="0">
                <a:cs typeface="Zar" panose="00000400000000000000" pitchFamily="2" charset="-78"/>
              </a:rPr>
              <a:t>ها: دانش </a:t>
            </a:r>
            <a:r>
              <a:rPr lang="fa-IR" dirty="0" smtClean="0">
                <a:cs typeface="Zar" panose="00000400000000000000" pitchFamily="2" charset="-78"/>
              </a:rPr>
              <a:t>کلاسيک</a:t>
            </a:r>
            <a:r>
              <a:rPr lang="fa-IR" dirty="0" smtClean="0">
                <a:cs typeface="Zar" panose="00000400000000000000" pitchFamily="2" charset="-78"/>
              </a:rPr>
              <a:t>، تجربه و مهارت </a:t>
            </a:r>
            <a:r>
              <a:rPr lang="fa-IR" dirty="0" smtClean="0">
                <a:cs typeface="Zar" panose="00000400000000000000" pitchFamily="2" charset="-78"/>
              </a:rPr>
              <a:t>هاي </a:t>
            </a:r>
            <a:r>
              <a:rPr lang="fa-IR" dirty="0" smtClean="0">
                <a:cs typeface="Zar" panose="00000400000000000000" pitchFamily="2" charset="-78"/>
              </a:rPr>
              <a:t>مورد </a:t>
            </a:r>
            <a:r>
              <a:rPr lang="fa-IR" dirty="0" smtClean="0">
                <a:cs typeface="Zar" panose="00000400000000000000" pitchFamily="2" charset="-78"/>
              </a:rPr>
              <a:t>نياز </a:t>
            </a:r>
            <a:r>
              <a:rPr lang="fa-IR" dirty="0" smtClean="0">
                <a:cs typeface="Zar" panose="00000400000000000000" pitchFamily="2" charset="-78"/>
              </a:rPr>
              <a:t>شغل</a:t>
            </a:r>
          </a:p>
          <a:p>
            <a:pPr algn="r" rtl="1"/>
            <a:r>
              <a:rPr lang="fa-IR" dirty="0" smtClean="0">
                <a:cs typeface="Zar" panose="00000400000000000000" pitchFamily="2" charset="-78"/>
              </a:rPr>
              <a:t>ويژگي هاي جسماني </a:t>
            </a:r>
            <a:r>
              <a:rPr lang="fa-IR" dirty="0" smtClean="0">
                <a:cs typeface="Zar" panose="00000400000000000000" pitchFamily="2" charset="-78"/>
              </a:rPr>
              <a:t>و </a:t>
            </a:r>
            <a:r>
              <a:rPr lang="fa-IR" dirty="0" smtClean="0">
                <a:cs typeface="Zar" panose="00000400000000000000" pitchFamily="2" charset="-78"/>
              </a:rPr>
              <a:t>رواني: </a:t>
            </a:r>
            <a:r>
              <a:rPr lang="fa-IR" dirty="0" smtClean="0">
                <a:cs typeface="Zar" panose="00000400000000000000" pitchFamily="2" charset="-78"/>
              </a:rPr>
              <a:t>سلامت </a:t>
            </a:r>
            <a:r>
              <a:rPr lang="fa-IR" dirty="0" smtClean="0">
                <a:cs typeface="Zar" panose="00000400000000000000" pitchFamily="2" charset="-78"/>
              </a:rPr>
              <a:t>جسماني </a:t>
            </a:r>
            <a:r>
              <a:rPr lang="fa-IR" dirty="0" smtClean="0">
                <a:cs typeface="Zar" panose="00000400000000000000" pitchFamily="2" charset="-78"/>
              </a:rPr>
              <a:t>مورد </a:t>
            </a:r>
            <a:r>
              <a:rPr lang="fa-IR" dirty="0" smtClean="0">
                <a:cs typeface="Zar" panose="00000400000000000000" pitchFamily="2" charset="-78"/>
              </a:rPr>
              <a:t>نياز</a:t>
            </a:r>
            <a:r>
              <a:rPr lang="fa-IR" dirty="0" smtClean="0">
                <a:cs typeface="Zar" panose="00000400000000000000" pitchFamily="2" charset="-78"/>
              </a:rPr>
              <a:t>، </a:t>
            </a:r>
            <a:r>
              <a:rPr lang="fa-IR" dirty="0" smtClean="0">
                <a:cs typeface="Zar" panose="00000400000000000000" pitchFamily="2" charset="-78"/>
              </a:rPr>
              <a:t>جنسيت</a:t>
            </a:r>
            <a:r>
              <a:rPr lang="fa-IR" dirty="0" smtClean="0">
                <a:cs typeface="Zar" panose="00000400000000000000" pitchFamily="2" charset="-78"/>
              </a:rPr>
              <a:t>، سلامت روان و صداقت</a:t>
            </a:r>
          </a:p>
          <a:p>
            <a:pPr algn="r" rtl="1"/>
            <a:r>
              <a:rPr lang="fa-IR" dirty="0" smtClean="0">
                <a:cs typeface="Zar" panose="00000400000000000000" pitchFamily="2" charset="-78"/>
              </a:rPr>
              <a:t>ويژگي هاي شناختي </a:t>
            </a:r>
            <a:r>
              <a:rPr lang="fa-IR" dirty="0" smtClean="0">
                <a:cs typeface="Zar" panose="00000400000000000000" pitchFamily="2" charset="-78"/>
              </a:rPr>
              <a:t>- </a:t>
            </a:r>
            <a:r>
              <a:rPr lang="fa-IR" dirty="0" smtClean="0">
                <a:cs typeface="Zar" panose="00000400000000000000" pitchFamily="2" charset="-78"/>
              </a:rPr>
              <a:t>نگرشي: </a:t>
            </a:r>
            <a:r>
              <a:rPr lang="fa-IR" dirty="0" smtClean="0">
                <a:cs typeface="Zar" panose="00000400000000000000" pitchFamily="2" charset="-78"/>
              </a:rPr>
              <a:t>هوش </a:t>
            </a:r>
            <a:r>
              <a:rPr lang="fa-IR" dirty="0" smtClean="0">
                <a:cs typeface="Zar" panose="00000400000000000000" pitchFamily="2" charset="-78"/>
              </a:rPr>
              <a:t>منطقي، </a:t>
            </a:r>
            <a:r>
              <a:rPr lang="fa-IR" dirty="0" smtClean="0">
                <a:cs typeface="Zar" panose="00000400000000000000" pitchFamily="2" charset="-78"/>
              </a:rPr>
              <a:t>هوش </a:t>
            </a:r>
            <a:r>
              <a:rPr lang="fa-IR" dirty="0" smtClean="0">
                <a:cs typeface="Zar" panose="00000400000000000000" pitchFamily="2" charset="-78"/>
              </a:rPr>
              <a:t>هيجاني</a:t>
            </a:r>
            <a:endParaRPr lang="fa-IR" dirty="0" smtClean="0">
              <a:cs typeface="Zar" panose="00000400000000000000" pitchFamily="2" charset="-78"/>
            </a:endParaRPr>
          </a:p>
          <a:p>
            <a:pPr algn="r" rtl="1"/>
            <a:r>
              <a:rPr lang="fa-IR" dirty="0" smtClean="0">
                <a:cs typeface="Zar" panose="00000400000000000000" pitchFamily="2" charset="-78"/>
              </a:rPr>
              <a:t>ويژگي هاي شخصيتي: همخواني تيپ شخصيتي </a:t>
            </a:r>
            <a:r>
              <a:rPr lang="fa-IR" dirty="0" smtClean="0">
                <a:cs typeface="Zar" panose="00000400000000000000" pitchFamily="2" charset="-78"/>
              </a:rPr>
              <a:t>بر اساس طبقه </a:t>
            </a:r>
            <a:r>
              <a:rPr lang="fa-IR" dirty="0" smtClean="0">
                <a:cs typeface="Zar" panose="00000400000000000000" pitchFamily="2" charset="-78"/>
              </a:rPr>
              <a:t>بندي </a:t>
            </a:r>
            <a:r>
              <a:rPr lang="en-US" dirty="0" smtClean="0">
                <a:cs typeface="Zar" panose="00000400000000000000" pitchFamily="2" charset="-78"/>
              </a:rPr>
              <a:t>MBTI</a:t>
            </a:r>
          </a:p>
          <a:p>
            <a:pPr algn="r" rtl="1"/>
            <a:r>
              <a:rPr lang="fa-IR" dirty="0" smtClean="0">
                <a:cs typeface="Zar" panose="00000400000000000000" pitchFamily="2" charset="-78"/>
              </a:rPr>
              <a:t>ويژگي هاي رفتاري: همخواني تيپ رفتاري </a:t>
            </a:r>
            <a:r>
              <a:rPr lang="fa-IR" dirty="0">
                <a:cs typeface="Zar" panose="00000400000000000000" pitchFamily="2" charset="-78"/>
              </a:rPr>
              <a:t>بر اساس </a:t>
            </a:r>
            <a:r>
              <a:rPr lang="fa-IR" dirty="0" smtClean="0">
                <a:cs typeface="Zar" panose="00000400000000000000" pitchFamily="2" charset="-78"/>
              </a:rPr>
              <a:t>طبقه </a:t>
            </a:r>
            <a:r>
              <a:rPr lang="fa-IR" dirty="0" smtClean="0">
                <a:cs typeface="Zar" panose="00000400000000000000" pitchFamily="2" charset="-78"/>
              </a:rPr>
              <a:t>بندي </a:t>
            </a:r>
            <a:r>
              <a:rPr lang="en-US" dirty="0" smtClean="0">
                <a:cs typeface="Zar" panose="00000400000000000000" pitchFamily="2" charset="-78"/>
              </a:rPr>
              <a:t>DISC</a:t>
            </a:r>
            <a:endParaRPr lang="fa-IR" dirty="0" smtClean="0">
              <a:cs typeface="Zar" panose="00000400000000000000" pitchFamily="2" charset="-78"/>
            </a:endParaRPr>
          </a:p>
          <a:p>
            <a:pPr marL="0" indent="0" algn="r" rtl="1">
              <a:buNone/>
            </a:pPr>
            <a:endParaRPr lang="en-US" dirty="0"/>
          </a:p>
          <a:p>
            <a:pPr algn="r" rtl="1"/>
            <a:endParaRPr lang="fa-IR" dirty="0" smtClean="0"/>
          </a:p>
        </p:txBody>
      </p:sp>
    </p:spTree>
    <p:extLst>
      <p:ext uri="{BB962C8B-B14F-4D97-AF65-F5344CB8AC3E}">
        <p14:creationId xmlns:p14="http://schemas.microsoft.com/office/powerpoint/2010/main" val="1579969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9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5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95599" y="398585"/>
            <a:ext cx="6705601" cy="56388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363415"/>
            <a:ext cx="6370162" cy="5673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1633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07322" y="316523"/>
            <a:ext cx="7127631" cy="5568461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0475" y="441022"/>
            <a:ext cx="6800303" cy="544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49429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36985" y="1113692"/>
            <a:ext cx="6164505" cy="484163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6985" y="477671"/>
            <a:ext cx="6164505" cy="5713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34105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1"/>
            <a:r>
              <a:rPr lang="fa-IR" sz="4000" dirty="0" smtClean="0">
                <a:solidFill>
                  <a:srgbClr val="0070C0"/>
                </a:solidFill>
                <a:cs typeface="Titr" panose="00000700000000000000" pitchFamily="2" charset="-78"/>
              </a:rPr>
              <a:t>نحوه </a:t>
            </a:r>
            <a:r>
              <a:rPr lang="fa-IR" sz="4000" dirty="0" smtClean="0">
                <a:solidFill>
                  <a:srgbClr val="0070C0"/>
                </a:solidFill>
                <a:cs typeface="Titr" panose="00000700000000000000" pitchFamily="2" charset="-78"/>
              </a:rPr>
              <a:t>پياده سازي </a:t>
            </a:r>
            <a:r>
              <a:rPr lang="fa-IR" sz="4000" dirty="0" smtClean="0">
                <a:solidFill>
                  <a:srgbClr val="0070C0"/>
                </a:solidFill>
                <a:cs typeface="Titr" panose="00000700000000000000" pitchFamily="2" charset="-78"/>
              </a:rPr>
              <a:t>و </a:t>
            </a:r>
            <a:r>
              <a:rPr lang="fa-IR" sz="4000" dirty="0" smtClean="0">
                <a:solidFill>
                  <a:srgbClr val="0070C0"/>
                </a:solidFill>
                <a:cs typeface="Titr" panose="00000700000000000000" pitchFamily="2" charset="-78"/>
              </a:rPr>
              <a:t>اجراي</a:t>
            </a:r>
            <a:r>
              <a:rPr lang="fa-IR" sz="4000" b="1" dirty="0" smtClean="0">
                <a:solidFill>
                  <a:srgbClr val="0070C0"/>
                </a:solidFill>
                <a:cs typeface="Titr" panose="00000700000000000000" pitchFamily="2" charset="-78"/>
              </a:rPr>
              <a:t> </a:t>
            </a:r>
            <a:r>
              <a:rPr lang="en-US" sz="4000" b="1" dirty="0" smtClean="0">
                <a:solidFill>
                  <a:srgbClr val="0070C0"/>
                </a:solidFill>
                <a:cs typeface="Titr" panose="00000700000000000000" pitchFamily="2" charset="-78"/>
              </a:rPr>
              <a:t>TTM</a:t>
            </a:r>
            <a:endParaRPr lang="fa-IR" sz="4000" b="1" dirty="0">
              <a:solidFill>
                <a:srgbClr val="0070C0"/>
              </a:solidFill>
              <a:cs typeface="Titr" panose="000007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dirty="0" smtClean="0">
                <a:cs typeface="Zar" panose="00000400000000000000" pitchFamily="2" charset="-78"/>
              </a:rPr>
              <a:t>طراحي </a:t>
            </a:r>
            <a:r>
              <a:rPr lang="fa-IR" dirty="0" smtClean="0">
                <a:cs typeface="Zar" panose="00000400000000000000" pitchFamily="2" charset="-78"/>
              </a:rPr>
              <a:t>و </a:t>
            </a:r>
            <a:r>
              <a:rPr lang="fa-IR" dirty="0" smtClean="0">
                <a:cs typeface="Zar" panose="00000400000000000000" pitchFamily="2" charset="-78"/>
              </a:rPr>
              <a:t>پياده سازي </a:t>
            </a:r>
            <a:r>
              <a:rPr lang="fa-IR" dirty="0" smtClean="0">
                <a:cs typeface="Zar" panose="00000400000000000000" pitchFamily="2" charset="-78"/>
              </a:rPr>
              <a:t>ساختار منابع </a:t>
            </a:r>
            <a:r>
              <a:rPr lang="fa-IR" dirty="0" smtClean="0">
                <a:cs typeface="Zar" panose="00000400000000000000" pitchFamily="2" charset="-78"/>
              </a:rPr>
              <a:t>انساني </a:t>
            </a:r>
            <a:r>
              <a:rPr lang="fa-IR" dirty="0" smtClean="0">
                <a:cs typeface="Zar" panose="00000400000000000000" pitchFamily="2" charset="-78"/>
              </a:rPr>
              <a:t>سازمان </a:t>
            </a:r>
            <a:r>
              <a:rPr lang="fa-IR" dirty="0">
                <a:cs typeface="Zar" panose="00000400000000000000" pitchFamily="2" charset="-78"/>
              </a:rPr>
              <a:t>بر اساس </a:t>
            </a:r>
            <a:r>
              <a:rPr lang="fa-IR" dirty="0" smtClean="0">
                <a:cs typeface="Zar" panose="00000400000000000000" pitchFamily="2" charset="-78"/>
              </a:rPr>
              <a:t>جايگاه سازماني </a:t>
            </a:r>
            <a:r>
              <a:rPr lang="fa-IR" dirty="0">
                <a:cs typeface="Zar" panose="00000400000000000000" pitchFamily="2" charset="-78"/>
              </a:rPr>
              <a:t>استخراج شده </a:t>
            </a:r>
            <a:r>
              <a:rPr lang="fa-IR" dirty="0" smtClean="0">
                <a:cs typeface="Zar" panose="00000400000000000000" pitchFamily="2" charset="-78"/>
              </a:rPr>
              <a:t>از شناسنامه </a:t>
            </a:r>
            <a:r>
              <a:rPr lang="fa-IR" dirty="0" smtClean="0">
                <a:cs typeface="Zar" panose="00000400000000000000" pitchFamily="2" charset="-78"/>
              </a:rPr>
              <a:t>هاي </a:t>
            </a:r>
            <a:r>
              <a:rPr lang="fa-IR" dirty="0" smtClean="0">
                <a:cs typeface="Zar" panose="00000400000000000000" pitchFamily="2" charset="-78"/>
              </a:rPr>
              <a:t>مشاغل</a:t>
            </a:r>
          </a:p>
          <a:p>
            <a:pPr algn="r" rtl="1"/>
            <a:r>
              <a:rPr lang="fa-IR" dirty="0" smtClean="0">
                <a:cs typeface="Zar" panose="00000400000000000000" pitchFamily="2" charset="-78"/>
              </a:rPr>
              <a:t>بررسي ميزان </a:t>
            </a:r>
            <a:r>
              <a:rPr lang="fa-IR" dirty="0" smtClean="0">
                <a:cs typeface="Zar" panose="00000400000000000000" pitchFamily="2" charset="-78"/>
              </a:rPr>
              <a:t>انطباق کارکنان </a:t>
            </a:r>
            <a:r>
              <a:rPr lang="fa-IR" dirty="0" smtClean="0">
                <a:cs typeface="Zar" panose="00000400000000000000" pitchFamily="2" charset="-78"/>
              </a:rPr>
              <a:t>فعلي </a:t>
            </a:r>
            <a:r>
              <a:rPr lang="fa-IR" dirty="0" smtClean="0">
                <a:cs typeface="Zar" panose="00000400000000000000" pitchFamily="2" charset="-78"/>
              </a:rPr>
              <a:t>بر اساس </a:t>
            </a:r>
            <a:r>
              <a:rPr lang="fa-IR" dirty="0" smtClean="0">
                <a:cs typeface="Zar" panose="00000400000000000000" pitchFamily="2" charset="-78"/>
              </a:rPr>
              <a:t>شرايط </a:t>
            </a:r>
            <a:r>
              <a:rPr lang="fa-IR" dirty="0" smtClean="0">
                <a:cs typeface="Zar" panose="00000400000000000000" pitchFamily="2" charset="-78"/>
              </a:rPr>
              <a:t>احراز استخراج شده از شناسنامه </a:t>
            </a:r>
            <a:r>
              <a:rPr lang="fa-IR" dirty="0" smtClean="0">
                <a:cs typeface="Zar" panose="00000400000000000000" pitchFamily="2" charset="-78"/>
              </a:rPr>
              <a:t>هاي </a:t>
            </a:r>
            <a:r>
              <a:rPr lang="fa-IR" dirty="0" smtClean="0">
                <a:cs typeface="Zar" panose="00000400000000000000" pitchFamily="2" charset="-78"/>
              </a:rPr>
              <a:t>مشاغل و </a:t>
            </a:r>
            <a:r>
              <a:rPr lang="fa-IR" dirty="0" smtClean="0">
                <a:cs typeface="Zar" panose="00000400000000000000" pitchFamily="2" charset="-78"/>
              </a:rPr>
              <a:t>جابجايي احتمالي شاغلين </a:t>
            </a:r>
            <a:r>
              <a:rPr lang="fa-IR" dirty="0" smtClean="0">
                <a:cs typeface="Zar" panose="00000400000000000000" pitchFamily="2" charset="-78"/>
              </a:rPr>
              <a:t>(در صورت </a:t>
            </a:r>
            <a:r>
              <a:rPr lang="fa-IR" dirty="0" smtClean="0">
                <a:cs typeface="Zar" panose="00000400000000000000" pitchFamily="2" charset="-78"/>
              </a:rPr>
              <a:t>نياز</a:t>
            </a:r>
            <a:r>
              <a:rPr lang="fa-IR" dirty="0" smtClean="0">
                <a:cs typeface="Zar" panose="00000400000000000000" pitchFamily="2" charset="-78"/>
              </a:rPr>
              <a:t>) </a:t>
            </a:r>
          </a:p>
          <a:p>
            <a:pPr algn="r" rtl="1"/>
            <a:r>
              <a:rPr lang="fa-IR" dirty="0" smtClean="0">
                <a:cs typeface="Zar" panose="00000400000000000000" pitchFamily="2" charset="-78"/>
              </a:rPr>
              <a:t>جذب کارکنان </a:t>
            </a:r>
            <a:r>
              <a:rPr lang="fa-IR" dirty="0" smtClean="0">
                <a:cs typeface="Zar" panose="00000400000000000000" pitchFamily="2" charset="-78"/>
              </a:rPr>
              <a:t>جديد </a:t>
            </a:r>
            <a:r>
              <a:rPr lang="fa-IR" dirty="0" smtClean="0">
                <a:cs typeface="Zar" panose="00000400000000000000" pitchFamily="2" charset="-78"/>
              </a:rPr>
              <a:t>بر اساس </a:t>
            </a:r>
            <a:r>
              <a:rPr lang="fa-IR" dirty="0" smtClean="0">
                <a:cs typeface="Zar" panose="00000400000000000000" pitchFamily="2" charset="-78"/>
              </a:rPr>
              <a:t>شرايط </a:t>
            </a:r>
            <a:r>
              <a:rPr lang="fa-IR" dirty="0" smtClean="0">
                <a:cs typeface="Zar" panose="00000400000000000000" pitchFamily="2" charset="-78"/>
              </a:rPr>
              <a:t>احراز مذکور</a:t>
            </a:r>
          </a:p>
          <a:p>
            <a:pPr algn="r" rtl="1"/>
            <a:r>
              <a:rPr lang="fa-IR" dirty="0" smtClean="0">
                <a:cs typeface="Zar" panose="00000400000000000000" pitchFamily="2" charset="-78"/>
              </a:rPr>
              <a:t>استخراج شاخص </a:t>
            </a:r>
            <a:r>
              <a:rPr lang="fa-IR" dirty="0" smtClean="0">
                <a:cs typeface="Zar" panose="00000400000000000000" pitchFamily="2" charset="-78"/>
              </a:rPr>
              <a:t>هاي ارزيابي </a:t>
            </a:r>
            <a:r>
              <a:rPr lang="fa-IR" dirty="0" smtClean="0">
                <a:cs typeface="Zar" panose="00000400000000000000" pitchFamily="2" charset="-78"/>
              </a:rPr>
              <a:t>عملکرد</a:t>
            </a:r>
          </a:p>
          <a:p>
            <a:pPr algn="r" rtl="1"/>
            <a:r>
              <a:rPr lang="fa-IR" dirty="0" smtClean="0">
                <a:cs typeface="Zar" panose="00000400000000000000" pitchFamily="2" charset="-78"/>
              </a:rPr>
              <a:t>تعيين امتياز </a:t>
            </a:r>
            <a:r>
              <a:rPr lang="fa-IR" dirty="0" smtClean="0">
                <a:cs typeface="Zar" panose="00000400000000000000" pitchFamily="2" charset="-78"/>
              </a:rPr>
              <a:t>قابل قبول عملکرد </a:t>
            </a:r>
            <a:r>
              <a:rPr lang="fa-IR" dirty="0" smtClean="0">
                <a:cs typeface="Zar" panose="00000400000000000000" pitchFamily="2" charset="-78"/>
              </a:rPr>
              <a:t>براي </a:t>
            </a:r>
            <a:r>
              <a:rPr lang="fa-IR" dirty="0" smtClean="0">
                <a:cs typeface="Zar" panose="00000400000000000000" pitchFamily="2" charset="-78"/>
              </a:rPr>
              <a:t>گروه </a:t>
            </a:r>
            <a:r>
              <a:rPr lang="fa-IR" dirty="0" smtClean="0">
                <a:cs typeface="Zar" panose="00000400000000000000" pitchFamily="2" charset="-78"/>
              </a:rPr>
              <a:t>هاي </a:t>
            </a:r>
            <a:r>
              <a:rPr lang="fa-IR" dirty="0" smtClean="0">
                <a:cs typeface="Zar" panose="00000400000000000000" pitchFamily="2" charset="-78"/>
              </a:rPr>
              <a:t>مختلف پست </a:t>
            </a:r>
            <a:r>
              <a:rPr lang="fa-IR" dirty="0" smtClean="0">
                <a:cs typeface="Zar" panose="00000400000000000000" pitchFamily="2" charset="-78"/>
              </a:rPr>
              <a:t>هاي سازماني</a:t>
            </a:r>
            <a:endParaRPr lang="fa-IR" dirty="0" smtClean="0">
              <a:cs typeface="Zar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632993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2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75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9972" y="967564"/>
            <a:ext cx="10170377" cy="4497572"/>
          </a:xfrm>
        </p:spPr>
        <p:txBody>
          <a:bodyPr>
            <a:normAutofit/>
          </a:bodyPr>
          <a:lstStyle/>
          <a:p>
            <a:pPr algn="r"/>
            <a:endParaRPr lang="en-US" sz="1400" dirty="0">
              <a:cs typeface="Nazanin" panose="00000700000000000000" pitchFamily="2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949" y="963963"/>
            <a:ext cx="10058400" cy="4501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0013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723779"/>
            <a:ext cx="9144000" cy="471975"/>
          </a:xfrm>
        </p:spPr>
        <p:txBody>
          <a:bodyPr>
            <a:noAutofit/>
          </a:bodyPr>
          <a:lstStyle/>
          <a:p>
            <a:r>
              <a:rPr lang="fa-IR" sz="2800" dirty="0" smtClean="0">
                <a:solidFill>
                  <a:srgbClr val="0070C0"/>
                </a:solidFill>
                <a:cs typeface="Titr" panose="00000700000000000000" pitchFamily="2" charset="-78"/>
              </a:rPr>
              <a:t>انطباق </a:t>
            </a:r>
            <a:r>
              <a:rPr lang="fa-IR" sz="2800" dirty="0" smtClean="0">
                <a:solidFill>
                  <a:srgbClr val="0070C0"/>
                </a:solidFill>
                <a:cs typeface="Titr" panose="00000700000000000000" pitchFamily="2" charset="-78"/>
              </a:rPr>
              <a:t>شرايط </a:t>
            </a:r>
            <a:r>
              <a:rPr lang="fa-IR" sz="2800" dirty="0" smtClean="0">
                <a:solidFill>
                  <a:srgbClr val="0070C0"/>
                </a:solidFill>
                <a:cs typeface="Titr" panose="00000700000000000000" pitchFamily="2" charset="-78"/>
              </a:rPr>
              <a:t>احراز کارکنان</a:t>
            </a:r>
            <a:endParaRPr lang="en-US" sz="2800" dirty="0">
              <a:solidFill>
                <a:srgbClr val="0070C0"/>
              </a:solidFill>
              <a:cs typeface="Titr" panose="00000700000000000000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3006" y="1503606"/>
            <a:ext cx="11009157" cy="4642391"/>
          </a:xfrm>
        </p:spPr>
        <p:txBody>
          <a:bodyPr>
            <a:normAutofit/>
          </a:bodyPr>
          <a:lstStyle/>
          <a:p>
            <a:pPr algn="r"/>
            <a:endParaRPr lang="en-US" sz="1400" dirty="0">
              <a:cs typeface="Nazanin" panose="00000700000000000000" pitchFamily="2" charset="-78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006" y="1195754"/>
            <a:ext cx="10251005" cy="4351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8961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3047" y="682388"/>
            <a:ext cx="10148368" cy="5800299"/>
          </a:xfrm>
        </p:spPr>
        <p:txBody>
          <a:bodyPr>
            <a:normAutofit/>
          </a:bodyPr>
          <a:lstStyle/>
          <a:p>
            <a:pPr algn="r"/>
            <a:endParaRPr lang="en-US" sz="1400" dirty="0">
              <a:cs typeface="Nazanin" panose="00000700000000000000" pitchFamily="2" charset="-78"/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8675" y="696035"/>
            <a:ext cx="8447963" cy="5718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3432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52400"/>
            <a:ext cx="9144000" cy="3247291"/>
          </a:xfrm>
        </p:spPr>
        <p:txBody>
          <a:bodyPr>
            <a:normAutofit fontScale="90000"/>
          </a:bodyPr>
          <a:lstStyle/>
          <a:p>
            <a:r>
              <a:rPr lang="fa-IR" sz="4000" b="1" dirty="0" smtClean="0">
                <a:solidFill>
                  <a:srgbClr val="0070C0"/>
                </a:solidFill>
                <a:latin typeface="Trebuchet MS" panose="020B0603020202020204"/>
                <a:cs typeface="Titr" panose="00000700000000000000" pitchFamily="2" charset="-78"/>
              </a:rPr>
              <a:t/>
            </a:r>
            <a:br>
              <a:rPr lang="fa-IR" sz="4000" b="1" dirty="0" smtClean="0">
                <a:solidFill>
                  <a:srgbClr val="0070C0"/>
                </a:solidFill>
                <a:latin typeface="Trebuchet MS" panose="020B0603020202020204"/>
                <a:cs typeface="Titr" panose="00000700000000000000" pitchFamily="2" charset="-78"/>
              </a:rPr>
            </a:br>
            <a:r>
              <a:rPr lang="fa-IR" sz="4000" b="1" dirty="0">
                <a:solidFill>
                  <a:srgbClr val="0070C0"/>
                </a:solidFill>
                <a:latin typeface="Trebuchet MS" panose="020B0603020202020204"/>
                <a:cs typeface="Titr" panose="00000700000000000000" pitchFamily="2" charset="-78"/>
              </a:rPr>
              <a:t/>
            </a:r>
            <a:br>
              <a:rPr lang="fa-IR" sz="4000" b="1" dirty="0">
                <a:solidFill>
                  <a:srgbClr val="0070C0"/>
                </a:solidFill>
                <a:latin typeface="Trebuchet MS" panose="020B0603020202020204"/>
                <a:cs typeface="Titr" panose="00000700000000000000" pitchFamily="2" charset="-78"/>
              </a:rPr>
            </a:br>
            <a:r>
              <a:rPr lang="fa-IR" sz="4000" b="1" dirty="0" smtClean="0">
                <a:solidFill>
                  <a:srgbClr val="0070C0"/>
                </a:solidFill>
                <a:latin typeface="Trebuchet MS" panose="020B0603020202020204"/>
                <a:cs typeface="Titr" panose="00000700000000000000" pitchFamily="2" charset="-78"/>
              </a:rPr>
              <a:t/>
            </a:r>
            <a:br>
              <a:rPr lang="fa-IR" sz="4000" b="1" dirty="0" smtClean="0">
                <a:solidFill>
                  <a:srgbClr val="0070C0"/>
                </a:solidFill>
                <a:latin typeface="Trebuchet MS" panose="020B0603020202020204"/>
                <a:cs typeface="Titr" panose="00000700000000000000" pitchFamily="2" charset="-78"/>
              </a:rPr>
            </a:br>
            <a:r>
              <a:rPr lang="fa-IR" sz="4000" b="1" dirty="0">
                <a:solidFill>
                  <a:srgbClr val="0070C0"/>
                </a:solidFill>
                <a:latin typeface="Trebuchet MS" panose="020B0603020202020204"/>
                <a:cs typeface="Titr" panose="00000700000000000000" pitchFamily="2" charset="-78"/>
              </a:rPr>
              <a:t/>
            </a:r>
            <a:br>
              <a:rPr lang="fa-IR" sz="4000" b="1" dirty="0">
                <a:solidFill>
                  <a:srgbClr val="0070C0"/>
                </a:solidFill>
                <a:latin typeface="Trebuchet MS" panose="020B0603020202020204"/>
                <a:cs typeface="Titr" panose="00000700000000000000" pitchFamily="2" charset="-78"/>
              </a:rPr>
            </a:br>
            <a:r>
              <a:rPr lang="fa-IR" sz="4000" b="1" dirty="0" smtClean="0">
                <a:solidFill>
                  <a:srgbClr val="0070C0"/>
                </a:solidFill>
                <a:latin typeface="Trebuchet MS" panose="020B0603020202020204"/>
                <a:cs typeface="Titr" panose="00000700000000000000" pitchFamily="2" charset="-78"/>
              </a:rPr>
              <a:t/>
            </a:r>
            <a:br>
              <a:rPr lang="fa-IR" sz="4000" b="1" dirty="0" smtClean="0">
                <a:solidFill>
                  <a:srgbClr val="0070C0"/>
                </a:solidFill>
                <a:latin typeface="Trebuchet MS" panose="020B0603020202020204"/>
                <a:cs typeface="Titr" panose="00000700000000000000" pitchFamily="2" charset="-78"/>
              </a:rPr>
            </a:br>
            <a:r>
              <a:rPr lang="fa-IR" sz="4000" b="1" dirty="0">
                <a:solidFill>
                  <a:srgbClr val="0070C0"/>
                </a:solidFill>
                <a:latin typeface="Trebuchet MS" panose="020B0603020202020204"/>
                <a:cs typeface="Titr" panose="00000700000000000000" pitchFamily="2" charset="-78"/>
              </a:rPr>
              <a:t/>
            </a:r>
            <a:br>
              <a:rPr lang="fa-IR" sz="4000" b="1" dirty="0">
                <a:solidFill>
                  <a:srgbClr val="0070C0"/>
                </a:solidFill>
                <a:latin typeface="Trebuchet MS" panose="020B0603020202020204"/>
                <a:cs typeface="Titr" panose="00000700000000000000" pitchFamily="2" charset="-78"/>
              </a:rPr>
            </a:br>
            <a:r>
              <a:rPr lang="en-US" sz="4000" b="1" dirty="0">
                <a:solidFill>
                  <a:srgbClr val="0070C0"/>
                </a:solidFill>
                <a:latin typeface="Trebuchet MS" panose="020B0603020202020204"/>
                <a:cs typeface="Titr" panose="00000700000000000000" pitchFamily="2" charset="-78"/>
              </a:rPr>
              <a:t/>
            </a:r>
            <a:br>
              <a:rPr lang="en-US" sz="4000" b="1" dirty="0">
                <a:solidFill>
                  <a:srgbClr val="0070C0"/>
                </a:solidFill>
                <a:latin typeface="Trebuchet MS" panose="020B0603020202020204"/>
                <a:cs typeface="Titr" panose="00000700000000000000" pitchFamily="2" charset="-78"/>
              </a:rPr>
            </a:br>
            <a:r>
              <a:rPr lang="en-US" sz="4000" b="1" dirty="0">
                <a:solidFill>
                  <a:srgbClr val="0070C0"/>
                </a:solidFill>
                <a:latin typeface="Trebuchet MS" panose="020B0603020202020204"/>
                <a:cs typeface="Titr" panose="00000700000000000000" pitchFamily="2" charset="-78"/>
              </a:rPr>
              <a:t/>
            </a:r>
            <a:br>
              <a:rPr lang="en-US" sz="4000" b="1" dirty="0">
                <a:solidFill>
                  <a:srgbClr val="0070C0"/>
                </a:solidFill>
                <a:latin typeface="Trebuchet MS" panose="020B0603020202020204"/>
                <a:cs typeface="Titr" panose="00000700000000000000" pitchFamily="2" charset="-78"/>
              </a:rPr>
            </a:br>
            <a:r>
              <a:rPr lang="fa-IR" sz="4000" b="1" dirty="0" smtClean="0">
                <a:solidFill>
                  <a:srgbClr val="0070C0"/>
                </a:solidFill>
                <a:latin typeface="Trebuchet MS" panose="020B0603020202020204"/>
                <a:cs typeface="Titr" panose="00000700000000000000" pitchFamily="2" charset="-78"/>
              </a:rPr>
              <a:t/>
            </a:r>
            <a:br>
              <a:rPr lang="fa-IR" sz="4000" b="1" dirty="0" smtClean="0">
                <a:solidFill>
                  <a:srgbClr val="0070C0"/>
                </a:solidFill>
                <a:latin typeface="Trebuchet MS" panose="020B0603020202020204"/>
                <a:cs typeface="Titr" panose="00000700000000000000" pitchFamily="2" charset="-78"/>
              </a:rPr>
            </a:br>
            <a:r>
              <a:rPr lang="fa-IR" sz="4000" b="1" dirty="0">
                <a:solidFill>
                  <a:srgbClr val="0070C0"/>
                </a:solidFill>
                <a:latin typeface="Trebuchet MS" panose="020B0603020202020204"/>
                <a:cs typeface="Titr" panose="00000700000000000000" pitchFamily="2" charset="-78"/>
              </a:rPr>
              <a:t/>
            </a:r>
            <a:br>
              <a:rPr lang="fa-IR" sz="4000" b="1" dirty="0">
                <a:solidFill>
                  <a:srgbClr val="0070C0"/>
                </a:solidFill>
                <a:latin typeface="Trebuchet MS" panose="020B0603020202020204"/>
                <a:cs typeface="Titr" panose="00000700000000000000" pitchFamily="2" charset="-78"/>
              </a:rPr>
            </a:br>
            <a:r>
              <a:rPr lang="fa-IR" sz="4000" b="1" dirty="0" smtClean="0">
                <a:solidFill>
                  <a:srgbClr val="0070C0"/>
                </a:solidFill>
                <a:latin typeface="Trebuchet MS" panose="020B0603020202020204"/>
                <a:cs typeface="Titr" panose="00000700000000000000" pitchFamily="2" charset="-78"/>
              </a:rPr>
              <a:t/>
            </a:r>
            <a:br>
              <a:rPr lang="fa-IR" sz="4000" b="1" dirty="0" smtClean="0">
                <a:solidFill>
                  <a:srgbClr val="0070C0"/>
                </a:solidFill>
                <a:latin typeface="Trebuchet MS" panose="020B0603020202020204"/>
                <a:cs typeface="Titr" panose="00000700000000000000" pitchFamily="2" charset="-78"/>
              </a:rPr>
            </a:br>
            <a:r>
              <a:rPr lang="fa-IR" sz="4000" b="1" dirty="0" smtClean="0">
                <a:solidFill>
                  <a:srgbClr val="0070C0"/>
                </a:solidFill>
                <a:latin typeface="Trebuchet MS" panose="020B0603020202020204"/>
                <a:cs typeface="Titr" panose="00000700000000000000" pitchFamily="2" charset="-78"/>
              </a:rPr>
              <a:t/>
            </a:r>
            <a:br>
              <a:rPr lang="fa-IR" sz="4000" b="1" dirty="0" smtClean="0">
                <a:solidFill>
                  <a:srgbClr val="0070C0"/>
                </a:solidFill>
                <a:latin typeface="Trebuchet MS" panose="020B0603020202020204"/>
                <a:cs typeface="Titr" panose="00000700000000000000" pitchFamily="2" charset="-78"/>
              </a:rPr>
            </a:br>
            <a:r>
              <a:rPr lang="ar-SA" sz="4000" b="1" dirty="0" smtClean="0">
                <a:solidFill>
                  <a:srgbClr val="0070C0"/>
                </a:solidFill>
                <a:latin typeface="Trebuchet MS" panose="020B0603020202020204"/>
                <a:cs typeface="Titr" panose="00000700000000000000" pitchFamily="2" charset="-78"/>
              </a:rPr>
              <a:t>جانشين پروري </a:t>
            </a:r>
            <a:r>
              <a:rPr lang="ar-SA" sz="4000" b="1" dirty="0">
                <a:solidFill>
                  <a:srgbClr val="0070C0"/>
                </a:solidFill>
                <a:latin typeface="Trebuchet MS" panose="020B0603020202020204"/>
                <a:cs typeface="Titr" panose="00000700000000000000" pitchFamily="2" charset="-78"/>
              </a:rPr>
              <a:t>در شرکت </a:t>
            </a:r>
            <a:r>
              <a:rPr lang="ar-SA" sz="4000" b="1" dirty="0" smtClean="0">
                <a:solidFill>
                  <a:srgbClr val="0070C0"/>
                </a:solidFill>
                <a:latin typeface="Trebuchet MS" panose="020B0603020202020204"/>
                <a:cs typeface="Titr" panose="00000700000000000000" pitchFamily="2" charset="-78"/>
              </a:rPr>
              <a:t>طبيعت </a:t>
            </a:r>
            <a:r>
              <a:rPr lang="ar-SA" sz="4000" b="1" dirty="0">
                <a:solidFill>
                  <a:srgbClr val="0070C0"/>
                </a:solidFill>
                <a:latin typeface="Trebuchet MS" panose="020B0603020202020204"/>
                <a:cs typeface="Titr" panose="00000700000000000000" pitchFamily="2" charset="-78"/>
              </a:rPr>
              <a:t>زنده </a:t>
            </a:r>
            <a:r>
              <a:rPr lang="en-US" sz="4000" b="1" dirty="0" smtClean="0">
                <a:solidFill>
                  <a:srgbClr val="0070C0"/>
                </a:solidFill>
                <a:latin typeface="Trebuchet MS" panose="020B0603020202020204"/>
                <a:cs typeface="Titr" panose="00000700000000000000" pitchFamily="2" charset="-78"/>
              </a:rPr>
              <a:t/>
            </a:r>
            <a:br>
              <a:rPr lang="en-US" sz="4000" b="1" dirty="0" smtClean="0">
                <a:solidFill>
                  <a:srgbClr val="0070C0"/>
                </a:solidFill>
                <a:latin typeface="Trebuchet MS" panose="020B0603020202020204"/>
                <a:cs typeface="Titr" panose="00000700000000000000" pitchFamily="2" charset="-78"/>
              </a:rPr>
            </a:br>
            <a:r>
              <a:rPr lang="en-US" sz="4000" b="1" dirty="0">
                <a:solidFill>
                  <a:srgbClr val="0070C0"/>
                </a:solidFill>
                <a:latin typeface="Trebuchet MS" panose="020B0603020202020204"/>
                <a:cs typeface="Titr" panose="00000700000000000000" pitchFamily="2" charset="-78"/>
              </a:rPr>
              <a:t/>
            </a:r>
            <a:br>
              <a:rPr lang="en-US" sz="4000" b="1" dirty="0">
                <a:solidFill>
                  <a:srgbClr val="0070C0"/>
                </a:solidFill>
                <a:latin typeface="Trebuchet MS" panose="020B0603020202020204"/>
                <a:cs typeface="Titr" panose="00000700000000000000" pitchFamily="2" charset="-78"/>
              </a:rPr>
            </a:br>
            <a:r>
              <a:rPr lang="en-US" sz="3100" b="1" dirty="0">
                <a:solidFill>
                  <a:srgbClr val="0070C0"/>
                </a:solidFill>
                <a:latin typeface="Trebuchet MS" panose="020B0603020202020204"/>
                <a:cs typeface="Titr" panose="00000700000000000000" pitchFamily="2" charset="-78"/>
              </a:rPr>
              <a:t/>
            </a:r>
            <a:br>
              <a:rPr lang="en-US" sz="3100" b="1" dirty="0">
                <a:solidFill>
                  <a:srgbClr val="0070C0"/>
                </a:solidFill>
                <a:latin typeface="Trebuchet MS" panose="020B0603020202020204"/>
                <a:cs typeface="Titr" panose="00000700000000000000" pitchFamily="2" charset="-78"/>
              </a:rPr>
            </a:br>
            <a:r>
              <a:rPr lang="ar-SA" sz="3100" b="1" dirty="0">
                <a:solidFill>
                  <a:srgbClr val="0070C0"/>
                </a:solidFill>
                <a:latin typeface="Trebuchet MS" panose="020B0603020202020204"/>
                <a:cs typeface="Titr" panose="00000700000000000000" pitchFamily="2" charset="-78"/>
              </a:rPr>
              <a:t>با هدف </a:t>
            </a:r>
            <a:r>
              <a:rPr lang="ar-SA" sz="3100" b="1" dirty="0" smtClean="0">
                <a:solidFill>
                  <a:srgbClr val="0070C0"/>
                </a:solidFill>
                <a:latin typeface="Trebuchet MS" panose="020B0603020202020204"/>
                <a:cs typeface="Titr" panose="00000700000000000000" pitchFamily="2" charset="-78"/>
              </a:rPr>
              <a:t>دستيابي </a:t>
            </a:r>
            <a:r>
              <a:rPr lang="ar-SA" sz="3100" b="1" dirty="0">
                <a:solidFill>
                  <a:srgbClr val="0070C0"/>
                </a:solidFill>
                <a:latin typeface="Trebuchet MS" panose="020B0603020202020204"/>
                <a:cs typeface="Titr" panose="00000700000000000000" pitchFamily="2" charset="-78"/>
              </a:rPr>
              <a:t>به منافع سه جانبه (جامعه، شرکت، فرد</a:t>
            </a:r>
            <a:r>
              <a:rPr lang="ar-SA" sz="3100" b="1" dirty="0" smtClean="0">
                <a:solidFill>
                  <a:srgbClr val="0070C0"/>
                </a:solidFill>
                <a:latin typeface="Trebuchet MS" panose="020B0603020202020204"/>
                <a:cs typeface="Titr" panose="00000700000000000000" pitchFamily="2" charset="-78"/>
              </a:rPr>
              <a:t>)</a:t>
            </a:r>
            <a:r>
              <a:rPr lang="en-US" sz="4000" b="1" dirty="0">
                <a:solidFill>
                  <a:srgbClr val="0070C0"/>
                </a:solidFill>
                <a:latin typeface="Trebuchet MS" panose="020B0603020202020204"/>
                <a:cs typeface="Titr" panose="00000700000000000000" pitchFamily="2" charset="-78"/>
              </a:rPr>
              <a:t/>
            </a:r>
            <a:br>
              <a:rPr lang="en-US" sz="4000" b="1" dirty="0">
                <a:solidFill>
                  <a:srgbClr val="0070C0"/>
                </a:solidFill>
                <a:latin typeface="Trebuchet MS" panose="020B0603020202020204"/>
                <a:cs typeface="Titr" panose="00000700000000000000" pitchFamily="2" charset="-78"/>
              </a:rPr>
            </a:br>
            <a:r>
              <a:rPr lang="fa-IR" sz="4000" b="1" dirty="0" smtClean="0">
                <a:solidFill>
                  <a:srgbClr val="0070C0"/>
                </a:solidFill>
                <a:latin typeface="Trebuchet MS" panose="020B0603020202020204"/>
                <a:cs typeface="Titr" panose="00000700000000000000" pitchFamily="2" charset="-78"/>
              </a:rPr>
              <a:t/>
            </a:r>
            <a:br>
              <a:rPr lang="fa-IR" sz="4000" b="1" dirty="0" smtClean="0">
                <a:solidFill>
                  <a:srgbClr val="0070C0"/>
                </a:solidFill>
                <a:latin typeface="Trebuchet MS" panose="020B0603020202020204"/>
                <a:cs typeface="Titr" panose="00000700000000000000" pitchFamily="2" charset="-78"/>
              </a:rPr>
            </a:br>
            <a:r>
              <a:rPr lang="ar-SA" sz="4000" b="1" dirty="0" smtClean="0">
                <a:solidFill>
                  <a:srgbClr val="0070C0"/>
                </a:solidFill>
                <a:latin typeface="Trebuchet MS" panose="020B0603020202020204"/>
                <a:cs typeface="Titr" panose="00000700000000000000" pitchFamily="2" charset="-78"/>
              </a:rPr>
              <a:t>برد </a:t>
            </a:r>
            <a:r>
              <a:rPr lang="ar-SA" sz="4000" b="1" dirty="0">
                <a:solidFill>
                  <a:srgbClr val="0070C0"/>
                </a:solidFill>
                <a:latin typeface="Trebuchet MS" panose="020B0603020202020204"/>
                <a:cs typeface="Titr" panose="00000700000000000000" pitchFamily="2" charset="-78"/>
              </a:rPr>
              <a:t>– برد – </a:t>
            </a:r>
            <a:r>
              <a:rPr lang="ar-SA" sz="4000" b="1" dirty="0" smtClean="0">
                <a:solidFill>
                  <a:srgbClr val="0070C0"/>
                </a:solidFill>
                <a:latin typeface="Trebuchet MS" panose="020B0603020202020204"/>
                <a:cs typeface="Titr" panose="00000700000000000000" pitchFamily="2" charset="-78"/>
              </a:rPr>
              <a:t>برد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35723" y="4176468"/>
            <a:ext cx="9144000" cy="1286485"/>
          </a:xfrm>
        </p:spPr>
        <p:txBody>
          <a:bodyPr>
            <a:normAutofit/>
          </a:bodyPr>
          <a:lstStyle/>
          <a:p>
            <a:pPr algn="r" rtl="1"/>
            <a:r>
              <a:rPr lang="fa-IR" sz="1400" b="1" dirty="0" smtClean="0">
                <a:solidFill>
                  <a:srgbClr val="0070C0"/>
                </a:solidFill>
                <a:latin typeface="Trebuchet MS" panose="020B0603020202020204"/>
                <a:ea typeface="+mj-ea"/>
                <a:cs typeface="Titr" panose="00000700000000000000" pitchFamily="2" charset="-78"/>
              </a:rPr>
              <a:t>آرمين خوشوقتي </a:t>
            </a:r>
            <a:r>
              <a:rPr lang="fa-IR" sz="1400" b="1" dirty="0">
                <a:solidFill>
                  <a:srgbClr val="0070C0"/>
                </a:solidFill>
                <a:latin typeface="Trebuchet MS" panose="020B0603020202020204"/>
                <a:ea typeface="+mj-ea"/>
                <a:cs typeface="Titr" panose="00000700000000000000" pitchFamily="2" charset="-78"/>
              </a:rPr>
              <a:t>(</a:t>
            </a:r>
            <a:r>
              <a:rPr lang="fa-IR" sz="1400" b="1" dirty="0" smtClean="0">
                <a:solidFill>
                  <a:srgbClr val="0070C0"/>
                </a:solidFill>
                <a:latin typeface="Trebuchet MS" panose="020B0603020202020204"/>
                <a:ea typeface="+mj-ea"/>
                <a:cs typeface="Titr" panose="00000700000000000000" pitchFamily="2" charset="-78"/>
              </a:rPr>
              <a:t>مديريت </a:t>
            </a:r>
            <a:r>
              <a:rPr lang="fa-IR" sz="1400" b="1" dirty="0">
                <a:solidFill>
                  <a:srgbClr val="0070C0"/>
                </a:solidFill>
                <a:latin typeface="Trebuchet MS" panose="020B0603020202020204"/>
                <a:ea typeface="+mj-ea"/>
                <a:cs typeface="Titr" panose="00000700000000000000" pitchFamily="2" charset="-78"/>
              </a:rPr>
              <a:t>ارشد منابع </a:t>
            </a:r>
            <a:r>
              <a:rPr lang="fa-IR" sz="1400" b="1" dirty="0" smtClean="0">
                <a:solidFill>
                  <a:srgbClr val="0070C0"/>
                </a:solidFill>
                <a:latin typeface="Trebuchet MS" panose="020B0603020202020204"/>
                <a:ea typeface="+mj-ea"/>
                <a:cs typeface="Titr" panose="00000700000000000000" pitchFamily="2" charset="-78"/>
              </a:rPr>
              <a:t>انساني </a:t>
            </a:r>
            <a:r>
              <a:rPr lang="fa-IR" sz="1400" b="1" dirty="0">
                <a:solidFill>
                  <a:srgbClr val="0070C0"/>
                </a:solidFill>
                <a:latin typeface="Trebuchet MS" panose="020B0603020202020204"/>
                <a:ea typeface="+mj-ea"/>
                <a:cs typeface="Titr" panose="00000700000000000000" pitchFamily="2" charset="-78"/>
              </a:rPr>
              <a:t>گروه </a:t>
            </a:r>
            <a:r>
              <a:rPr lang="fa-IR" sz="1400" b="1" dirty="0" smtClean="0">
                <a:solidFill>
                  <a:srgbClr val="0070C0"/>
                </a:solidFill>
                <a:latin typeface="Trebuchet MS" panose="020B0603020202020204"/>
                <a:ea typeface="+mj-ea"/>
                <a:cs typeface="Titr" panose="00000700000000000000" pitchFamily="2" charset="-78"/>
              </a:rPr>
              <a:t>طبيعت </a:t>
            </a:r>
            <a:r>
              <a:rPr lang="fa-IR" sz="1400" b="1" dirty="0">
                <a:solidFill>
                  <a:srgbClr val="0070C0"/>
                </a:solidFill>
                <a:latin typeface="Trebuchet MS" panose="020B0603020202020204"/>
                <a:ea typeface="+mj-ea"/>
                <a:cs typeface="Titr" panose="00000700000000000000" pitchFamily="2" charset="-78"/>
              </a:rPr>
              <a:t>زنده) </a:t>
            </a:r>
            <a:r>
              <a:rPr lang="fa-IR" sz="1400" b="1" dirty="0" smtClean="0">
                <a:solidFill>
                  <a:srgbClr val="0070C0"/>
                </a:solidFill>
                <a:latin typeface="Trebuchet MS" panose="020B0603020202020204"/>
                <a:ea typeface="+mj-ea"/>
                <a:cs typeface="Titr" panose="00000700000000000000" pitchFamily="2" charset="-78"/>
              </a:rPr>
              <a:t>  </a:t>
            </a:r>
            <a:r>
              <a:rPr lang="fa-IR" sz="1400" b="1" dirty="0">
                <a:solidFill>
                  <a:srgbClr val="0070C0"/>
                </a:solidFill>
                <a:latin typeface="Trebuchet MS" panose="020B0603020202020204"/>
                <a:ea typeface="+mj-ea"/>
                <a:cs typeface="Titr" panose="00000700000000000000" pitchFamily="2" charset="-78"/>
              </a:rPr>
              <a:t/>
            </a:r>
            <a:br>
              <a:rPr lang="fa-IR" sz="1400" b="1" dirty="0">
                <a:solidFill>
                  <a:srgbClr val="0070C0"/>
                </a:solidFill>
                <a:latin typeface="Trebuchet MS" panose="020B0603020202020204"/>
                <a:ea typeface="+mj-ea"/>
                <a:cs typeface="Titr" panose="00000700000000000000" pitchFamily="2" charset="-78"/>
              </a:rPr>
            </a:br>
            <a:r>
              <a:rPr lang="fa-IR" sz="1400" b="1" dirty="0" smtClean="0">
                <a:solidFill>
                  <a:srgbClr val="0070C0"/>
                </a:solidFill>
                <a:latin typeface="Trebuchet MS" panose="020B0603020202020204"/>
                <a:ea typeface="+mj-ea"/>
                <a:cs typeface="Titr" panose="00000700000000000000" pitchFamily="2" charset="-78"/>
              </a:rPr>
              <a:t/>
            </a:r>
            <a:br>
              <a:rPr lang="fa-IR" sz="1400" b="1" dirty="0" smtClean="0">
                <a:solidFill>
                  <a:srgbClr val="0070C0"/>
                </a:solidFill>
                <a:latin typeface="Trebuchet MS" panose="020B0603020202020204"/>
                <a:ea typeface="+mj-ea"/>
                <a:cs typeface="Titr" panose="00000700000000000000" pitchFamily="2" charset="-78"/>
              </a:rPr>
            </a:br>
            <a:r>
              <a:rPr lang="fa-IR" sz="1400" b="1" dirty="0" smtClean="0">
                <a:solidFill>
                  <a:srgbClr val="0070C0"/>
                </a:solidFill>
                <a:latin typeface="Trebuchet MS" panose="020B0603020202020204"/>
                <a:ea typeface="+mj-ea"/>
                <a:cs typeface="Titr" panose="00000700000000000000" pitchFamily="2" charset="-78"/>
              </a:rPr>
              <a:t>زهرا </a:t>
            </a:r>
            <a:r>
              <a:rPr lang="fa-IR" sz="1400" b="1" dirty="0" smtClean="0">
                <a:solidFill>
                  <a:srgbClr val="0070C0"/>
                </a:solidFill>
                <a:latin typeface="Trebuchet MS" panose="020B0603020202020204"/>
                <a:ea typeface="+mj-ea"/>
                <a:cs typeface="Titr" panose="00000700000000000000" pitchFamily="2" charset="-78"/>
              </a:rPr>
              <a:t>باقري </a:t>
            </a:r>
            <a:r>
              <a:rPr lang="fa-IR" sz="1400" b="1" dirty="0">
                <a:solidFill>
                  <a:srgbClr val="0070C0"/>
                </a:solidFill>
                <a:latin typeface="Trebuchet MS" panose="020B0603020202020204"/>
                <a:ea typeface="+mj-ea"/>
                <a:cs typeface="Titr" panose="00000700000000000000" pitchFamily="2" charset="-78"/>
              </a:rPr>
              <a:t>فرد (</a:t>
            </a:r>
            <a:r>
              <a:rPr lang="fa-IR" sz="1400" b="1" dirty="0" smtClean="0">
                <a:solidFill>
                  <a:srgbClr val="0070C0"/>
                </a:solidFill>
                <a:latin typeface="Trebuchet MS" panose="020B0603020202020204"/>
                <a:ea typeface="+mj-ea"/>
                <a:cs typeface="Titr" panose="00000700000000000000" pitchFamily="2" charset="-78"/>
              </a:rPr>
              <a:t>رييس </a:t>
            </a:r>
            <a:r>
              <a:rPr lang="fa-IR" sz="1400" b="1" dirty="0">
                <a:solidFill>
                  <a:srgbClr val="0070C0"/>
                </a:solidFill>
                <a:latin typeface="Trebuchet MS" panose="020B0603020202020204"/>
                <a:ea typeface="+mj-ea"/>
                <a:cs typeface="Titr" panose="00000700000000000000" pitchFamily="2" charset="-78"/>
              </a:rPr>
              <a:t>امور </a:t>
            </a:r>
            <a:r>
              <a:rPr lang="fa-IR" sz="1400" b="1" dirty="0" smtClean="0">
                <a:solidFill>
                  <a:srgbClr val="0070C0"/>
                </a:solidFill>
                <a:latin typeface="Trebuchet MS" panose="020B0603020202020204"/>
                <a:ea typeface="+mj-ea"/>
                <a:cs typeface="Titr" panose="00000700000000000000" pitchFamily="2" charset="-78"/>
              </a:rPr>
              <a:t>اداري </a:t>
            </a:r>
            <a:r>
              <a:rPr lang="fa-IR" sz="1400" b="1" dirty="0">
                <a:solidFill>
                  <a:srgbClr val="0070C0"/>
                </a:solidFill>
                <a:latin typeface="Trebuchet MS" panose="020B0603020202020204"/>
                <a:ea typeface="+mj-ea"/>
                <a:cs typeface="Titr" panose="00000700000000000000" pitchFamily="2" charset="-78"/>
              </a:rPr>
              <a:t>و آموزش کارخانه </a:t>
            </a:r>
            <a:r>
              <a:rPr lang="fa-IR" sz="1400" b="1" dirty="0" smtClean="0">
                <a:solidFill>
                  <a:srgbClr val="0070C0"/>
                </a:solidFill>
                <a:latin typeface="Trebuchet MS" panose="020B0603020202020204"/>
                <a:ea typeface="+mj-ea"/>
                <a:cs typeface="Titr" panose="00000700000000000000" pitchFamily="2" charset="-78"/>
              </a:rPr>
              <a:t>طبيعت </a:t>
            </a:r>
            <a:r>
              <a:rPr lang="fa-IR" sz="1400" b="1" dirty="0">
                <a:solidFill>
                  <a:srgbClr val="0070C0"/>
                </a:solidFill>
                <a:latin typeface="Trebuchet MS" panose="020B0603020202020204"/>
                <a:ea typeface="+mj-ea"/>
                <a:cs typeface="Titr" panose="00000700000000000000" pitchFamily="2" charset="-78"/>
              </a:rPr>
              <a:t>زنده) </a:t>
            </a:r>
            <a:endParaRPr lang="fa-IR" sz="1400" b="1" dirty="0" smtClean="0">
              <a:solidFill>
                <a:srgbClr val="0070C0"/>
              </a:solidFill>
              <a:latin typeface="Trebuchet MS" panose="020B0603020202020204"/>
              <a:ea typeface="+mj-ea"/>
              <a:cs typeface="Titr" panose="00000700000000000000" pitchFamily="2" charset="-78"/>
            </a:endParaRPr>
          </a:p>
          <a:p>
            <a:pPr algn="r" rtl="1"/>
            <a:r>
              <a:rPr lang="fa-IR" sz="1400" b="1" dirty="0" smtClean="0">
                <a:solidFill>
                  <a:srgbClr val="0070C0"/>
                </a:solidFill>
                <a:latin typeface="Trebuchet MS" panose="020B0603020202020204"/>
                <a:ea typeface="+mj-ea"/>
                <a:cs typeface="Titr" panose="00000700000000000000" pitchFamily="2" charset="-78"/>
              </a:rPr>
              <a:t>مريم </a:t>
            </a:r>
            <a:r>
              <a:rPr lang="fa-IR" sz="1400" b="1" dirty="0">
                <a:solidFill>
                  <a:srgbClr val="0070C0"/>
                </a:solidFill>
                <a:latin typeface="Trebuchet MS" panose="020B0603020202020204"/>
                <a:ea typeface="+mj-ea"/>
                <a:cs typeface="Titr" panose="00000700000000000000" pitchFamily="2" charset="-78"/>
              </a:rPr>
              <a:t>سوسن </a:t>
            </a:r>
            <a:r>
              <a:rPr lang="fa-IR" sz="1400" b="1" dirty="0" smtClean="0">
                <a:solidFill>
                  <a:srgbClr val="0070C0"/>
                </a:solidFill>
                <a:latin typeface="Trebuchet MS" panose="020B0603020202020204"/>
                <a:ea typeface="+mj-ea"/>
                <a:cs typeface="Titr" panose="00000700000000000000" pitchFamily="2" charset="-78"/>
              </a:rPr>
              <a:t>آبادي </a:t>
            </a:r>
            <a:r>
              <a:rPr lang="fa-IR" sz="1400" b="1" dirty="0">
                <a:solidFill>
                  <a:srgbClr val="0070C0"/>
                </a:solidFill>
                <a:latin typeface="Trebuchet MS" panose="020B0603020202020204"/>
                <a:ea typeface="+mj-ea"/>
                <a:cs typeface="Titr" panose="00000700000000000000" pitchFamily="2" charset="-78"/>
              </a:rPr>
              <a:t>(کارشناس ارشد توسعه منابع </a:t>
            </a:r>
            <a:r>
              <a:rPr lang="fa-IR" sz="1400" b="1" dirty="0" smtClean="0">
                <a:solidFill>
                  <a:srgbClr val="0070C0"/>
                </a:solidFill>
                <a:latin typeface="Trebuchet MS" panose="020B0603020202020204"/>
                <a:ea typeface="+mj-ea"/>
                <a:cs typeface="Titr" panose="00000700000000000000" pitchFamily="2" charset="-78"/>
              </a:rPr>
              <a:t>انساني </a:t>
            </a:r>
            <a:r>
              <a:rPr lang="fa-IR" sz="1400" b="1" dirty="0">
                <a:solidFill>
                  <a:srgbClr val="0070C0"/>
                </a:solidFill>
                <a:latin typeface="Trebuchet MS" panose="020B0603020202020204"/>
                <a:ea typeface="+mj-ea"/>
                <a:cs typeface="Titr" panose="00000700000000000000" pitchFamily="2" charset="-78"/>
              </a:rPr>
              <a:t>گروه </a:t>
            </a:r>
            <a:r>
              <a:rPr lang="fa-IR" sz="1400" b="1" dirty="0" smtClean="0">
                <a:solidFill>
                  <a:srgbClr val="0070C0"/>
                </a:solidFill>
                <a:latin typeface="Trebuchet MS" panose="020B0603020202020204"/>
                <a:ea typeface="+mj-ea"/>
                <a:cs typeface="Titr" panose="00000700000000000000" pitchFamily="2" charset="-78"/>
              </a:rPr>
              <a:t>طبيعت </a:t>
            </a:r>
            <a:r>
              <a:rPr lang="fa-IR" sz="1400" b="1" dirty="0">
                <a:solidFill>
                  <a:srgbClr val="0070C0"/>
                </a:solidFill>
                <a:latin typeface="Trebuchet MS" panose="020B0603020202020204"/>
                <a:ea typeface="+mj-ea"/>
                <a:cs typeface="Titr" panose="00000700000000000000" pitchFamily="2" charset="-78"/>
              </a:rPr>
              <a:t>زنده)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1097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1"/>
            <a:r>
              <a:rPr lang="fa-IR" sz="4000" dirty="0" smtClean="0">
                <a:solidFill>
                  <a:srgbClr val="0070C0"/>
                </a:solidFill>
                <a:cs typeface="Titr" panose="00000700000000000000" pitchFamily="2" charset="-78"/>
              </a:rPr>
              <a:t>ارزيابي </a:t>
            </a:r>
            <a:r>
              <a:rPr lang="fa-IR" sz="4000" dirty="0" smtClean="0">
                <a:solidFill>
                  <a:srgbClr val="0070C0"/>
                </a:solidFill>
                <a:cs typeface="Titr" panose="00000700000000000000" pitchFamily="2" charset="-78"/>
              </a:rPr>
              <a:t>عملکرد در شرکت </a:t>
            </a:r>
            <a:r>
              <a:rPr lang="fa-IR" sz="4000" dirty="0" smtClean="0">
                <a:solidFill>
                  <a:srgbClr val="0070C0"/>
                </a:solidFill>
                <a:cs typeface="Titr" panose="00000700000000000000" pitchFamily="2" charset="-78"/>
              </a:rPr>
              <a:t>طبيعت </a:t>
            </a:r>
            <a:r>
              <a:rPr lang="fa-IR" sz="4000" dirty="0" smtClean="0">
                <a:solidFill>
                  <a:srgbClr val="0070C0"/>
                </a:solidFill>
                <a:cs typeface="Titr" panose="00000700000000000000" pitchFamily="2" charset="-78"/>
              </a:rPr>
              <a:t>زنده</a:t>
            </a:r>
            <a:endParaRPr lang="fa-IR" sz="4000" dirty="0">
              <a:solidFill>
                <a:srgbClr val="0070C0"/>
              </a:solidFill>
              <a:cs typeface="Titr" panose="000007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9967175" cy="4351338"/>
          </a:xfrm>
        </p:spPr>
        <p:txBody>
          <a:bodyPr>
            <a:normAutofit/>
          </a:bodyPr>
          <a:lstStyle/>
          <a:p>
            <a:pPr algn="r" rtl="1"/>
            <a:r>
              <a:rPr lang="fa-IR" dirty="0" smtClean="0">
                <a:cs typeface="Zar" panose="00000400000000000000" pitchFamily="2" charset="-78"/>
              </a:rPr>
              <a:t>استخراج شاخص </a:t>
            </a:r>
            <a:r>
              <a:rPr lang="fa-IR" dirty="0" smtClean="0">
                <a:cs typeface="Zar" panose="00000400000000000000" pitchFamily="2" charset="-78"/>
              </a:rPr>
              <a:t>هاي وظيفه اي ارزيابي </a:t>
            </a:r>
            <a:r>
              <a:rPr lang="fa-IR" dirty="0" smtClean="0">
                <a:cs typeface="Zar" panose="00000400000000000000" pitchFamily="2" charset="-78"/>
              </a:rPr>
              <a:t>عملکرد بر اساس </a:t>
            </a:r>
            <a:r>
              <a:rPr lang="fa-IR" dirty="0" smtClean="0">
                <a:cs typeface="Zar" panose="00000400000000000000" pitchFamily="2" charset="-78"/>
              </a:rPr>
              <a:t>تجزيه </a:t>
            </a:r>
            <a:r>
              <a:rPr lang="fa-IR" dirty="0" smtClean="0">
                <a:cs typeface="Zar" panose="00000400000000000000" pitchFamily="2" charset="-78"/>
              </a:rPr>
              <a:t>و </a:t>
            </a:r>
            <a:r>
              <a:rPr lang="fa-IR" dirty="0" smtClean="0">
                <a:cs typeface="Zar" panose="00000400000000000000" pitchFamily="2" charset="-78"/>
              </a:rPr>
              <a:t>تحليل </a:t>
            </a:r>
            <a:r>
              <a:rPr lang="fa-IR" dirty="0" smtClean="0">
                <a:cs typeface="Zar" panose="00000400000000000000" pitchFamily="2" charset="-78"/>
              </a:rPr>
              <a:t>مشاغل</a:t>
            </a:r>
          </a:p>
          <a:p>
            <a:pPr algn="r" rtl="1"/>
            <a:r>
              <a:rPr lang="fa-IR" dirty="0" smtClean="0">
                <a:cs typeface="Zar" panose="00000400000000000000" pitchFamily="2" charset="-78"/>
              </a:rPr>
              <a:t>تعيين </a:t>
            </a:r>
            <a:r>
              <a:rPr lang="fa-IR" dirty="0" smtClean="0">
                <a:cs typeface="Zar" panose="00000400000000000000" pitchFamily="2" charset="-78"/>
              </a:rPr>
              <a:t>شاخص </a:t>
            </a:r>
            <a:r>
              <a:rPr lang="fa-IR" dirty="0" smtClean="0">
                <a:cs typeface="Zar" panose="00000400000000000000" pitchFamily="2" charset="-78"/>
              </a:rPr>
              <a:t>هاي </a:t>
            </a:r>
            <a:r>
              <a:rPr lang="fa-IR" dirty="0" smtClean="0">
                <a:cs typeface="Zar" panose="00000400000000000000" pitchFamily="2" charset="-78"/>
              </a:rPr>
              <a:t>منابع </a:t>
            </a:r>
            <a:r>
              <a:rPr lang="fa-IR" dirty="0" smtClean="0">
                <a:cs typeface="Zar" panose="00000400000000000000" pitchFamily="2" charset="-78"/>
              </a:rPr>
              <a:t>انساني ارزيابي </a:t>
            </a:r>
            <a:r>
              <a:rPr lang="fa-IR" dirty="0" smtClean="0">
                <a:cs typeface="Zar" panose="00000400000000000000" pitchFamily="2" charset="-78"/>
              </a:rPr>
              <a:t>عملکرد: موارد </a:t>
            </a:r>
            <a:r>
              <a:rPr lang="fa-IR" dirty="0" smtClean="0">
                <a:cs typeface="Zar" panose="00000400000000000000" pitchFamily="2" charset="-78"/>
              </a:rPr>
              <a:t>انضباطي </a:t>
            </a:r>
            <a:r>
              <a:rPr lang="fa-IR" dirty="0" smtClean="0">
                <a:cs typeface="Zar" panose="00000400000000000000" pitchFamily="2" charset="-78"/>
              </a:rPr>
              <a:t>و آموزش و  ...</a:t>
            </a:r>
          </a:p>
          <a:p>
            <a:pPr algn="r" rtl="1"/>
            <a:r>
              <a:rPr lang="fa-IR" dirty="0" smtClean="0">
                <a:cs typeface="Zar" panose="00000400000000000000" pitchFamily="2" charset="-78"/>
              </a:rPr>
              <a:t>تعيين </a:t>
            </a:r>
            <a:r>
              <a:rPr lang="fa-IR" dirty="0">
                <a:cs typeface="Zar" panose="00000400000000000000" pitchFamily="2" charset="-78"/>
              </a:rPr>
              <a:t>شاخص </a:t>
            </a:r>
            <a:r>
              <a:rPr lang="fa-IR" dirty="0" smtClean="0">
                <a:cs typeface="Zar" panose="00000400000000000000" pitchFamily="2" charset="-78"/>
              </a:rPr>
              <a:t>هاي واحدي ارزيابي </a:t>
            </a:r>
            <a:r>
              <a:rPr lang="fa-IR" dirty="0">
                <a:cs typeface="Zar" panose="00000400000000000000" pitchFamily="2" charset="-78"/>
              </a:rPr>
              <a:t>عملکرد: </a:t>
            </a:r>
            <a:r>
              <a:rPr lang="fa-IR" dirty="0" smtClean="0">
                <a:cs typeface="Zar" panose="00000400000000000000" pitchFamily="2" charset="-78"/>
              </a:rPr>
              <a:t>اهداف کار </a:t>
            </a:r>
            <a:r>
              <a:rPr lang="fa-IR" dirty="0" smtClean="0">
                <a:cs typeface="Zar" panose="00000400000000000000" pitchFamily="2" charset="-78"/>
              </a:rPr>
              <a:t>تيمي </a:t>
            </a:r>
            <a:r>
              <a:rPr lang="fa-IR" dirty="0" smtClean="0">
                <a:cs typeface="Zar" panose="00000400000000000000" pitchFamily="2" charset="-78"/>
              </a:rPr>
              <a:t>، شاخص </a:t>
            </a:r>
            <a:r>
              <a:rPr lang="fa-IR" dirty="0" smtClean="0">
                <a:cs typeface="Zar" panose="00000400000000000000" pitchFamily="2" charset="-78"/>
              </a:rPr>
              <a:t>هاي فرآيندي </a:t>
            </a:r>
            <a:r>
              <a:rPr lang="fa-IR" dirty="0" smtClean="0">
                <a:cs typeface="Zar" panose="00000400000000000000" pitchFamily="2" charset="-78"/>
              </a:rPr>
              <a:t>و ...</a:t>
            </a:r>
          </a:p>
          <a:p>
            <a:pPr algn="r" rtl="1"/>
            <a:r>
              <a:rPr lang="fa-IR" dirty="0" smtClean="0">
                <a:cs typeface="Zar" panose="00000400000000000000" pitchFamily="2" charset="-78"/>
              </a:rPr>
              <a:t>تدوين معيار</a:t>
            </a:r>
            <a:r>
              <a:rPr lang="fa-IR" dirty="0" smtClean="0">
                <a:cs typeface="Zar" panose="00000400000000000000" pitchFamily="2" charset="-78"/>
              </a:rPr>
              <a:t>، و </a:t>
            </a:r>
            <a:r>
              <a:rPr lang="fa-IR" dirty="0" smtClean="0">
                <a:cs typeface="Zar" panose="00000400000000000000" pitchFamily="2" charset="-78"/>
              </a:rPr>
              <a:t>شناسايي </a:t>
            </a:r>
            <a:r>
              <a:rPr lang="fa-IR" dirty="0" smtClean="0">
                <a:cs typeface="Zar" panose="00000400000000000000" pitchFamily="2" charset="-78"/>
              </a:rPr>
              <a:t>ابزار اندازه </a:t>
            </a:r>
            <a:r>
              <a:rPr lang="fa-IR" dirty="0" smtClean="0">
                <a:cs typeface="Zar" panose="00000400000000000000" pitchFamily="2" charset="-78"/>
              </a:rPr>
              <a:t>گيري هريک </a:t>
            </a:r>
            <a:r>
              <a:rPr lang="fa-IR" dirty="0" smtClean="0">
                <a:cs typeface="Zar" panose="00000400000000000000" pitchFamily="2" charset="-78"/>
              </a:rPr>
              <a:t>از شاخص </a:t>
            </a:r>
            <a:r>
              <a:rPr lang="fa-IR" dirty="0" smtClean="0">
                <a:cs typeface="Zar" panose="00000400000000000000" pitchFamily="2" charset="-78"/>
              </a:rPr>
              <a:t>هاي ارزيابي </a:t>
            </a:r>
            <a:endParaRPr lang="fa-IR" dirty="0" smtClean="0">
              <a:cs typeface="Zar" panose="00000400000000000000" pitchFamily="2" charset="-78"/>
            </a:endParaRPr>
          </a:p>
          <a:p>
            <a:pPr algn="r" rtl="1"/>
            <a:r>
              <a:rPr lang="fa-IR" dirty="0" smtClean="0">
                <a:cs typeface="Zar" panose="00000400000000000000" pitchFamily="2" charset="-78"/>
              </a:rPr>
              <a:t>تعيين امتياز </a:t>
            </a:r>
            <a:r>
              <a:rPr lang="fa-IR" dirty="0" smtClean="0">
                <a:cs typeface="Zar" panose="00000400000000000000" pitchFamily="2" charset="-78"/>
              </a:rPr>
              <a:t>قابل قبول عملکرد </a:t>
            </a:r>
            <a:r>
              <a:rPr lang="fa-IR" dirty="0" smtClean="0">
                <a:cs typeface="Zar" panose="00000400000000000000" pitchFamily="2" charset="-78"/>
              </a:rPr>
              <a:t>براي </a:t>
            </a:r>
            <a:r>
              <a:rPr lang="fa-IR" dirty="0" smtClean="0">
                <a:cs typeface="Zar" panose="00000400000000000000" pitchFamily="2" charset="-78"/>
              </a:rPr>
              <a:t>گروه </a:t>
            </a:r>
            <a:r>
              <a:rPr lang="fa-IR" dirty="0" smtClean="0">
                <a:cs typeface="Zar" panose="00000400000000000000" pitchFamily="2" charset="-78"/>
              </a:rPr>
              <a:t>هاي </a:t>
            </a:r>
            <a:r>
              <a:rPr lang="fa-IR" dirty="0" smtClean="0">
                <a:cs typeface="Zar" panose="00000400000000000000" pitchFamily="2" charset="-78"/>
              </a:rPr>
              <a:t>مختلف پست ها بر اساس </a:t>
            </a:r>
            <a:r>
              <a:rPr lang="fa-IR" dirty="0" smtClean="0">
                <a:cs typeface="Zar" panose="00000400000000000000" pitchFamily="2" charset="-78"/>
              </a:rPr>
              <a:t>جايگاه سازماني</a:t>
            </a:r>
            <a:endParaRPr lang="fa-IR" dirty="0" smtClean="0">
              <a:cs typeface="Zar" panose="00000400000000000000" pitchFamily="2" charset="-78"/>
            </a:endParaRPr>
          </a:p>
          <a:p>
            <a:pPr algn="r" rtl="1"/>
            <a:r>
              <a:rPr lang="fa-IR" dirty="0" smtClean="0">
                <a:cs typeface="Zar" panose="00000400000000000000" pitchFamily="2" charset="-78"/>
              </a:rPr>
              <a:t>انجام </a:t>
            </a:r>
            <a:r>
              <a:rPr lang="fa-IR" dirty="0" smtClean="0">
                <a:cs typeface="Zar" panose="00000400000000000000" pitchFamily="2" charset="-78"/>
              </a:rPr>
              <a:t>ارزيابي </a:t>
            </a:r>
            <a:r>
              <a:rPr lang="fa-IR" dirty="0" smtClean="0">
                <a:cs typeface="Zar" panose="00000400000000000000" pitchFamily="2" charset="-78"/>
              </a:rPr>
              <a:t>عملکرد دوره </a:t>
            </a:r>
            <a:r>
              <a:rPr lang="fa-IR" dirty="0" smtClean="0">
                <a:cs typeface="Zar" panose="00000400000000000000" pitchFamily="2" charset="-78"/>
              </a:rPr>
              <a:t>اي </a:t>
            </a:r>
            <a:r>
              <a:rPr lang="fa-IR" dirty="0" smtClean="0">
                <a:cs typeface="Zar" panose="00000400000000000000" pitchFamily="2" charset="-78"/>
              </a:rPr>
              <a:t>و ارائه بازخورد و </a:t>
            </a:r>
            <a:r>
              <a:rPr lang="fa-IR" dirty="0" smtClean="0">
                <a:cs typeface="Zar" panose="00000400000000000000" pitchFamily="2" charset="-78"/>
              </a:rPr>
              <a:t>تعريف </a:t>
            </a:r>
            <a:r>
              <a:rPr lang="fa-IR" dirty="0" smtClean="0">
                <a:cs typeface="Zar" panose="00000400000000000000" pitchFamily="2" charset="-78"/>
              </a:rPr>
              <a:t>اقدام بهبود </a:t>
            </a:r>
          </a:p>
          <a:p>
            <a:pPr algn="r" rtl="1"/>
            <a:r>
              <a:rPr lang="fa-IR" dirty="0" smtClean="0">
                <a:cs typeface="Zar" panose="00000400000000000000" pitchFamily="2" charset="-78"/>
              </a:rPr>
              <a:t>پرداخت پاداش </a:t>
            </a:r>
            <a:r>
              <a:rPr lang="fa-IR" dirty="0" smtClean="0">
                <a:cs typeface="Zar" panose="00000400000000000000" pitchFamily="2" charset="-78"/>
              </a:rPr>
              <a:t>ارزيابي </a:t>
            </a:r>
            <a:r>
              <a:rPr lang="fa-IR" dirty="0" smtClean="0">
                <a:cs typeface="Zar" panose="00000400000000000000" pitchFamily="2" charset="-78"/>
              </a:rPr>
              <a:t>عملکرد</a:t>
            </a:r>
          </a:p>
          <a:p>
            <a:pPr algn="r" rtl="1"/>
            <a:r>
              <a:rPr lang="fa-IR" dirty="0" smtClean="0">
                <a:cs typeface="Zar" panose="00000400000000000000" pitchFamily="2" charset="-78"/>
              </a:rPr>
              <a:t>ثبت و </a:t>
            </a:r>
            <a:r>
              <a:rPr lang="fa-IR" dirty="0" smtClean="0">
                <a:cs typeface="Zar" panose="00000400000000000000" pitchFamily="2" charset="-78"/>
              </a:rPr>
              <a:t>نگهداري امتيازها </a:t>
            </a:r>
            <a:r>
              <a:rPr lang="fa-IR" dirty="0" smtClean="0">
                <a:cs typeface="Zar" panose="00000400000000000000" pitchFamily="2" charset="-78"/>
              </a:rPr>
              <a:t>در سوابق افراد</a:t>
            </a:r>
          </a:p>
          <a:p>
            <a:pPr algn="r" rtl="1">
              <a:buFont typeface="Courier New" panose="02070309020205020404" pitchFamily="49" charset="0"/>
              <a:buChar char="o"/>
            </a:pPr>
            <a:endParaRPr lang="fa-IR" dirty="0" smtClean="0"/>
          </a:p>
        </p:txBody>
      </p:sp>
    </p:spTree>
    <p:extLst>
      <p:ext uri="{BB962C8B-B14F-4D97-AF65-F5344CB8AC3E}">
        <p14:creationId xmlns:p14="http://schemas.microsoft.com/office/powerpoint/2010/main" val="3335174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9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5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7288" y="640723"/>
            <a:ext cx="10374923" cy="5360832"/>
          </a:xfrm>
        </p:spPr>
        <p:txBody>
          <a:bodyPr>
            <a:normAutofit/>
          </a:bodyPr>
          <a:lstStyle/>
          <a:p>
            <a:pPr algn="r"/>
            <a:endParaRPr lang="en-US" sz="1400" dirty="0">
              <a:cs typeface="Nazanin" panose="00000700000000000000" pitchFamily="2" charset="-78"/>
            </a:endParaRPr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796" y="670260"/>
            <a:ext cx="10429875" cy="5343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2033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3046" y="446568"/>
            <a:ext cx="10374923" cy="5590817"/>
          </a:xfrm>
        </p:spPr>
        <p:txBody>
          <a:bodyPr>
            <a:normAutofit/>
          </a:bodyPr>
          <a:lstStyle/>
          <a:p>
            <a:pPr algn="r"/>
            <a:endParaRPr lang="en-US" sz="1400" dirty="0">
              <a:cs typeface="Nazanin" panose="00000700000000000000" pitchFamily="2" charset="-78"/>
            </a:endParaRPr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433" y="528034"/>
            <a:ext cx="10429875" cy="5513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50996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5694" y="1031358"/>
            <a:ext cx="10972800" cy="5006027"/>
          </a:xfrm>
        </p:spPr>
        <p:txBody>
          <a:bodyPr>
            <a:normAutofit/>
          </a:bodyPr>
          <a:lstStyle/>
          <a:p>
            <a:pPr algn="r"/>
            <a:endParaRPr lang="en-US" sz="1400" dirty="0">
              <a:cs typeface="Nazanin" panose="00000700000000000000" pitchFamily="2" charset="-78"/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886" y="1155903"/>
            <a:ext cx="10896600" cy="481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38524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1677" y="1148861"/>
            <a:ext cx="10515600" cy="4888523"/>
          </a:xfrm>
        </p:spPr>
        <p:txBody>
          <a:bodyPr>
            <a:normAutofit fontScale="90000"/>
          </a:bodyPr>
          <a:lstStyle/>
          <a:p>
            <a:pPr algn="r" rtl="1">
              <a:lnSpc>
                <a:spcPct val="107000"/>
              </a:lnSpc>
              <a:spcAft>
                <a:spcPts val="800"/>
              </a:spcAft>
            </a:pPr>
            <a:r>
              <a:rPr lang="fa-IR" sz="26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Zar" panose="00000400000000000000" pitchFamily="2" charset="-78"/>
              </a:rPr>
              <a:t>چرا </a:t>
            </a:r>
            <a:r>
              <a:rPr lang="fa-IR" sz="26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Zar" panose="00000400000000000000" pitchFamily="2" charset="-78"/>
              </a:rPr>
              <a:t>جانشين پروري؟</a:t>
            </a:r>
            <a:r>
              <a:rPr lang="fa-IR" sz="26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Zar" panose="00000400000000000000" pitchFamily="2" charset="-78"/>
              </a:rPr>
              <a:t/>
            </a:r>
            <a:br>
              <a:rPr lang="fa-IR" sz="26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Zar" panose="00000400000000000000" pitchFamily="2" charset="-78"/>
              </a:rPr>
            </a:br>
            <a:r>
              <a:rPr lang="fa-IR" sz="26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Zar" panose="00000400000000000000" pitchFamily="2" charset="-78"/>
              </a:rPr>
              <a:t/>
            </a:r>
            <a:br>
              <a:rPr lang="fa-IR" sz="26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Zar" panose="00000400000000000000" pitchFamily="2" charset="-78"/>
              </a:rPr>
            </a:br>
            <a:r>
              <a:rPr lang="fa-IR" sz="3100" dirty="0" smtClean="0">
                <a:cs typeface="Zar" panose="00000400000000000000" pitchFamily="2" charset="-78"/>
              </a:rPr>
              <a:t>- تعداد قابل ملاحظه </a:t>
            </a:r>
            <a:r>
              <a:rPr lang="fa-IR" sz="3100" dirty="0" smtClean="0">
                <a:cs typeface="Zar" panose="00000400000000000000" pitchFamily="2" charset="-78"/>
              </a:rPr>
              <a:t>مرخصي ايام بارداري </a:t>
            </a:r>
            <a:r>
              <a:rPr lang="fa-IR" sz="3100" dirty="0" smtClean="0">
                <a:cs typeface="Zar" panose="00000400000000000000" pitchFamily="2" charset="-78"/>
              </a:rPr>
              <a:t>در سطوح مختلف سازمان </a:t>
            </a:r>
            <a:r>
              <a:rPr lang="fa-IR" sz="3100" dirty="0" smtClean="0">
                <a:cs typeface="Zar" panose="00000400000000000000" pitchFamily="2" charset="-78"/>
              </a:rPr>
              <a:t>بدليل ترکيب سني </a:t>
            </a:r>
            <a:r>
              <a:rPr lang="fa-IR" sz="3100" dirty="0" smtClean="0">
                <a:cs typeface="Zar" panose="00000400000000000000" pitchFamily="2" charset="-78"/>
              </a:rPr>
              <a:t>جوان </a:t>
            </a:r>
            <a:r>
              <a:rPr lang="fa-IR" sz="3100" dirty="0" smtClean="0">
                <a:cs typeface="Zar" panose="00000400000000000000" pitchFamily="2" charset="-78"/>
              </a:rPr>
              <a:t>نيروي انساني</a:t>
            </a:r>
            <a:r>
              <a:rPr lang="fa-IR" sz="3100" dirty="0" smtClean="0">
                <a:cs typeface="Zar" panose="00000400000000000000" pitchFamily="2" charset="-78"/>
              </a:rPr>
              <a:t/>
            </a:r>
            <a:br>
              <a:rPr lang="fa-IR" sz="3100" dirty="0" smtClean="0">
                <a:cs typeface="Zar" panose="00000400000000000000" pitchFamily="2" charset="-78"/>
              </a:rPr>
            </a:br>
            <a:r>
              <a:rPr lang="fa-IR" sz="3100" dirty="0">
                <a:latin typeface="Calibri" panose="020F0502020204030204" pitchFamily="34" charset="0"/>
                <a:ea typeface="Calibri" panose="020F0502020204030204" pitchFamily="34" charset="0"/>
                <a:cs typeface="Zar" panose="00000400000000000000" pitchFamily="2" charset="-78"/>
              </a:rPr>
              <a:t>- الزامات </a:t>
            </a:r>
            <a:r>
              <a:rPr lang="fa-IR" sz="3100" dirty="0" smtClean="0">
                <a:latin typeface="Calibri" panose="020F0502020204030204" pitchFamily="34" charset="0"/>
                <a:ea typeface="Calibri" panose="020F0502020204030204" pitchFamily="34" charset="0"/>
                <a:cs typeface="Zar" panose="00000400000000000000" pitchFamily="2" charset="-78"/>
              </a:rPr>
              <a:t>قانوني بکارگيري </a:t>
            </a:r>
            <a:r>
              <a:rPr lang="fa-IR" sz="3100" dirty="0">
                <a:latin typeface="Calibri" panose="020F0502020204030204" pitchFamily="34" charset="0"/>
                <a:ea typeface="Calibri" panose="020F0502020204030204" pitchFamily="34" charset="0"/>
                <a:cs typeface="Zar" panose="00000400000000000000" pitchFamily="2" charset="-78"/>
              </a:rPr>
              <a:t>بانوان پس از </a:t>
            </a:r>
            <a:r>
              <a:rPr lang="fa-IR" sz="3100" dirty="0" smtClean="0">
                <a:latin typeface="Calibri" panose="020F0502020204030204" pitchFamily="34" charset="0"/>
                <a:ea typeface="Calibri" panose="020F0502020204030204" pitchFamily="34" charset="0"/>
                <a:cs typeface="Zar" panose="00000400000000000000" pitchFamily="2" charset="-78"/>
              </a:rPr>
              <a:t>ايام مرخصي ايام بارداري</a:t>
            </a:r>
            <a:r>
              <a:rPr lang="en-US" sz="3100" dirty="0">
                <a:latin typeface="Calibri" panose="020F0502020204030204" pitchFamily="34" charset="0"/>
                <a:ea typeface="Calibri" panose="020F0502020204030204" pitchFamily="34" charset="0"/>
                <a:cs typeface="Zar" panose="00000400000000000000" pitchFamily="2" charset="-78"/>
              </a:rPr>
              <a:t/>
            </a:r>
            <a:br>
              <a:rPr lang="en-US" sz="3100" dirty="0">
                <a:latin typeface="Calibri" panose="020F0502020204030204" pitchFamily="34" charset="0"/>
                <a:ea typeface="Calibri" panose="020F0502020204030204" pitchFamily="34" charset="0"/>
                <a:cs typeface="Zar" panose="00000400000000000000" pitchFamily="2" charset="-78"/>
              </a:rPr>
            </a:br>
            <a:r>
              <a:rPr lang="fa-IR" sz="3100" dirty="0">
                <a:latin typeface="Calibri" panose="020F0502020204030204" pitchFamily="34" charset="0"/>
                <a:ea typeface="Calibri" panose="020F0502020204030204" pitchFamily="34" charset="0"/>
                <a:cs typeface="Zar" panose="00000400000000000000" pitchFamily="2" charset="-78"/>
              </a:rPr>
              <a:t>- </a:t>
            </a:r>
            <a:r>
              <a:rPr lang="fa-IR" sz="3100" dirty="0" smtClean="0">
                <a:latin typeface="Calibri" panose="020F0502020204030204" pitchFamily="34" charset="0"/>
                <a:ea typeface="Calibri" panose="020F0502020204030204" pitchFamily="34" charset="0"/>
                <a:cs typeface="Zar" panose="00000400000000000000" pitchFamily="2" charset="-78"/>
              </a:rPr>
              <a:t>ايجاد </a:t>
            </a:r>
            <a:r>
              <a:rPr lang="fa-IR" sz="3100" dirty="0">
                <a:latin typeface="Calibri" panose="020F0502020204030204" pitchFamily="34" charset="0"/>
                <a:ea typeface="Calibri" panose="020F0502020204030204" pitchFamily="34" charset="0"/>
                <a:cs typeface="Zar" panose="00000400000000000000" pitchFamily="2" charset="-78"/>
              </a:rPr>
              <a:t>فرصت بازگشت به کار </a:t>
            </a:r>
            <a:r>
              <a:rPr lang="fa-IR" sz="3100" dirty="0" smtClean="0">
                <a:latin typeface="Calibri" panose="020F0502020204030204" pitchFamily="34" charset="0"/>
                <a:ea typeface="Calibri" panose="020F0502020204030204" pitchFamily="34" charset="0"/>
                <a:cs typeface="Zar" panose="00000400000000000000" pitchFamily="2" charset="-78"/>
              </a:rPr>
              <a:t>پرسنلي </a:t>
            </a:r>
            <a:r>
              <a:rPr lang="fa-IR" sz="3100" dirty="0">
                <a:latin typeface="Calibri" panose="020F0502020204030204" pitchFamily="34" charset="0"/>
                <a:ea typeface="Calibri" panose="020F0502020204030204" pitchFamily="34" charset="0"/>
                <a:cs typeface="Zar" panose="00000400000000000000" pitchFamily="2" charset="-78"/>
              </a:rPr>
              <a:t>که به هر </a:t>
            </a:r>
            <a:r>
              <a:rPr lang="fa-IR" sz="3100" dirty="0" smtClean="0">
                <a:latin typeface="Calibri" panose="020F0502020204030204" pitchFamily="34" charset="0"/>
                <a:ea typeface="Calibri" panose="020F0502020204030204" pitchFamily="34" charset="0"/>
                <a:cs typeface="Zar" panose="00000400000000000000" pitchFamily="2" charset="-78"/>
              </a:rPr>
              <a:t>دليل </a:t>
            </a:r>
            <a:r>
              <a:rPr lang="fa-IR" sz="3100" dirty="0">
                <a:latin typeface="Calibri" panose="020F0502020204030204" pitchFamily="34" charset="0"/>
                <a:ea typeface="Calibri" panose="020F0502020204030204" pitchFamily="34" charset="0"/>
                <a:cs typeface="Zar" panose="00000400000000000000" pitchFamily="2" charset="-78"/>
              </a:rPr>
              <a:t>مجبور به ترک سازمان </a:t>
            </a:r>
            <a:r>
              <a:rPr lang="fa-IR" sz="3100" dirty="0" smtClean="0">
                <a:latin typeface="Calibri" panose="020F0502020204030204" pitchFamily="34" charset="0"/>
                <a:ea typeface="Calibri" panose="020F0502020204030204" pitchFamily="34" charset="0"/>
                <a:cs typeface="Zar" panose="00000400000000000000" pitchFamily="2" charset="-78"/>
              </a:rPr>
              <a:t>براي </a:t>
            </a:r>
            <a:r>
              <a:rPr lang="fa-IR" sz="3100" dirty="0">
                <a:latin typeface="Calibri" panose="020F0502020204030204" pitchFamily="34" charset="0"/>
                <a:ea typeface="Calibri" panose="020F0502020204030204" pitchFamily="34" charset="0"/>
                <a:cs typeface="Zar" panose="00000400000000000000" pitchFamily="2" charset="-78"/>
              </a:rPr>
              <a:t>مدت زمان </a:t>
            </a:r>
            <a:r>
              <a:rPr lang="fa-IR" sz="3100" dirty="0" smtClean="0">
                <a:latin typeface="Calibri" panose="020F0502020204030204" pitchFamily="34" charset="0"/>
                <a:ea typeface="Calibri" panose="020F0502020204030204" pitchFamily="34" charset="0"/>
                <a:cs typeface="Zar" panose="00000400000000000000" pitchFamily="2" charset="-78"/>
              </a:rPr>
              <a:t>معين </a:t>
            </a:r>
            <a:r>
              <a:rPr lang="fa-IR" sz="3100" dirty="0">
                <a:latin typeface="Calibri" panose="020F0502020204030204" pitchFamily="34" charset="0"/>
                <a:ea typeface="Calibri" panose="020F0502020204030204" pitchFamily="34" charset="0"/>
                <a:cs typeface="Zar" panose="00000400000000000000" pitchFamily="2" charset="-78"/>
              </a:rPr>
              <a:t>شده اند</a:t>
            </a:r>
            <a:r>
              <a:rPr lang="en-US" sz="3100" dirty="0">
                <a:latin typeface="Calibri" panose="020F0502020204030204" pitchFamily="34" charset="0"/>
                <a:ea typeface="Calibri" panose="020F0502020204030204" pitchFamily="34" charset="0"/>
                <a:cs typeface="Zar" panose="00000400000000000000" pitchFamily="2" charset="-78"/>
              </a:rPr>
              <a:t/>
            </a:r>
            <a:br>
              <a:rPr lang="en-US" sz="3100" dirty="0">
                <a:latin typeface="Calibri" panose="020F0502020204030204" pitchFamily="34" charset="0"/>
                <a:ea typeface="Calibri" panose="020F0502020204030204" pitchFamily="34" charset="0"/>
                <a:cs typeface="Zar" panose="00000400000000000000" pitchFamily="2" charset="-78"/>
              </a:rPr>
            </a:br>
            <a:r>
              <a:rPr lang="fa-IR" sz="3100" dirty="0">
                <a:latin typeface="Calibri" panose="020F0502020204030204" pitchFamily="34" charset="0"/>
                <a:ea typeface="Calibri" panose="020F0502020204030204" pitchFamily="34" charset="0"/>
                <a:cs typeface="Zar" panose="00000400000000000000" pitchFamily="2" charset="-78"/>
              </a:rPr>
              <a:t>- </a:t>
            </a:r>
            <a:r>
              <a:rPr lang="fa-IR" sz="3100" dirty="0" smtClean="0">
                <a:latin typeface="Calibri" panose="020F0502020204030204" pitchFamily="34" charset="0"/>
                <a:ea typeface="Calibri" panose="020F0502020204030204" pitchFamily="34" charset="0"/>
                <a:cs typeface="Zar" panose="00000400000000000000" pitchFamily="2" charset="-78"/>
              </a:rPr>
              <a:t>عدم </a:t>
            </a:r>
            <a:r>
              <a:rPr lang="fa-IR" sz="3100" dirty="0" smtClean="0">
                <a:latin typeface="Calibri" panose="020F0502020204030204" pitchFamily="34" charset="0"/>
                <a:ea typeface="Calibri" panose="020F0502020204030204" pitchFamily="34" charset="0"/>
                <a:cs typeface="Zar" panose="00000400000000000000" pitchFamily="2" charset="-78"/>
              </a:rPr>
              <a:t>نياز </a:t>
            </a:r>
            <a:r>
              <a:rPr lang="fa-IR" sz="3100" dirty="0">
                <a:latin typeface="Calibri" panose="020F0502020204030204" pitchFamily="34" charset="0"/>
                <a:ea typeface="Calibri" panose="020F0502020204030204" pitchFamily="34" charset="0"/>
                <a:cs typeface="Zar" panose="00000400000000000000" pitchFamily="2" charset="-78"/>
              </a:rPr>
              <a:t>به جذب </a:t>
            </a:r>
            <a:r>
              <a:rPr lang="fa-IR" sz="3100" dirty="0" smtClean="0">
                <a:latin typeface="Calibri" panose="020F0502020204030204" pitchFamily="34" charset="0"/>
                <a:ea typeface="Calibri" panose="020F0502020204030204" pitchFamily="34" charset="0"/>
                <a:cs typeface="Zar" panose="00000400000000000000" pitchFamily="2" charset="-78"/>
              </a:rPr>
              <a:t>نيرو براي </a:t>
            </a:r>
            <a:r>
              <a:rPr lang="fa-IR" sz="3100" dirty="0">
                <a:latin typeface="Calibri" panose="020F0502020204030204" pitchFamily="34" charset="0"/>
                <a:ea typeface="Calibri" panose="020F0502020204030204" pitchFamily="34" charset="0"/>
                <a:cs typeface="Zar" panose="00000400000000000000" pitchFamily="2" charset="-78"/>
              </a:rPr>
              <a:t>پست </a:t>
            </a:r>
            <a:r>
              <a:rPr lang="fa-IR" sz="3100" dirty="0" smtClean="0">
                <a:latin typeface="Calibri" panose="020F0502020204030204" pitchFamily="34" charset="0"/>
                <a:ea typeface="Calibri" panose="020F0502020204030204" pitchFamily="34" charset="0"/>
                <a:cs typeface="Zar" panose="00000400000000000000" pitchFamily="2" charset="-78"/>
              </a:rPr>
              <a:t>هايي </a:t>
            </a:r>
            <a:r>
              <a:rPr lang="fa-IR" sz="3100" dirty="0">
                <a:latin typeface="Calibri" panose="020F0502020204030204" pitchFamily="34" charset="0"/>
                <a:ea typeface="Calibri" panose="020F0502020204030204" pitchFamily="34" charset="0"/>
                <a:cs typeface="Zar" panose="00000400000000000000" pitchFamily="2" charset="-78"/>
              </a:rPr>
              <a:t>که بر اساس </a:t>
            </a:r>
            <a:r>
              <a:rPr lang="fa-IR" sz="3100" dirty="0" smtClean="0">
                <a:latin typeface="Calibri" panose="020F0502020204030204" pitchFamily="34" charset="0"/>
                <a:ea typeface="Calibri" panose="020F0502020204030204" pitchFamily="34" charset="0"/>
                <a:cs typeface="Zar" panose="00000400000000000000" pitchFamily="2" charset="-78"/>
              </a:rPr>
              <a:t>کارسنجي نياز </a:t>
            </a:r>
            <a:r>
              <a:rPr lang="fa-IR" sz="3100" dirty="0">
                <a:latin typeface="Calibri" panose="020F0502020204030204" pitchFamily="34" charset="0"/>
                <a:ea typeface="Calibri" panose="020F0502020204030204" pitchFamily="34" charset="0"/>
                <a:cs typeface="Zar" panose="00000400000000000000" pitchFamily="2" charset="-78"/>
              </a:rPr>
              <a:t>به </a:t>
            </a:r>
            <a:r>
              <a:rPr lang="fa-IR" sz="3100" dirty="0" smtClean="0">
                <a:latin typeface="Calibri" panose="020F0502020204030204" pitchFamily="34" charset="0"/>
                <a:ea typeface="Calibri" panose="020F0502020204030204" pitchFamily="34" charset="0"/>
                <a:cs typeface="Zar" panose="00000400000000000000" pitchFamily="2" charset="-78"/>
              </a:rPr>
              <a:t>نيروي </a:t>
            </a:r>
            <a:r>
              <a:rPr lang="fa-IR" sz="3100" dirty="0">
                <a:latin typeface="Calibri" panose="020F0502020204030204" pitchFamily="34" charset="0"/>
                <a:ea typeface="Calibri" panose="020F0502020204030204" pitchFamily="34" charset="0"/>
                <a:cs typeface="Zar" panose="00000400000000000000" pitchFamily="2" charset="-78"/>
              </a:rPr>
              <a:t>تمام وقت ندارد</a:t>
            </a:r>
            <a:r>
              <a:rPr lang="en-US" sz="3100" dirty="0">
                <a:latin typeface="Calibri" panose="020F0502020204030204" pitchFamily="34" charset="0"/>
                <a:ea typeface="Calibri" panose="020F0502020204030204" pitchFamily="34" charset="0"/>
                <a:cs typeface="Zar" panose="00000400000000000000" pitchFamily="2" charset="-78"/>
              </a:rPr>
              <a:t/>
            </a:r>
            <a:br>
              <a:rPr lang="en-US" sz="3100" dirty="0">
                <a:latin typeface="Calibri" panose="020F0502020204030204" pitchFamily="34" charset="0"/>
                <a:ea typeface="Calibri" panose="020F0502020204030204" pitchFamily="34" charset="0"/>
                <a:cs typeface="Zar" panose="00000400000000000000" pitchFamily="2" charset="-78"/>
              </a:rPr>
            </a:br>
            <a:r>
              <a:rPr lang="fa-IR" sz="3100" dirty="0">
                <a:latin typeface="Calibri" panose="020F0502020204030204" pitchFamily="34" charset="0"/>
                <a:ea typeface="Calibri" panose="020F0502020204030204" pitchFamily="34" charset="0"/>
                <a:cs typeface="Zar" panose="00000400000000000000" pitchFamily="2" charset="-78"/>
              </a:rPr>
              <a:t>- </a:t>
            </a:r>
            <a:r>
              <a:rPr lang="fa-IR" sz="3100" dirty="0" smtClean="0">
                <a:latin typeface="Calibri" panose="020F0502020204030204" pitchFamily="34" charset="0"/>
                <a:ea typeface="Calibri" panose="020F0502020204030204" pitchFamily="34" charset="0"/>
                <a:cs typeface="Zar" panose="00000400000000000000" pitchFamily="2" charset="-78"/>
              </a:rPr>
              <a:t>وجود </a:t>
            </a:r>
            <a:r>
              <a:rPr lang="fa-IR" sz="3100" dirty="0" smtClean="0">
                <a:latin typeface="Calibri" panose="020F0502020204030204" pitchFamily="34" charset="0"/>
                <a:ea typeface="Calibri" panose="020F0502020204030204" pitchFamily="34" charset="0"/>
                <a:cs typeface="Zar" panose="00000400000000000000" pitchFamily="2" charset="-78"/>
              </a:rPr>
              <a:t>زيرساخت جانشيني </a:t>
            </a:r>
            <a:r>
              <a:rPr lang="fa-IR" sz="3100" dirty="0">
                <a:latin typeface="Calibri" panose="020F0502020204030204" pitchFamily="34" charset="0"/>
                <a:ea typeface="Calibri" panose="020F0502020204030204" pitchFamily="34" charset="0"/>
                <a:cs typeface="Zar" panose="00000400000000000000" pitchFamily="2" charset="-78"/>
              </a:rPr>
              <a:t>(</a:t>
            </a:r>
            <a:r>
              <a:rPr lang="en-US" sz="3100" dirty="0">
                <a:latin typeface="Calibri" panose="020F0502020204030204" pitchFamily="34" charset="0"/>
                <a:ea typeface="Calibri" panose="020F0502020204030204" pitchFamily="34" charset="0"/>
                <a:cs typeface="Zar" panose="00000400000000000000" pitchFamily="2" charset="-78"/>
              </a:rPr>
              <a:t>TTM</a:t>
            </a:r>
            <a:r>
              <a:rPr lang="fa-IR" sz="3100" dirty="0">
                <a:latin typeface="Calibri" panose="020F0502020204030204" pitchFamily="34" charset="0"/>
                <a:ea typeface="Calibri" panose="020F0502020204030204" pitchFamily="34" charset="0"/>
                <a:cs typeface="Zar" panose="00000400000000000000" pitchFamily="2" charset="-78"/>
              </a:rPr>
              <a:t> )</a:t>
            </a:r>
            <a:r>
              <a:rPr lang="en-US" sz="3100" dirty="0">
                <a:latin typeface="Calibri" panose="020F0502020204030204" pitchFamily="34" charset="0"/>
                <a:ea typeface="Calibri" panose="020F0502020204030204" pitchFamily="34" charset="0"/>
                <a:cs typeface="Zar" panose="00000400000000000000" pitchFamily="2" charset="-78"/>
              </a:rPr>
              <a:t/>
            </a:r>
            <a:br>
              <a:rPr lang="en-US" sz="3100" dirty="0">
                <a:latin typeface="Calibri" panose="020F0502020204030204" pitchFamily="34" charset="0"/>
                <a:ea typeface="Calibri" panose="020F0502020204030204" pitchFamily="34" charset="0"/>
                <a:cs typeface="Zar" panose="00000400000000000000" pitchFamily="2" charset="-78"/>
              </a:rPr>
            </a:br>
            <a:r>
              <a:rPr lang="fa-IR" sz="3100" dirty="0">
                <a:latin typeface="Calibri" panose="020F0502020204030204" pitchFamily="34" charset="0"/>
                <a:ea typeface="Calibri" panose="020F0502020204030204" pitchFamily="34" charset="0"/>
                <a:cs typeface="Zar" panose="00000400000000000000" pitchFamily="2" charset="-78"/>
              </a:rPr>
              <a:t>- وجود </a:t>
            </a:r>
            <a:r>
              <a:rPr lang="fa-IR" sz="3100" dirty="0" smtClean="0">
                <a:latin typeface="Calibri" panose="020F0502020204030204" pitchFamily="34" charset="0"/>
                <a:ea typeface="Calibri" panose="020F0502020204030204" pitchFamily="34" charset="0"/>
                <a:cs typeface="Zar" panose="00000400000000000000" pitchFamily="2" charset="-78"/>
              </a:rPr>
              <a:t>امتياز ارزيابي </a:t>
            </a:r>
            <a:r>
              <a:rPr lang="fa-IR" sz="3100" dirty="0">
                <a:latin typeface="Calibri" panose="020F0502020204030204" pitchFamily="34" charset="0"/>
                <a:ea typeface="Calibri" panose="020F0502020204030204" pitchFamily="34" charset="0"/>
                <a:cs typeface="Zar" panose="00000400000000000000" pitchFamily="2" charset="-78"/>
              </a:rPr>
              <a:t>عملکرد کارکنان بعنوان </a:t>
            </a:r>
            <a:r>
              <a:rPr lang="fa-IR" sz="3100" dirty="0" smtClean="0">
                <a:latin typeface="Calibri" panose="020F0502020204030204" pitchFamily="34" charset="0"/>
                <a:ea typeface="Calibri" panose="020F0502020204030204" pitchFamily="34" charset="0"/>
                <a:cs typeface="Zar" panose="00000400000000000000" pitchFamily="2" charset="-78"/>
              </a:rPr>
              <a:t>يکي </a:t>
            </a:r>
            <a:r>
              <a:rPr lang="fa-IR" sz="3100" dirty="0">
                <a:latin typeface="Calibri" panose="020F0502020204030204" pitchFamily="34" charset="0"/>
                <a:ea typeface="Calibri" panose="020F0502020204030204" pitchFamily="34" charset="0"/>
                <a:cs typeface="Zar" panose="00000400000000000000" pitchFamily="2" charset="-78"/>
              </a:rPr>
              <a:t>از </a:t>
            </a:r>
            <a:r>
              <a:rPr lang="fa-IR" sz="3100" dirty="0" smtClean="0">
                <a:latin typeface="Calibri" panose="020F0502020204030204" pitchFamily="34" charset="0"/>
                <a:ea typeface="Calibri" panose="020F0502020204030204" pitchFamily="34" charset="0"/>
                <a:cs typeface="Zar" panose="00000400000000000000" pitchFamily="2" charset="-78"/>
              </a:rPr>
              <a:t>معيارهاي ارزيابي </a:t>
            </a:r>
            <a:r>
              <a:rPr lang="fa-IR" sz="3100" dirty="0">
                <a:latin typeface="Calibri" panose="020F0502020204030204" pitchFamily="34" charset="0"/>
                <a:ea typeface="Calibri" panose="020F0502020204030204" pitchFamily="34" charset="0"/>
                <a:cs typeface="Zar" panose="00000400000000000000" pitchFamily="2" charset="-78"/>
              </a:rPr>
              <a:t>و </a:t>
            </a:r>
            <a:r>
              <a:rPr lang="fa-IR" sz="3100" dirty="0" smtClean="0">
                <a:latin typeface="Calibri" panose="020F0502020204030204" pitchFamily="34" charset="0"/>
                <a:ea typeface="Calibri" panose="020F0502020204030204" pitchFamily="34" charset="0"/>
                <a:cs typeface="Zar" panose="00000400000000000000" pitchFamily="2" charset="-78"/>
              </a:rPr>
              <a:t>تعيين جانشين</a:t>
            </a: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fa-IR" sz="1600" dirty="0" smtClean="0"/>
              <a:t/>
            </a:r>
            <a:br>
              <a:rPr lang="fa-IR" sz="1600" dirty="0" smtClean="0"/>
            </a:br>
            <a:endParaRPr lang="fa-IR" sz="1600" dirty="0"/>
          </a:p>
        </p:txBody>
      </p:sp>
      <p:sp>
        <p:nvSpPr>
          <p:cNvPr id="4" name="Rectangle 3"/>
          <p:cNvSpPr/>
          <p:nvPr/>
        </p:nvSpPr>
        <p:spPr>
          <a:xfrm>
            <a:off x="2524259" y="426902"/>
            <a:ext cx="68515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2800" dirty="0" smtClean="0">
                <a:solidFill>
                  <a:srgbClr val="0070C0"/>
                </a:solidFill>
                <a:latin typeface="Trebuchet MS" panose="020B0603020202020204"/>
                <a:cs typeface="Titr" panose="00000700000000000000" pitchFamily="2" charset="-78"/>
              </a:rPr>
              <a:t>جانشين پروري </a:t>
            </a:r>
            <a:r>
              <a:rPr lang="ar-SA" sz="2800" dirty="0">
                <a:solidFill>
                  <a:srgbClr val="0070C0"/>
                </a:solidFill>
                <a:latin typeface="Trebuchet MS" panose="020B0603020202020204"/>
                <a:cs typeface="Titr" panose="00000700000000000000" pitchFamily="2" charset="-78"/>
              </a:rPr>
              <a:t>در شرکت </a:t>
            </a:r>
            <a:r>
              <a:rPr lang="ar-SA" sz="2800" dirty="0" smtClean="0">
                <a:solidFill>
                  <a:srgbClr val="0070C0"/>
                </a:solidFill>
                <a:latin typeface="Trebuchet MS" panose="020B0603020202020204"/>
                <a:cs typeface="Titr" panose="00000700000000000000" pitchFamily="2" charset="-78"/>
              </a:rPr>
              <a:t>طبيعت </a:t>
            </a:r>
            <a:r>
              <a:rPr lang="ar-SA" sz="2800" dirty="0">
                <a:solidFill>
                  <a:srgbClr val="0070C0"/>
                </a:solidFill>
                <a:latin typeface="Trebuchet MS" panose="020B0603020202020204"/>
                <a:cs typeface="Titr" panose="00000700000000000000" pitchFamily="2" charset="-78"/>
              </a:rPr>
              <a:t>زنده</a:t>
            </a:r>
            <a:endParaRPr lang="fa-IR" sz="2600" dirty="0">
              <a:solidFill>
                <a:srgbClr val="0070C0"/>
              </a:solidFill>
              <a:cs typeface="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892157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638758" y="364901"/>
            <a:ext cx="8596668" cy="562377"/>
          </a:xfrm>
        </p:spPr>
        <p:txBody>
          <a:bodyPr>
            <a:noAutofit/>
          </a:bodyPr>
          <a:lstStyle/>
          <a:p>
            <a:pPr algn="ctr"/>
            <a:r>
              <a:rPr lang="fa-IR" sz="4000" dirty="0" smtClean="0">
                <a:solidFill>
                  <a:srgbClr val="0070C0"/>
                </a:solidFill>
                <a:cs typeface="Titr" panose="00000700000000000000" pitchFamily="2" charset="-78"/>
              </a:rPr>
              <a:t>گام­هاي </a:t>
            </a:r>
            <a:r>
              <a:rPr lang="fa-IR" sz="4000" dirty="0">
                <a:solidFill>
                  <a:srgbClr val="0070C0"/>
                </a:solidFill>
                <a:cs typeface="Titr" panose="00000700000000000000" pitchFamily="2" charset="-78"/>
              </a:rPr>
              <a:t>نظام </a:t>
            </a:r>
            <a:r>
              <a:rPr lang="fa-IR" sz="4000" dirty="0" smtClean="0">
                <a:solidFill>
                  <a:srgbClr val="0070C0"/>
                </a:solidFill>
                <a:cs typeface="Titr" panose="00000700000000000000" pitchFamily="2" charset="-78"/>
              </a:rPr>
              <a:t>جانشين­پروري </a:t>
            </a:r>
            <a:r>
              <a:rPr lang="fa-IR" sz="4000" dirty="0">
                <a:solidFill>
                  <a:srgbClr val="0070C0"/>
                </a:solidFill>
                <a:cs typeface="Titr" panose="00000700000000000000" pitchFamily="2" charset="-78"/>
              </a:rPr>
              <a:t>در </a:t>
            </a:r>
            <a:r>
              <a:rPr lang="fa-IR" sz="4000" dirty="0" smtClean="0">
                <a:solidFill>
                  <a:srgbClr val="0070C0"/>
                </a:solidFill>
                <a:cs typeface="Titr" panose="00000700000000000000" pitchFamily="2" charset="-78"/>
              </a:rPr>
              <a:t>طبيعت </a:t>
            </a:r>
            <a:r>
              <a:rPr lang="fa-IR" sz="4000" dirty="0" smtClean="0">
                <a:solidFill>
                  <a:srgbClr val="0070C0"/>
                </a:solidFill>
                <a:cs typeface="Titr" panose="00000700000000000000" pitchFamily="2" charset="-78"/>
              </a:rPr>
              <a:t>زنده</a:t>
            </a:r>
            <a:endParaRPr lang="fa-IR" sz="4000" dirty="0">
              <a:solidFill>
                <a:srgbClr val="0070C0"/>
              </a:solidFill>
              <a:cs typeface="Titr" panose="000007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19707" y="1390918"/>
            <a:ext cx="9156879" cy="4765183"/>
          </a:xfrm>
        </p:spPr>
        <p:txBody>
          <a:bodyPr>
            <a:normAutofit/>
          </a:bodyPr>
          <a:lstStyle/>
          <a:p>
            <a:pPr algn="r" rtl="1"/>
            <a:r>
              <a:rPr lang="fa-IR" sz="3600" dirty="0" smtClean="0">
                <a:cs typeface="Zar" panose="00000400000000000000" pitchFamily="2" charset="-78"/>
              </a:rPr>
              <a:t>شناسايي </a:t>
            </a:r>
            <a:r>
              <a:rPr lang="fa-IR" sz="3600" dirty="0" smtClean="0">
                <a:cs typeface="Zar" panose="00000400000000000000" pitchFamily="2" charset="-78"/>
              </a:rPr>
              <a:t>مشاغل </a:t>
            </a:r>
            <a:r>
              <a:rPr lang="fa-IR" sz="3600" dirty="0" smtClean="0">
                <a:cs typeface="Zar" panose="00000400000000000000" pitchFamily="2" charset="-78"/>
              </a:rPr>
              <a:t>کليدي </a:t>
            </a:r>
            <a:r>
              <a:rPr lang="fa-IR" sz="3600" dirty="0" smtClean="0">
                <a:cs typeface="Zar" panose="00000400000000000000" pitchFamily="2" charset="-78"/>
              </a:rPr>
              <a:t>سازمان</a:t>
            </a:r>
          </a:p>
          <a:p>
            <a:pPr algn="r" rtl="1"/>
            <a:r>
              <a:rPr lang="fa-IR" sz="3600" dirty="0" smtClean="0">
                <a:cs typeface="Zar" panose="00000400000000000000" pitchFamily="2" charset="-78"/>
              </a:rPr>
              <a:t> استخراج </a:t>
            </a:r>
            <a:r>
              <a:rPr lang="fa-IR" sz="3600" dirty="0" smtClean="0">
                <a:cs typeface="Zar" panose="00000400000000000000" pitchFamily="2" charset="-78"/>
              </a:rPr>
              <a:t>شايستگي­هاي </a:t>
            </a:r>
            <a:r>
              <a:rPr lang="fa-IR" sz="3600" dirty="0" smtClean="0">
                <a:cs typeface="Zar" panose="00000400000000000000" pitchFamily="2" charset="-78"/>
              </a:rPr>
              <a:t>مورد </a:t>
            </a:r>
            <a:r>
              <a:rPr lang="fa-IR" sz="3600" dirty="0" smtClean="0">
                <a:cs typeface="Zar" panose="00000400000000000000" pitchFamily="2" charset="-78"/>
              </a:rPr>
              <a:t>نياز </a:t>
            </a:r>
            <a:r>
              <a:rPr lang="fa-IR" sz="3600" dirty="0" smtClean="0">
                <a:cs typeface="Zar" panose="00000400000000000000" pitchFamily="2" charset="-78"/>
              </a:rPr>
              <a:t>از شناسنامه مشاغل </a:t>
            </a:r>
            <a:r>
              <a:rPr lang="fa-IR" sz="3600" dirty="0" smtClean="0">
                <a:cs typeface="Zar" panose="00000400000000000000" pitchFamily="2" charset="-78"/>
              </a:rPr>
              <a:t>کليدي</a:t>
            </a:r>
            <a:endParaRPr lang="fa-IR" sz="3600" dirty="0">
              <a:cs typeface="Zar" panose="00000400000000000000" pitchFamily="2" charset="-78"/>
            </a:endParaRPr>
          </a:p>
          <a:p>
            <a:pPr algn="r" rtl="1"/>
            <a:r>
              <a:rPr lang="fa-IR" sz="3600" dirty="0" smtClean="0">
                <a:cs typeface="Zar" panose="00000400000000000000" pitchFamily="2" charset="-78"/>
              </a:rPr>
              <a:t>شناسايي </a:t>
            </a:r>
            <a:r>
              <a:rPr lang="fa-IR" sz="3600" dirty="0">
                <a:cs typeface="Zar" panose="00000400000000000000" pitchFamily="2" charset="-78"/>
              </a:rPr>
              <a:t>افراد مستعد و </a:t>
            </a:r>
            <a:r>
              <a:rPr lang="fa-IR" sz="3600" dirty="0" smtClean="0">
                <a:cs typeface="Zar" panose="00000400000000000000" pitchFamily="2" charset="-78"/>
              </a:rPr>
              <a:t>واجد </a:t>
            </a:r>
            <a:r>
              <a:rPr lang="fa-IR" sz="3600" dirty="0" smtClean="0">
                <a:cs typeface="Zar" panose="00000400000000000000" pitchFamily="2" charset="-78"/>
              </a:rPr>
              <a:t>صلاحيت </a:t>
            </a:r>
            <a:endParaRPr lang="fa-IR" sz="3600" dirty="0" smtClean="0">
              <a:cs typeface="Zar" panose="00000400000000000000" pitchFamily="2" charset="-78"/>
            </a:endParaRPr>
          </a:p>
          <a:p>
            <a:pPr algn="r" rtl="1"/>
            <a:r>
              <a:rPr lang="fa-IR" sz="3600" dirty="0" smtClean="0">
                <a:cs typeface="Zar" panose="00000400000000000000" pitchFamily="2" charset="-78"/>
              </a:rPr>
              <a:t>اندازه­گيري شايستگي­هاي جانشينان </a:t>
            </a:r>
            <a:r>
              <a:rPr lang="fa-IR" sz="3600" dirty="0" smtClean="0">
                <a:cs typeface="Zar" panose="00000400000000000000" pitchFamily="2" charset="-78"/>
              </a:rPr>
              <a:t>و ثبت در جدول </a:t>
            </a:r>
            <a:r>
              <a:rPr lang="fa-IR" sz="3600" dirty="0" smtClean="0">
                <a:cs typeface="Zar" panose="00000400000000000000" pitchFamily="2" charset="-78"/>
              </a:rPr>
              <a:t>شايستگي </a:t>
            </a:r>
            <a:r>
              <a:rPr lang="fa-IR" sz="3600" dirty="0" smtClean="0">
                <a:cs typeface="Zar" panose="00000400000000000000" pitchFamily="2" charset="-78"/>
              </a:rPr>
              <a:t>ها</a:t>
            </a:r>
          </a:p>
          <a:p>
            <a:pPr algn="r" rtl="1"/>
            <a:r>
              <a:rPr lang="fa-IR" sz="3600" dirty="0" smtClean="0">
                <a:cs typeface="Zar" panose="00000400000000000000" pitchFamily="2" charset="-78"/>
              </a:rPr>
              <a:t>تشکيل </a:t>
            </a:r>
            <a:r>
              <a:rPr lang="fa-IR" sz="3600" dirty="0">
                <a:cs typeface="Zar" panose="00000400000000000000" pitchFamily="2" charset="-78"/>
              </a:rPr>
              <a:t>خزانه استعداد </a:t>
            </a:r>
            <a:r>
              <a:rPr lang="fa-IR" sz="3600" dirty="0" smtClean="0">
                <a:cs typeface="Zar" panose="00000400000000000000" pitchFamily="2" charset="-78"/>
              </a:rPr>
              <a:t>براي </a:t>
            </a:r>
            <a:r>
              <a:rPr lang="fa-IR" sz="3600" dirty="0">
                <a:cs typeface="Zar" panose="00000400000000000000" pitchFamily="2" charset="-78"/>
              </a:rPr>
              <a:t>مشاغل </a:t>
            </a:r>
            <a:r>
              <a:rPr lang="fa-IR" sz="3600" dirty="0" smtClean="0">
                <a:cs typeface="Zar" panose="00000400000000000000" pitchFamily="2" charset="-78"/>
              </a:rPr>
              <a:t>کليدي</a:t>
            </a:r>
            <a:r>
              <a:rPr lang="fa-IR" dirty="0" smtClean="0">
                <a:cs typeface="Zar" panose="00000400000000000000" pitchFamily="2" charset="-78"/>
              </a:rPr>
              <a:t> </a:t>
            </a:r>
            <a:endParaRPr lang="fa-IR" dirty="0" smtClean="0">
              <a:cs typeface="Zar" panose="00000400000000000000" pitchFamily="2" charset="-78"/>
            </a:endParaRPr>
          </a:p>
          <a:p>
            <a:pPr algn="r" rtl="1"/>
            <a:r>
              <a:rPr lang="fa-IR" sz="3600" dirty="0">
                <a:cs typeface="Zar" panose="00000400000000000000" pitchFamily="2" charset="-78"/>
              </a:rPr>
              <a:t>انتقال دانش از </a:t>
            </a:r>
            <a:r>
              <a:rPr lang="fa-IR" sz="3600" dirty="0" smtClean="0">
                <a:cs typeface="Zar" panose="00000400000000000000" pitchFamily="2" charset="-78"/>
              </a:rPr>
              <a:t>مربي </a:t>
            </a:r>
            <a:r>
              <a:rPr lang="fa-IR" sz="3600" dirty="0">
                <a:cs typeface="Zar" panose="00000400000000000000" pitchFamily="2" charset="-78"/>
              </a:rPr>
              <a:t>به </a:t>
            </a:r>
            <a:r>
              <a:rPr lang="fa-IR" sz="3600" dirty="0" smtClean="0">
                <a:cs typeface="Zar" panose="00000400000000000000" pitchFamily="2" charset="-78"/>
              </a:rPr>
              <a:t>جانشين</a:t>
            </a:r>
            <a:endParaRPr lang="en-US" sz="3600" dirty="0">
              <a:cs typeface="Zar" panose="00000400000000000000" pitchFamily="2" charset="-78"/>
            </a:endParaRPr>
          </a:p>
          <a:p>
            <a:pPr algn="r" rtl="1"/>
            <a:r>
              <a:rPr lang="fa-IR" sz="3600" dirty="0" smtClean="0">
                <a:cs typeface="Zar" panose="00000400000000000000" pitchFamily="2" charset="-78"/>
              </a:rPr>
              <a:t>ارزيابي </a:t>
            </a:r>
            <a:r>
              <a:rPr lang="fa-IR" sz="3600" dirty="0" smtClean="0">
                <a:cs typeface="Zar" panose="00000400000000000000" pitchFamily="2" charset="-78"/>
              </a:rPr>
              <a:t>مستمر </a:t>
            </a:r>
            <a:r>
              <a:rPr lang="fa-IR" sz="3600" dirty="0" smtClean="0">
                <a:cs typeface="Zar" panose="00000400000000000000" pitchFamily="2" charset="-78"/>
              </a:rPr>
              <a:t>اجراي </a:t>
            </a:r>
            <a:r>
              <a:rPr lang="fa-IR" sz="3600" dirty="0" smtClean="0">
                <a:cs typeface="Zar" panose="00000400000000000000" pitchFamily="2" charset="-78"/>
              </a:rPr>
              <a:t>برنامه </a:t>
            </a:r>
            <a:r>
              <a:rPr lang="fa-IR" sz="3600" dirty="0" smtClean="0">
                <a:cs typeface="Zar" panose="00000400000000000000" pitchFamily="2" charset="-78"/>
              </a:rPr>
              <a:t>جانشين­پروري</a:t>
            </a:r>
            <a:endParaRPr lang="fa-IR" sz="3600" dirty="0">
              <a:cs typeface="Zar" panose="00000400000000000000" pitchFamily="2" charset="-78"/>
            </a:endParaRPr>
          </a:p>
          <a:p>
            <a:pPr marL="0" indent="0" algn="r" rtl="1">
              <a:buNone/>
            </a:pPr>
            <a:endParaRPr lang="fa-IR" b="1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Nazanin" panose="00000700000000000000" pitchFamily="2" charset="-78"/>
            </a:endParaRPr>
          </a:p>
          <a:p>
            <a:pPr marL="0" indent="0">
              <a:buNone/>
            </a:pP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84436086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2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75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25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5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613000" y="236113"/>
            <a:ext cx="8596668" cy="562377"/>
          </a:xfrm>
        </p:spPr>
        <p:txBody>
          <a:bodyPr>
            <a:noAutofit/>
          </a:bodyPr>
          <a:lstStyle/>
          <a:p>
            <a:pPr algn="ctr"/>
            <a:r>
              <a:rPr lang="fa-IR" sz="3100" dirty="0" smtClean="0">
                <a:solidFill>
                  <a:srgbClr val="0070C0"/>
                </a:solidFill>
                <a:cs typeface="Titr" panose="00000700000000000000" pitchFamily="2" charset="-78"/>
              </a:rPr>
              <a:t>گام­هاي </a:t>
            </a:r>
            <a:r>
              <a:rPr lang="fa-IR" sz="3100" dirty="0">
                <a:solidFill>
                  <a:srgbClr val="0070C0"/>
                </a:solidFill>
                <a:cs typeface="Titr" panose="00000700000000000000" pitchFamily="2" charset="-78"/>
              </a:rPr>
              <a:t>نظام </a:t>
            </a:r>
            <a:r>
              <a:rPr lang="fa-IR" sz="3100" dirty="0" smtClean="0">
                <a:solidFill>
                  <a:srgbClr val="0070C0"/>
                </a:solidFill>
                <a:cs typeface="Titr" panose="00000700000000000000" pitchFamily="2" charset="-78"/>
              </a:rPr>
              <a:t>جانشين­پروري </a:t>
            </a:r>
            <a:r>
              <a:rPr lang="fa-IR" sz="3100" dirty="0">
                <a:solidFill>
                  <a:srgbClr val="0070C0"/>
                </a:solidFill>
                <a:cs typeface="Titr" panose="00000700000000000000" pitchFamily="2" charset="-78"/>
              </a:rPr>
              <a:t>در </a:t>
            </a:r>
            <a:r>
              <a:rPr lang="fa-IR" sz="3100" dirty="0" smtClean="0">
                <a:solidFill>
                  <a:srgbClr val="0070C0"/>
                </a:solidFill>
                <a:cs typeface="Titr" panose="00000700000000000000" pitchFamily="2" charset="-78"/>
              </a:rPr>
              <a:t>طبيعت </a:t>
            </a:r>
            <a:r>
              <a:rPr lang="fa-IR" sz="3100" dirty="0" smtClean="0">
                <a:solidFill>
                  <a:srgbClr val="0070C0"/>
                </a:solidFill>
                <a:cs typeface="Titr" panose="00000700000000000000" pitchFamily="2" charset="-78"/>
              </a:rPr>
              <a:t>زنده</a:t>
            </a:r>
            <a:endParaRPr lang="fa-IR" sz="3100" dirty="0">
              <a:solidFill>
                <a:srgbClr val="0070C0"/>
              </a:solidFill>
              <a:cs typeface="Titr" panose="000007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4546" y="901521"/>
            <a:ext cx="9929612" cy="5847009"/>
          </a:xfrm>
        </p:spPr>
        <p:txBody>
          <a:bodyPr/>
          <a:lstStyle/>
          <a:p>
            <a:pPr marL="0" indent="0" algn="r" rtl="1">
              <a:buNone/>
            </a:pPr>
            <a:r>
              <a:rPr lang="fa-IR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anose="00000700000000000000" pitchFamily="2" charset="-78"/>
              </a:rPr>
              <a:t>ويژگي هاي </a:t>
            </a:r>
            <a:r>
              <a:rPr lang="fa-IR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anose="00000700000000000000" pitchFamily="2" charset="-78"/>
              </a:rPr>
              <a:t>مشاغل </a:t>
            </a:r>
            <a:r>
              <a:rPr lang="fa-IR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anose="00000700000000000000" pitchFamily="2" charset="-78"/>
              </a:rPr>
              <a:t>کليدي </a:t>
            </a:r>
            <a:r>
              <a:rPr lang="fa-IR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anose="00000700000000000000" pitchFamily="2" charset="-78"/>
              </a:rPr>
              <a:t>سازمان</a:t>
            </a: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dirty="0" smtClean="0">
                <a:cs typeface="Zar" panose="00000400000000000000" pitchFamily="2" charset="-78"/>
              </a:rPr>
              <a:t>ارزش شغل در سازمان </a:t>
            </a: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dirty="0" smtClean="0">
                <a:cs typeface="Zar" panose="00000400000000000000" pitchFamily="2" charset="-78"/>
              </a:rPr>
              <a:t>مسئوليت سرپرستي </a:t>
            </a:r>
            <a:r>
              <a:rPr lang="fa-IR" dirty="0" smtClean="0">
                <a:cs typeface="Zar" panose="00000400000000000000" pitchFamily="2" charset="-78"/>
              </a:rPr>
              <a:t>تعداد </a:t>
            </a:r>
            <a:r>
              <a:rPr lang="fa-IR" dirty="0" smtClean="0">
                <a:cs typeface="Zar" panose="00000400000000000000" pitchFamily="2" charset="-78"/>
              </a:rPr>
              <a:t>نيرو</a:t>
            </a:r>
            <a:endParaRPr lang="fa-IR" dirty="0" smtClean="0">
              <a:cs typeface="Zar" panose="00000400000000000000" pitchFamily="2" charset="-78"/>
            </a:endParaRP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dirty="0" smtClean="0">
                <a:cs typeface="Zar" panose="00000400000000000000" pitchFamily="2" charset="-78"/>
              </a:rPr>
              <a:t>اشراف کامل به </a:t>
            </a:r>
            <a:r>
              <a:rPr lang="fa-IR" dirty="0" smtClean="0">
                <a:cs typeface="Zar" panose="00000400000000000000" pitchFamily="2" charset="-78"/>
              </a:rPr>
              <a:t>وظايف نيروهاي </a:t>
            </a:r>
            <a:r>
              <a:rPr lang="fa-IR" dirty="0" smtClean="0">
                <a:cs typeface="Zar" panose="00000400000000000000" pitchFamily="2" charset="-78"/>
              </a:rPr>
              <a:t>تحت </a:t>
            </a:r>
            <a:r>
              <a:rPr lang="fa-IR" dirty="0" smtClean="0">
                <a:cs typeface="Zar" panose="00000400000000000000" pitchFamily="2" charset="-78"/>
              </a:rPr>
              <a:t>سرپرستي</a:t>
            </a:r>
            <a:endParaRPr lang="fa-IR" dirty="0" smtClean="0">
              <a:cs typeface="Zar" panose="00000400000000000000" pitchFamily="2" charset="-78"/>
            </a:endParaRP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dirty="0" smtClean="0">
                <a:cs typeface="Zar" panose="00000400000000000000" pitchFamily="2" charset="-78"/>
              </a:rPr>
              <a:t>مسئوليت تاييد خروجي </a:t>
            </a:r>
            <a:r>
              <a:rPr lang="fa-IR" dirty="0" smtClean="0">
                <a:cs typeface="Zar" panose="00000400000000000000" pitchFamily="2" charset="-78"/>
              </a:rPr>
              <a:t>واحد تحت </a:t>
            </a:r>
            <a:r>
              <a:rPr lang="fa-IR" dirty="0" smtClean="0">
                <a:cs typeface="Zar" panose="00000400000000000000" pitchFamily="2" charset="-78"/>
              </a:rPr>
              <a:t>سرپرستي</a:t>
            </a:r>
            <a:r>
              <a:rPr lang="fa-IR" dirty="0">
                <a:cs typeface="Zar" panose="00000400000000000000" pitchFamily="2" charset="-78"/>
              </a:rPr>
              <a:t> </a:t>
            </a:r>
            <a:endParaRPr lang="fa-IR" dirty="0" smtClean="0">
              <a:cs typeface="Zar" panose="00000400000000000000" pitchFamily="2" charset="-78"/>
            </a:endParaRP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dirty="0">
                <a:cs typeface="Zar" panose="00000400000000000000" pitchFamily="2" charset="-78"/>
              </a:rPr>
              <a:t> </a:t>
            </a:r>
            <a:r>
              <a:rPr lang="fa-IR" dirty="0" smtClean="0">
                <a:cs typeface="Zar" panose="00000400000000000000" pitchFamily="2" charset="-78"/>
              </a:rPr>
              <a:t>تک شاغل بودن و نداشتن </a:t>
            </a:r>
            <a:r>
              <a:rPr lang="fa-IR" dirty="0" smtClean="0">
                <a:cs typeface="Zar" panose="00000400000000000000" pitchFamily="2" charset="-78"/>
              </a:rPr>
              <a:t>جايگزين </a:t>
            </a:r>
            <a:r>
              <a:rPr lang="fa-IR" dirty="0" smtClean="0">
                <a:cs typeface="Zar" panose="00000400000000000000" pitchFamily="2" charset="-78"/>
              </a:rPr>
              <a:t>در صورت خروج از سازمان</a:t>
            </a:r>
          </a:p>
          <a:p>
            <a:pPr algn="r" rtl="1">
              <a:buFont typeface="Wingdings" panose="05000000000000000000" pitchFamily="2" charset="2"/>
              <a:buChar char="Ø"/>
            </a:pPr>
            <a:endParaRPr lang="fa-IR" dirty="0" smtClean="0"/>
          </a:p>
          <a:p>
            <a:pPr marL="0" indent="0" algn="r" rtl="1">
              <a:buNone/>
            </a:pPr>
            <a:r>
              <a:rPr lang="fa-IR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Zar" panose="00000400000000000000" pitchFamily="2" charset="-78"/>
              </a:rPr>
              <a:t>شايستگي­هاي </a:t>
            </a:r>
            <a:r>
              <a:rPr lang="fa-IR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Zar" panose="00000400000000000000" pitchFamily="2" charset="-78"/>
              </a:rPr>
              <a:t>مورد </a:t>
            </a:r>
            <a:r>
              <a:rPr lang="fa-IR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Zar" panose="00000400000000000000" pitchFamily="2" charset="-78"/>
              </a:rPr>
              <a:t>نياز جانشين اين </a:t>
            </a:r>
            <a:r>
              <a:rPr lang="fa-IR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Zar" panose="00000400000000000000" pitchFamily="2" charset="-78"/>
              </a:rPr>
              <a:t>مشاغل از </a:t>
            </a:r>
            <a:r>
              <a:rPr lang="fa-IR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Zar" panose="00000400000000000000" pitchFamily="2" charset="-78"/>
              </a:rPr>
              <a:t>شناسنامه </a:t>
            </a:r>
            <a:r>
              <a:rPr lang="fa-IR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Zar" panose="00000400000000000000" pitchFamily="2" charset="-78"/>
              </a:rPr>
              <a:t>شغل استخراج </a:t>
            </a:r>
            <a:r>
              <a:rPr lang="fa-IR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Zar" panose="00000400000000000000" pitchFamily="2" charset="-78"/>
              </a:rPr>
              <a:t>مي </a:t>
            </a:r>
            <a:r>
              <a:rPr lang="fa-IR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Zar" panose="00000400000000000000" pitchFamily="2" charset="-78"/>
              </a:rPr>
              <a:t>گردد</a:t>
            </a:r>
            <a:endParaRPr lang="fa-IR" dirty="0">
              <a:solidFill>
                <a:schemeClr val="accent2">
                  <a:lumMod val="75000"/>
                </a:schemeClr>
              </a:solidFill>
              <a:cs typeface="Zar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193774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2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75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25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5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613000" y="236113"/>
            <a:ext cx="8596668" cy="562377"/>
          </a:xfrm>
        </p:spPr>
        <p:txBody>
          <a:bodyPr>
            <a:noAutofit/>
          </a:bodyPr>
          <a:lstStyle/>
          <a:p>
            <a:pPr algn="ctr"/>
            <a:r>
              <a:rPr lang="fa-IR" sz="3100" dirty="0" smtClean="0">
                <a:solidFill>
                  <a:srgbClr val="0070C0"/>
                </a:solidFill>
                <a:cs typeface="Titr" panose="00000700000000000000" pitchFamily="2" charset="-78"/>
              </a:rPr>
              <a:t>گام­هاي </a:t>
            </a:r>
            <a:r>
              <a:rPr lang="fa-IR" sz="3100" dirty="0">
                <a:solidFill>
                  <a:srgbClr val="0070C0"/>
                </a:solidFill>
                <a:cs typeface="Titr" panose="00000700000000000000" pitchFamily="2" charset="-78"/>
              </a:rPr>
              <a:t>نظام </a:t>
            </a:r>
            <a:r>
              <a:rPr lang="fa-IR" sz="3100" dirty="0" smtClean="0">
                <a:solidFill>
                  <a:srgbClr val="0070C0"/>
                </a:solidFill>
                <a:cs typeface="Titr" panose="00000700000000000000" pitchFamily="2" charset="-78"/>
              </a:rPr>
              <a:t>جانشين­پروري </a:t>
            </a:r>
            <a:r>
              <a:rPr lang="fa-IR" sz="3100" dirty="0">
                <a:solidFill>
                  <a:srgbClr val="0070C0"/>
                </a:solidFill>
                <a:cs typeface="Titr" panose="00000700000000000000" pitchFamily="2" charset="-78"/>
              </a:rPr>
              <a:t>در </a:t>
            </a:r>
            <a:r>
              <a:rPr lang="fa-IR" sz="3100" dirty="0" smtClean="0">
                <a:solidFill>
                  <a:srgbClr val="0070C0"/>
                </a:solidFill>
                <a:cs typeface="Titr" panose="00000700000000000000" pitchFamily="2" charset="-78"/>
              </a:rPr>
              <a:t>طبيعت </a:t>
            </a:r>
            <a:r>
              <a:rPr lang="fa-IR" sz="3100" dirty="0" smtClean="0">
                <a:solidFill>
                  <a:srgbClr val="0070C0"/>
                </a:solidFill>
                <a:cs typeface="Titr" panose="00000700000000000000" pitchFamily="2" charset="-78"/>
              </a:rPr>
              <a:t>زنده</a:t>
            </a:r>
            <a:endParaRPr lang="fa-IR" sz="3100" dirty="0">
              <a:solidFill>
                <a:srgbClr val="0070C0"/>
              </a:solidFill>
              <a:cs typeface="Titr" panose="000007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4546" y="901521"/>
            <a:ext cx="10055122" cy="5847009"/>
          </a:xfrm>
        </p:spPr>
        <p:txBody>
          <a:bodyPr/>
          <a:lstStyle/>
          <a:p>
            <a:pPr marL="0" indent="0" algn="r" rtl="1">
              <a:buNone/>
            </a:pPr>
            <a:r>
              <a:rPr lang="fa-IR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anose="00000700000000000000" pitchFamily="2" charset="-78"/>
              </a:rPr>
              <a:t>شناسايي </a:t>
            </a:r>
            <a:r>
              <a:rPr lang="fa-IR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anose="00000700000000000000" pitchFamily="2" charset="-78"/>
              </a:rPr>
              <a:t>افراد مستعد و </a:t>
            </a:r>
            <a:r>
              <a:rPr lang="fa-IR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anose="00000700000000000000" pitchFamily="2" charset="-78"/>
              </a:rPr>
              <a:t>شايستگي­هاي </a:t>
            </a:r>
            <a:r>
              <a:rPr lang="fa-IR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anose="00000700000000000000" pitchFamily="2" charset="-78"/>
              </a:rPr>
              <a:t>مورد </a:t>
            </a:r>
            <a:r>
              <a:rPr lang="fa-IR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anose="00000700000000000000" pitchFamily="2" charset="-78"/>
              </a:rPr>
              <a:t>نياز</a:t>
            </a:r>
            <a:r>
              <a:rPr lang="fa-IR" dirty="0"/>
              <a:t> </a:t>
            </a:r>
            <a:r>
              <a:rPr lang="fa-IR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anose="00000700000000000000" pitchFamily="2" charset="-78"/>
              </a:rPr>
              <a:t>بر اساس مدل </a:t>
            </a:r>
            <a:r>
              <a:rPr lang="fa-IR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anose="00000700000000000000" pitchFamily="2" charset="-78"/>
              </a:rPr>
              <a:t>شايستگي عمومي </a:t>
            </a:r>
            <a:r>
              <a:rPr lang="fa-IR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anose="00000700000000000000" pitchFamily="2" charset="-78"/>
              </a:rPr>
              <a:t>شرکت</a:t>
            </a: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cs typeface="Zar" panose="00000400000000000000" pitchFamily="2" charset="-78"/>
              </a:rPr>
              <a:t>بر اساس </a:t>
            </a:r>
            <a:r>
              <a:rPr lang="fa-IR" sz="2400" dirty="0" smtClean="0">
                <a:cs typeface="Zar" panose="00000400000000000000" pitchFamily="2" charset="-78"/>
              </a:rPr>
              <a:t>ميزان </a:t>
            </a:r>
            <a:r>
              <a:rPr lang="fa-IR" sz="2400" dirty="0" smtClean="0">
                <a:cs typeface="Zar" panose="00000400000000000000" pitchFamily="2" charset="-78"/>
              </a:rPr>
              <a:t>دانش </a:t>
            </a:r>
            <a:r>
              <a:rPr lang="fa-IR" sz="2400" dirty="0" smtClean="0">
                <a:cs typeface="Zar" panose="00000400000000000000" pitchFamily="2" charset="-78"/>
              </a:rPr>
              <a:t>تخصصي  </a:t>
            </a:r>
            <a:endParaRPr lang="en-US" sz="2400" dirty="0">
              <a:cs typeface="Zar" panose="00000400000000000000" pitchFamily="2" charset="-78"/>
            </a:endParaRP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cs typeface="Zar" panose="00000400000000000000" pitchFamily="2" charset="-78"/>
              </a:rPr>
              <a:t>ميزان خبرگي </a:t>
            </a:r>
            <a:r>
              <a:rPr lang="fa-IR" sz="2400" dirty="0">
                <a:cs typeface="Zar" panose="00000400000000000000" pitchFamily="2" charset="-78"/>
              </a:rPr>
              <a:t>و </a:t>
            </a:r>
            <a:r>
              <a:rPr lang="fa-IR" sz="2400" dirty="0" smtClean="0">
                <a:cs typeface="Zar" panose="00000400000000000000" pitchFamily="2" charset="-78"/>
              </a:rPr>
              <a:t>ميزان </a:t>
            </a:r>
            <a:r>
              <a:rPr lang="fa-IR" sz="2400" dirty="0">
                <a:cs typeface="Zar" panose="00000400000000000000" pitchFamily="2" charset="-78"/>
              </a:rPr>
              <a:t>تجربه </a:t>
            </a:r>
            <a:endParaRPr lang="fa-IR" sz="2400" dirty="0" smtClean="0">
              <a:cs typeface="Zar" panose="00000400000000000000" pitchFamily="2" charset="-78"/>
            </a:endParaRP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cs typeface="Zar" panose="00000400000000000000" pitchFamily="2" charset="-78"/>
              </a:rPr>
              <a:t>ويژگي هاي نگرشي </a:t>
            </a:r>
            <a:endParaRPr lang="fa-IR" sz="2400" dirty="0">
              <a:cs typeface="Zar" panose="00000400000000000000" pitchFamily="2" charset="-78"/>
            </a:endParaRPr>
          </a:p>
          <a:p>
            <a:pPr algn="r" rtl="1">
              <a:buFont typeface="Wingdings" panose="05000000000000000000" pitchFamily="2" charset="2"/>
              <a:buChar char="Ø"/>
            </a:pPr>
            <a:r>
              <a:rPr lang="fa-IR" sz="2400" dirty="0" smtClean="0">
                <a:cs typeface="Zar" panose="00000400000000000000" pitchFamily="2" charset="-78"/>
              </a:rPr>
              <a:t>توانمندي­هاي ويژه </a:t>
            </a:r>
            <a:r>
              <a:rPr lang="fa-IR" sz="2400" dirty="0">
                <a:cs typeface="Zar" panose="00000400000000000000" pitchFamily="2" charset="-78"/>
              </a:rPr>
              <a:t>انجام کار</a:t>
            </a:r>
          </a:p>
          <a:p>
            <a:pPr marL="0" indent="0">
              <a:buNone/>
            </a:pPr>
            <a:endParaRPr lang="fa-IR" dirty="0"/>
          </a:p>
          <a:p>
            <a:pPr marL="0" indent="0" algn="r" rtl="1">
              <a:buNone/>
            </a:pPr>
            <a:r>
              <a:rPr lang="fa-IR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anose="00000700000000000000" pitchFamily="2" charset="-78"/>
              </a:rPr>
              <a:t>اندازه­گيري، ارزيابي شايستگي­ها </a:t>
            </a:r>
            <a:r>
              <a:rPr lang="fa-IR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anose="00000700000000000000" pitchFamily="2" charset="-78"/>
              </a:rPr>
              <a:t>و </a:t>
            </a:r>
            <a:r>
              <a:rPr lang="fa-IR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anose="00000700000000000000" pitchFamily="2" charset="-78"/>
              </a:rPr>
              <a:t>تعيين </a:t>
            </a:r>
            <a:r>
              <a:rPr lang="fa-IR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anose="00000700000000000000" pitchFamily="2" charset="-78"/>
              </a:rPr>
              <a:t>افراد مستعد و واجد </a:t>
            </a:r>
            <a:r>
              <a:rPr lang="fa-IR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anose="00000700000000000000" pitchFamily="2" charset="-78"/>
              </a:rPr>
              <a:t>صلاحيت </a:t>
            </a:r>
            <a:r>
              <a:rPr lang="fa-IR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anose="00000700000000000000" pitchFamily="2" charset="-78"/>
              </a:rPr>
              <a:t>بر اساس </a:t>
            </a:r>
            <a:r>
              <a:rPr lang="fa-IR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anose="00000700000000000000" pitchFamily="2" charset="-78"/>
              </a:rPr>
              <a:t>معيارهاي ذيل </a:t>
            </a:r>
            <a:r>
              <a:rPr lang="fa-IR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anose="00000700000000000000" pitchFamily="2" charset="-78"/>
              </a:rPr>
              <a:t>صورت </a:t>
            </a:r>
            <a:r>
              <a:rPr lang="fa-IR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anose="00000700000000000000" pitchFamily="2" charset="-78"/>
              </a:rPr>
              <a:t>مي پذيرد</a:t>
            </a:r>
            <a:endParaRPr lang="en-US" b="1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Nazanin" panose="00000700000000000000" pitchFamily="2" charset="-78"/>
            </a:endParaRPr>
          </a:p>
          <a:p>
            <a:pPr marL="0" indent="0">
              <a:buNone/>
            </a:pP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1239129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2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75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25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307648" y="156377"/>
            <a:ext cx="8596668" cy="638220"/>
          </a:xfrm>
        </p:spPr>
        <p:txBody>
          <a:bodyPr>
            <a:noAutofit/>
          </a:bodyPr>
          <a:lstStyle/>
          <a:p>
            <a:pPr algn="ctr"/>
            <a:r>
              <a:rPr lang="fa-IR" sz="3100" dirty="0" smtClean="0">
                <a:solidFill>
                  <a:srgbClr val="0070C0"/>
                </a:solidFill>
                <a:cs typeface="Titr" panose="00000700000000000000" pitchFamily="2" charset="-78"/>
              </a:rPr>
              <a:t>گام­هاي </a:t>
            </a:r>
            <a:r>
              <a:rPr lang="fa-IR" sz="3100" dirty="0">
                <a:solidFill>
                  <a:srgbClr val="0070C0"/>
                </a:solidFill>
                <a:cs typeface="Titr" panose="00000700000000000000" pitchFamily="2" charset="-78"/>
              </a:rPr>
              <a:t>نظام </a:t>
            </a:r>
            <a:r>
              <a:rPr lang="fa-IR" sz="3100" dirty="0" smtClean="0">
                <a:solidFill>
                  <a:srgbClr val="0070C0"/>
                </a:solidFill>
                <a:cs typeface="Titr" panose="00000700000000000000" pitchFamily="2" charset="-78"/>
              </a:rPr>
              <a:t>جانشين­پروري </a:t>
            </a:r>
            <a:r>
              <a:rPr lang="fa-IR" sz="3100" dirty="0">
                <a:solidFill>
                  <a:srgbClr val="0070C0"/>
                </a:solidFill>
                <a:cs typeface="Titr" panose="00000700000000000000" pitchFamily="2" charset="-78"/>
              </a:rPr>
              <a:t>در </a:t>
            </a:r>
            <a:r>
              <a:rPr lang="fa-IR" sz="3100" dirty="0" smtClean="0">
                <a:solidFill>
                  <a:srgbClr val="0070C0"/>
                </a:solidFill>
                <a:cs typeface="Titr" panose="00000700000000000000" pitchFamily="2" charset="-78"/>
              </a:rPr>
              <a:t>طبيعت </a:t>
            </a:r>
            <a:r>
              <a:rPr lang="fa-IR" sz="3100" dirty="0" smtClean="0">
                <a:solidFill>
                  <a:srgbClr val="0070C0"/>
                </a:solidFill>
                <a:cs typeface="Titr" panose="00000700000000000000" pitchFamily="2" charset="-78"/>
              </a:rPr>
              <a:t>زنده</a:t>
            </a:r>
            <a:endParaRPr lang="fa-IR" sz="3100" dirty="0">
              <a:solidFill>
                <a:srgbClr val="0070C0"/>
              </a:solidFill>
              <a:cs typeface="Titr" panose="00000700000000000000" pitchFamily="2" charset="-78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889985" y="869026"/>
            <a:ext cx="8596668" cy="5731097"/>
          </a:xfrm>
        </p:spPr>
        <p:txBody>
          <a:bodyPr/>
          <a:lstStyle/>
          <a:p>
            <a:pPr marL="0" indent="0" algn="r" rtl="1">
              <a:buNone/>
            </a:pPr>
            <a:r>
              <a:rPr lang="fa-IR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anose="00000700000000000000" pitchFamily="2" charset="-78"/>
              </a:rPr>
              <a:t>نحوه </a:t>
            </a:r>
            <a:r>
              <a:rPr lang="fa-IR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anose="00000700000000000000" pitchFamily="2" charset="-78"/>
              </a:rPr>
              <a:t>امتيازدهي </a:t>
            </a:r>
            <a:r>
              <a:rPr lang="fa-IR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anose="00000700000000000000" pitchFamily="2" charset="-78"/>
              </a:rPr>
              <a:t>براساس </a:t>
            </a:r>
            <a:r>
              <a:rPr lang="fa-IR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anose="00000700000000000000" pitchFamily="2" charset="-78"/>
              </a:rPr>
              <a:t>توانمندي هاي </a:t>
            </a:r>
            <a:r>
              <a:rPr lang="fa-IR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anose="00000700000000000000" pitchFamily="2" charset="-78"/>
              </a:rPr>
              <a:t>انجام کار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Nazanin" panose="00000700000000000000" pitchFamily="2" charset="-78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4581499"/>
              </p:ext>
            </p:extLst>
          </p:nvPr>
        </p:nvGraphicFramePr>
        <p:xfrm>
          <a:off x="2136027" y="2141786"/>
          <a:ext cx="6104584" cy="3397267"/>
        </p:xfrm>
        <a:graphic>
          <a:graphicData uri="http://schemas.openxmlformats.org/drawingml/2006/table">
            <a:tbl>
              <a:tblPr rtl="1"/>
              <a:tblGrid>
                <a:gridCol w="1804407"/>
                <a:gridCol w="1809311"/>
                <a:gridCol w="2490866"/>
              </a:tblGrid>
              <a:tr h="301090">
                <a:tc rowSpan="9">
                  <a:txBody>
                    <a:bodyPr/>
                    <a:lstStyle/>
                    <a:p>
                      <a:pPr algn="ctr" rtl="1" fontAlgn="ctr"/>
                      <a:r>
                        <a:rPr lang="fa-IR" sz="14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Nazanin" panose="00000700000000000000" pitchFamily="2" charset="-78"/>
                        </a:rPr>
                        <a:t>توانايي هاي </a:t>
                      </a:r>
                      <a:r>
                        <a:rPr lang="fa-IR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Nazanin" panose="00000700000000000000" pitchFamily="2" charset="-78"/>
                        </a:rPr>
                        <a:t>شاغل</a:t>
                      </a:r>
                    </a:p>
                  </a:txBody>
                  <a:tcPr marL="9525" marR="9525" marT="9525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1" fontAlgn="ctr"/>
                      <a:r>
                        <a:rPr lang="fa-I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تجربه( در شغل)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يک </a:t>
                      </a:r>
                      <a:r>
                        <a:rPr lang="fa-I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تا دو سال: 5 </a:t>
                      </a:r>
                      <a:r>
                        <a:rPr lang="fa-I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امتياز</a:t>
                      </a:r>
                      <a:endParaRPr lang="fa-IR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Nazanin" panose="00000700000000000000" pitchFamily="2" charset="-78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</a:tr>
              <a:tr h="311334">
                <a:tc v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دو تا پنج سال: 10 </a:t>
                      </a:r>
                      <a:r>
                        <a:rPr lang="fa-I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امتياز</a:t>
                      </a:r>
                      <a:endParaRPr lang="fa-IR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Nazanin" panose="00000700000000000000" pitchFamily="2" charset="-78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</a:tr>
              <a:tr h="311334">
                <a:tc v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پنج سال به بالا: 20 </a:t>
                      </a:r>
                      <a:r>
                        <a:rPr lang="fa-I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امتياز</a:t>
                      </a:r>
                      <a:endParaRPr lang="fa-IR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Nazanin" panose="00000700000000000000" pitchFamily="2" charset="-78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</a:tr>
              <a:tr h="311334">
                <a:tc v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rtl="1" fontAlgn="ctr"/>
                      <a:r>
                        <a:rPr lang="fa-I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مهارت(مورد </a:t>
                      </a:r>
                      <a:r>
                        <a:rPr lang="fa-I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نياز </a:t>
                      </a:r>
                      <a:r>
                        <a:rPr lang="fa-I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شغل)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آشنايي: </a:t>
                      </a:r>
                      <a:r>
                        <a:rPr lang="fa-I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5 </a:t>
                      </a:r>
                      <a:r>
                        <a:rPr lang="fa-I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امتياز</a:t>
                      </a:r>
                      <a:endParaRPr lang="fa-IR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Nazanin" panose="00000700000000000000" pitchFamily="2" charset="-78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</a:tr>
              <a:tr h="311334">
                <a:tc v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ماهر: 15 </a:t>
                      </a:r>
                      <a:r>
                        <a:rPr lang="fa-I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امتياز</a:t>
                      </a:r>
                      <a:endParaRPr lang="fa-IR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Nazanin" panose="00000700000000000000" pitchFamily="2" charset="-78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</a:tr>
              <a:tr h="311334">
                <a:tc v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خبره: 30 </a:t>
                      </a:r>
                      <a:r>
                        <a:rPr lang="fa-I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امتياز</a:t>
                      </a:r>
                      <a:endParaRPr lang="fa-IR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Nazanin" panose="00000700000000000000" pitchFamily="2" charset="-78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</a:tr>
              <a:tr h="311334">
                <a:tc v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rtl="1" fontAlgn="ctr"/>
                      <a:r>
                        <a:rPr lang="fa-I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تحصيلات</a:t>
                      </a:r>
                      <a:r>
                        <a:rPr lang="fa-I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/>
                      </a:r>
                      <a:br>
                        <a:rPr lang="fa-I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</a:br>
                      <a:r>
                        <a:rPr lang="fa-I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تبصره: حداقل مدرک </a:t>
                      </a:r>
                      <a:r>
                        <a:rPr lang="fa-I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تحصيلي براي </a:t>
                      </a:r>
                      <a:r>
                        <a:rPr lang="fa-I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ورود به برنامه </a:t>
                      </a:r>
                      <a:r>
                        <a:rPr lang="fa-I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جانشين پروري کارداني </a:t>
                      </a:r>
                      <a:r>
                        <a:rPr lang="fa-I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است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کارداني: </a:t>
                      </a:r>
                      <a:r>
                        <a:rPr lang="fa-I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5 </a:t>
                      </a:r>
                      <a:r>
                        <a:rPr lang="fa-I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امتياز</a:t>
                      </a:r>
                      <a:endParaRPr lang="fa-IR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Nazanin" panose="00000700000000000000" pitchFamily="2" charset="-78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</a:tr>
              <a:tr h="311334">
                <a:tc v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کارشناسي: </a:t>
                      </a:r>
                      <a:r>
                        <a:rPr lang="fa-I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10 </a:t>
                      </a:r>
                      <a:r>
                        <a:rPr lang="fa-I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امتياز</a:t>
                      </a:r>
                      <a:endParaRPr lang="fa-IR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Nazanin" panose="00000700000000000000" pitchFamily="2" charset="-78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</a:tr>
              <a:tr h="580848">
                <a:tc v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کارشناسي </a:t>
                      </a:r>
                      <a:r>
                        <a:rPr lang="fa-I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ارشد به بالا: 20 </a:t>
                      </a:r>
                      <a:r>
                        <a:rPr lang="fa-I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امتياز</a:t>
                      </a:r>
                      <a:endParaRPr lang="fa-IR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Nazanin" panose="00000700000000000000" pitchFamily="2" charset="-78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90074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277849" y="158839"/>
            <a:ext cx="8596668" cy="626772"/>
          </a:xfrm>
        </p:spPr>
        <p:txBody>
          <a:bodyPr>
            <a:noAutofit/>
          </a:bodyPr>
          <a:lstStyle/>
          <a:p>
            <a:pPr algn="ctr"/>
            <a:r>
              <a:rPr lang="fa-IR" sz="3100" dirty="0" smtClean="0">
                <a:solidFill>
                  <a:srgbClr val="0070C0"/>
                </a:solidFill>
                <a:cs typeface="Titr" panose="00000700000000000000" pitchFamily="2" charset="-78"/>
              </a:rPr>
              <a:t>گام­هاي </a:t>
            </a:r>
            <a:r>
              <a:rPr lang="fa-IR" sz="3100" dirty="0">
                <a:solidFill>
                  <a:srgbClr val="0070C0"/>
                </a:solidFill>
                <a:cs typeface="Titr" panose="00000700000000000000" pitchFamily="2" charset="-78"/>
              </a:rPr>
              <a:t>نظام </a:t>
            </a:r>
            <a:r>
              <a:rPr lang="fa-IR" sz="3100" dirty="0" smtClean="0">
                <a:solidFill>
                  <a:srgbClr val="0070C0"/>
                </a:solidFill>
                <a:cs typeface="Titr" panose="00000700000000000000" pitchFamily="2" charset="-78"/>
              </a:rPr>
              <a:t>جانشين­پروري </a:t>
            </a:r>
            <a:r>
              <a:rPr lang="fa-IR" sz="3100" dirty="0">
                <a:solidFill>
                  <a:srgbClr val="0070C0"/>
                </a:solidFill>
                <a:cs typeface="Titr" panose="00000700000000000000" pitchFamily="2" charset="-78"/>
              </a:rPr>
              <a:t>در </a:t>
            </a:r>
            <a:r>
              <a:rPr lang="fa-IR" sz="3100" dirty="0" smtClean="0">
                <a:solidFill>
                  <a:srgbClr val="0070C0"/>
                </a:solidFill>
                <a:cs typeface="Titr" panose="00000700000000000000" pitchFamily="2" charset="-78"/>
              </a:rPr>
              <a:t>طبيعت </a:t>
            </a:r>
            <a:r>
              <a:rPr lang="fa-IR" sz="3100" dirty="0" smtClean="0">
                <a:solidFill>
                  <a:srgbClr val="0070C0"/>
                </a:solidFill>
                <a:cs typeface="Titr" panose="00000700000000000000" pitchFamily="2" charset="-78"/>
              </a:rPr>
              <a:t>زنده</a:t>
            </a:r>
            <a:endParaRPr lang="fa-IR" sz="3100" dirty="0">
              <a:solidFill>
                <a:srgbClr val="0070C0"/>
              </a:solidFill>
              <a:cs typeface="Titr" panose="000007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0739" y="796245"/>
            <a:ext cx="8596668" cy="5756856"/>
          </a:xfrm>
        </p:spPr>
        <p:txBody>
          <a:bodyPr/>
          <a:lstStyle/>
          <a:p>
            <a:pPr lvl="0"/>
            <a:endParaRPr lang="en-US" sz="2400" b="1" dirty="0">
              <a:cs typeface="+mj-cs"/>
            </a:endParaRPr>
          </a:p>
          <a:p>
            <a:pPr marL="0" indent="0" algn="r" rtl="1">
              <a:buNone/>
            </a:pPr>
            <a:r>
              <a:rPr lang="fa-IR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anose="00000700000000000000" pitchFamily="2" charset="-78"/>
              </a:rPr>
              <a:t>نحوه </a:t>
            </a:r>
            <a:r>
              <a:rPr lang="fa-IR" sz="2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anose="00000700000000000000" pitchFamily="2" charset="-78"/>
              </a:rPr>
              <a:t>امتيازدهي </a:t>
            </a:r>
            <a:r>
              <a:rPr lang="fa-IR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anose="00000700000000000000" pitchFamily="2" charset="-78"/>
              </a:rPr>
              <a:t>براساس عوامل </a:t>
            </a:r>
            <a:r>
              <a:rPr lang="fa-IR" sz="2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anose="00000700000000000000" pitchFamily="2" charset="-78"/>
              </a:rPr>
              <a:t>شناختي </a:t>
            </a:r>
            <a:r>
              <a:rPr lang="fa-IR" sz="2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anose="00000700000000000000" pitchFamily="2" charset="-78"/>
              </a:rPr>
              <a:t>-  </a:t>
            </a:r>
            <a:r>
              <a:rPr lang="fa-IR" sz="2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anose="00000700000000000000" pitchFamily="2" charset="-78"/>
              </a:rPr>
              <a:t>انگيزشي</a:t>
            </a:r>
            <a:endParaRPr lang="en-US" sz="24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Nazanin" panose="00000700000000000000" pitchFamily="2" charset="-78"/>
            </a:endParaRPr>
          </a:p>
          <a:p>
            <a:endParaRPr lang="fa-IR" dirty="0" smtClean="0"/>
          </a:p>
          <a:p>
            <a:pPr marL="0" indent="0">
              <a:buNone/>
            </a:pPr>
            <a:r>
              <a:rPr lang="fa-IR" sz="1600" dirty="0"/>
              <a:t> </a:t>
            </a:r>
            <a:r>
              <a:rPr lang="fa-IR" sz="1600" dirty="0" smtClean="0"/>
              <a:t>                                                       </a:t>
            </a:r>
          </a:p>
          <a:p>
            <a:pPr marL="0" indent="0" algn="r" rtl="1">
              <a:buNone/>
            </a:pPr>
            <a:r>
              <a:rPr lang="fa-IR" sz="1600" dirty="0" smtClean="0"/>
              <a:t>                                                        </a:t>
            </a:r>
            <a:endParaRPr lang="fa-IR" sz="16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787632"/>
              </p:ext>
            </p:extLst>
          </p:nvPr>
        </p:nvGraphicFramePr>
        <p:xfrm>
          <a:off x="458179" y="1837136"/>
          <a:ext cx="5251739" cy="1459793"/>
        </p:xfrm>
        <a:graphic>
          <a:graphicData uri="http://schemas.openxmlformats.org/drawingml/2006/table">
            <a:tbl>
              <a:tblPr rtl="1"/>
              <a:tblGrid>
                <a:gridCol w="1281780"/>
                <a:gridCol w="2688179"/>
                <a:gridCol w="1281780"/>
              </a:tblGrid>
              <a:tr h="0">
                <a:tc rowSpan="5">
                  <a:txBody>
                    <a:bodyPr/>
                    <a:lstStyle/>
                    <a:p>
                      <a:pPr algn="ctr" rtl="1" fontAlgn="ctr"/>
                      <a:r>
                        <a:rPr lang="fa-I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هوش </a:t>
                      </a:r>
                      <a:r>
                        <a:rPr lang="fa-I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منطقي</a:t>
                      </a:r>
                      <a:endParaRPr lang="fa-IR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Nazanin" panose="00000700000000000000" pitchFamily="2" charset="-7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بهنجار </a:t>
                      </a:r>
                      <a:r>
                        <a:rPr lang="fa-I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ضعيف(0 </a:t>
                      </a:r>
                      <a:r>
                        <a:rPr lang="fa-I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تا 90)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B Nazanin" panose="00000400000000000000" pitchFamily="2" charset="-78"/>
                          <a:cs typeface="Nazanin" panose="00000700000000000000" pitchFamily="2" charset="-78"/>
                        </a:rPr>
                        <a:t>2امتياز</a:t>
                      </a:r>
                      <a:endParaRPr lang="fa-IR" sz="1400" b="1" i="0" u="none" strike="noStrike" dirty="0">
                        <a:solidFill>
                          <a:srgbClr val="000000"/>
                        </a:solidFill>
                        <a:effectLst/>
                        <a:latin typeface="B Nazanin" panose="00000400000000000000" pitchFamily="2" charset="-78"/>
                        <a:cs typeface="Nazanin" panose="00000700000000000000" pitchFamily="2" charset="-7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</a:tr>
              <a:tr h="309227">
                <a:tc v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متوسط(90 تا 110)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4امتياز</a:t>
                      </a:r>
                      <a:endParaRPr lang="fa-IR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Nazanin" panose="00000700000000000000" pitchFamily="2" charset="-7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</a:tr>
              <a:tr h="309227">
                <a:tc v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بهنجار </a:t>
                      </a:r>
                      <a:r>
                        <a:rPr lang="fa-I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قوي(110-120</a:t>
                      </a:r>
                      <a:r>
                        <a:rPr lang="fa-I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6 </a:t>
                      </a:r>
                      <a:r>
                        <a:rPr lang="fa-I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امتياز</a:t>
                      </a:r>
                      <a:endParaRPr lang="fa-IR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Nazanin" panose="00000700000000000000" pitchFamily="2" charset="-7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</a:tr>
              <a:tr h="309227">
                <a:tc v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باهوش(120-130)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8 </a:t>
                      </a:r>
                      <a:r>
                        <a:rPr lang="fa-I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امتياز</a:t>
                      </a:r>
                      <a:endParaRPr lang="fa-IR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Nazanin" panose="00000700000000000000" pitchFamily="2" charset="-7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</a:tr>
              <a:tr h="309227">
                <a:tc v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تيزهوش(130 </a:t>
                      </a:r>
                      <a:r>
                        <a:rPr lang="fa-I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به بالا)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10 </a:t>
                      </a:r>
                      <a:r>
                        <a:rPr lang="fa-I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امتياز</a:t>
                      </a:r>
                      <a:endParaRPr lang="fa-IR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Nazanin" panose="00000700000000000000" pitchFamily="2" charset="-7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4048018"/>
              </p:ext>
            </p:extLst>
          </p:nvPr>
        </p:nvGraphicFramePr>
        <p:xfrm>
          <a:off x="6081454" y="3545435"/>
          <a:ext cx="4893972" cy="1584770"/>
        </p:xfrm>
        <a:graphic>
          <a:graphicData uri="http://schemas.openxmlformats.org/drawingml/2006/table">
            <a:tbl>
              <a:tblPr rtl="1"/>
              <a:tblGrid>
                <a:gridCol w="1168064"/>
                <a:gridCol w="2384798"/>
                <a:gridCol w="1341110"/>
              </a:tblGrid>
              <a:tr h="316954">
                <a:tc rowSpan="5">
                  <a:txBody>
                    <a:bodyPr/>
                    <a:lstStyle/>
                    <a:p>
                      <a:pPr algn="ctr" rtl="1" fontAlgn="ctr"/>
                      <a:r>
                        <a:rPr lang="fa-I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هوش </a:t>
                      </a:r>
                      <a:r>
                        <a:rPr lang="fa-I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هيجاني</a:t>
                      </a:r>
                      <a:endParaRPr lang="fa-IR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Nazanin" panose="00000700000000000000" pitchFamily="2" charset="-7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بهنجار </a:t>
                      </a:r>
                      <a:r>
                        <a:rPr lang="fa-I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ضعيف(0 </a:t>
                      </a:r>
                      <a:r>
                        <a:rPr lang="fa-I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تا 90)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B Nazanin" panose="00000400000000000000" pitchFamily="2" charset="-78"/>
                          <a:cs typeface="Nazanin" panose="00000700000000000000" pitchFamily="2" charset="-78"/>
                        </a:rPr>
                        <a:t>2امتياز</a:t>
                      </a:r>
                      <a:endParaRPr lang="fa-IR" sz="1400" b="1" i="0" u="none" strike="noStrike" dirty="0">
                        <a:solidFill>
                          <a:srgbClr val="000000"/>
                        </a:solidFill>
                        <a:effectLst/>
                        <a:latin typeface="B Nazanin" panose="00000400000000000000" pitchFamily="2" charset="-78"/>
                        <a:cs typeface="Nazanin" panose="00000700000000000000" pitchFamily="2" charset="-7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</a:tr>
              <a:tr h="316954">
                <a:tc v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متوسط(90 تا 110)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4امتياز</a:t>
                      </a:r>
                      <a:endParaRPr lang="fa-IR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Nazanin" panose="00000700000000000000" pitchFamily="2" charset="-7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</a:tr>
              <a:tr h="316954">
                <a:tc v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بهنجار </a:t>
                      </a:r>
                      <a:r>
                        <a:rPr lang="fa-I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قوي(110-120</a:t>
                      </a:r>
                      <a:r>
                        <a:rPr lang="fa-I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6 </a:t>
                      </a:r>
                      <a:r>
                        <a:rPr lang="fa-I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امتياز</a:t>
                      </a:r>
                      <a:endParaRPr lang="fa-IR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Nazanin" panose="00000700000000000000" pitchFamily="2" charset="-7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</a:tr>
              <a:tr h="316954">
                <a:tc v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باهوش(120-130)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8 </a:t>
                      </a:r>
                      <a:r>
                        <a:rPr lang="fa-I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امتياز</a:t>
                      </a:r>
                      <a:endParaRPr lang="fa-IR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Nazanin" panose="00000700000000000000" pitchFamily="2" charset="-7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</a:tr>
              <a:tr h="316954">
                <a:tc v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تيزهوش(130 </a:t>
                      </a:r>
                      <a:r>
                        <a:rPr lang="fa-I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به بالا)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10 </a:t>
                      </a:r>
                      <a:r>
                        <a:rPr lang="fa-I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امتياز</a:t>
                      </a:r>
                      <a:endParaRPr lang="fa-IR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Nazanin" panose="00000700000000000000" pitchFamily="2" charset="-7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1277849" y="4337820"/>
            <a:ext cx="429833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fa-IR" sz="2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anose="00000700000000000000" pitchFamily="2" charset="-78"/>
              </a:rPr>
              <a:t>تشکيل </a:t>
            </a:r>
            <a:r>
              <a:rPr lang="fa-IR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anose="00000700000000000000" pitchFamily="2" charset="-78"/>
              </a:rPr>
              <a:t>خزانه استعداد </a:t>
            </a:r>
            <a:r>
              <a:rPr lang="fa-IR" sz="2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anose="00000700000000000000" pitchFamily="2" charset="-78"/>
              </a:rPr>
              <a:t>براي </a:t>
            </a:r>
            <a:r>
              <a:rPr lang="fa-IR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anose="00000700000000000000" pitchFamily="2" charset="-78"/>
              </a:rPr>
              <a:t>مشاغل </a:t>
            </a:r>
            <a:r>
              <a:rPr lang="fa-IR" sz="2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anose="00000700000000000000" pitchFamily="2" charset="-78"/>
              </a:rPr>
              <a:t>کليدي </a:t>
            </a:r>
            <a:r>
              <a:rPr lang="fa-IR" sz="2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anose="00000700000000000000" pitchFamily="2" charset="-78"/>
              </a:rPr>
              <a:t>بر اساس </a:t>
            </a:r>
            <a:r>
              <a:rPr lang="fa-IR" sz="2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anose="00000700000000000000" pitchFamily="2" charset="-78"/>
              </a:rPr>
              <a:t>امتيازات </a:t>
            </a:r>
            <a:r>
              <a:rPr lang="fa-IR" sz="2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بدست آمده</a:t>
            </a:r>
            <a:endParaRPr lang="fa-IR" sz="24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125770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1677" y="1061013"/>
            <a:ext cx="10515600" cy="4976371"/>
          </a:xfrm>
        </p:spPr>
        <p:txBody>
          <a:bodyPr>
            <a:noAutofit/>
          </a:bodyPr>
          <a:lstStyle/>
          <a:p>
            <a:pPr algn="r" rtl="1"/>
            <a:r>
              <a:rPr lang="fa-IR" sz="2000" b="1" dirty="0" smtClean="0">
                <a:solidFill>
                  <a:schemeClr val="accent6"/>
                </a:solidFill>
                <a:cs typeface="Zar" panose="00000400000000000000" pitchFamily="2" charset="-78"/>
              </a:rPr>
              <a:t>تاريخچه</a:t>
            </a:r>
            <a:r>
              <a:rPr lang="fa-IR" sz="2000" b="1" dirty="0" smtClean="0">
                <a:solidFill>
                  <a:schemeClr val="accent6"/>
                </a:solidFill>
                <a:cs typeface="Zar" panose="00000400000000000000" pitchFamily="2" charset="-78"/>
              </a:rPr>
              <a:t>:</a:t>
            </a:r>
            <a:br>
              <a:rPr lang="fa-IR" sz="2000" b="1" dirty="0" smtClean="0">
                <a:solidFill>
                  <a:schemeClr val="accent6"/>
                </a:solidFill>
                <a:cs typeface="Zar" panose="00000400000000000000" pitchFamily="2" charset="-78"/>
              </a:rPr>
            </a:br>
            <a:r>
              <a:rPr lang="fa-IR" sz="2000" b="1" dirty="0" smtClean="0">
                <a:solidFill>
                  <a:schemeClr val="accent6"/>
                </a:solidFill>
                <a:cs typeface="Zar" panose="00000400000000000000" pitchFamily="2" charset="-78"/>
              </a:rPr>
              <a:t> </a:t>
            </a:r>
            <a:r>
              <a:rPr lang="fa-IR" sz="2000" b="1" dirty="0" smtClean="0">
                <a:solidFill>
                  <a:schemeClr val="accent6"/>
                </a:solidFill>
                <a:cs typeface="Zar" panose="00000400000000000000" pitchFamily="2" charset="-78"/>
              </a:rPr>
              <a:t>تاسيس </a:t>
            </a:r>
            <a:r>
              <a:rPr lang="fa-IR" sz="2000" b="1" dirty="0" smtClean="0">
                <a:solidFill>
                  <a:schemeClr val="accent6"/>
                </a:solidFill>
                <a:cs typeface="Zar" panose="00000400000000000000" pitchFamily="2" charset="-78"/>
              </a:rPr>
              <a:t>در 1376 به منظور </a:t>
            </a:r>
            <a:r>
              <a:rPr lang="fa-IR" sz="2000" b="1" dirty="0" smtClean="0">
                <a:solidFill>
                  <a:schemeClr val="accent6"/>
                </a:solidFill>
                <a:cs typeface="Zar" panose="00000400000000000000" pitchFamily="2" charset="-78"/>
              </a:rPr>
              <a:t>توليد </a:t>
            </a:r>
            <a:r>
              <a:rPr lang="fa-IR" sz="2000" b="1" dirty="0" smtClean="0">
                <a:solidFill>
                  <a:schemeClr val="accent6"/>
                </a:solidFill>
                <a:cs typeface="Zar" panose="00000400000000000000" pitchFamily="2" charset="-78"/>
              </a:rPr>
              <a:t>و </a:t>
            </a:r>
            <a:r>
              <a:rPr lang="fa-IR" sz="2000" b="1" dirty="0" smtClean="0">
                <a:solidFill>
                  <a:schemeClr val="accent6"/>
                </a:solidFill>
                <a:cs typeface="Zar" panose="00000400000000000000" pitchFamily="2" charset="-78"/>
              </a:rPr>
              <a:t>توزيع </a:t>
            </a:r>
            <a:r>
              <a:rPr lang="fa-IR" sz="2000" b="1" dirty="0" smtClean="0">
                <a:solidFill>
                  <a:schemeClr val="accent6"/>
                </a:solidFill>
                <a:cs typeface="Zar" panose="00000400000000000000" pitchFamily="2" charset="-78"/>
              </a:rPr>
              <a:t>محصولات </a:t>
            </a:r>
            <a:r>
              <a:rPr lang="fa-IR" sz="2000" b="1" dirty="0" smtClean="0">
                <a:solidFill>
                  <a:schemeClr val="accent6"/>
                </a:solidFill>
                <a:cs typeface="Zar" panose="00000400000000000000" pitchFamily="2" charset="-78"/>
              </a:rPr>
              <a:t>بهداشتي، آرايشي </a:t>
            </a:r>
            <a:r>
              <a:rPr lang="fa-IR" sz="2000" b="1" dirty="0" smtClean="0">
                <a:solidFill>
                  <a:schemeClr val="accent6"/>
                </a:solidFill>
                <a:cs typeface="Zar" panose="00000400000000000000" pitchFamily="2" charset="-78"/>
              </a:rPr>
              <a:t>و </a:t>
            </a:r>
            <a:r>
              <a:rPr lang="fa-IR" sz="2000" b="1" dirty="0" smtClean="0">
                <a:solidFill>
                  <a:schemeClr val="accent6"/>
                </a:solidFill>
                <a:cs typeface="Zar" panose="00000400000000000000" pitchFamily="2" charset="-78"/>
              </a:rPr>
              <a:t>دارويي </a:t>
            </a:r>
            <a:r>
              <a:rPr lang="fa-IR" sz="2000" b="1" dirty="0" smtClean="0">
                <a:solidFill>
                  <a:schemeClr val="accent6"/>
                </a:solidFill>
                <a:cs typeface="Zar" panose="00000400000000000000" pitchFamily="2" charset="-78"/>
              </a:rPr>
              <a:t>با منشاء </a:t>
            </a:r>
            <a:r>
              <a:rPr lang="fa-IR" sz="2000" b="1" dirty="0" smtClean="0">
                <a:solidFill>
                  <a:schemeClr val="accent6"/>
                </a:solidFill>
                <a:cs typeface="Zar" panose="00000400000000000000" pitchFamily="2" charset="-78"/>
              </a:rPr>
              <a:t>گياهي </a:t>
            </a:r>
            <a:r>
              <a:rPr lang="fa-IR" sz="2000" b="1" dirty="0" smtClean="0">
                <a:solidFill>
                  <a:schemeClr val="accent6"/>
                </a:solidFill>
                <a:cs typeface="Zar" panose="00000400000000000000" pitchFamily="2" charset="-78"/>
              </a:rPr>
              <a:t>با </a:t>
            </a:r>
            <a:r>
              <a:rPr lang="fa-IR" sz="2000" b="1" dirty="0" smtClean="0">
                <a:solidFill>
                  <a:schemeClr val="accent6"/>
                </a:solidFill>
                <a:cs typeface="Zar" panose="00000400000000000000" pitchFamily="2" charset="-78"/>
              </a:rPr>
              <a:t>همکاري </a:t>
            </a:r>
            <a:r>
              <a:rPr lang="fa-IR" sz="2000" b="1" dirty="0" smtClean="0">
                <a:solidFill>
                  <a:schemeClr val="accent6"/>
                </a:solidFill>
                <a:cs typeface="Zar" panose="00000400000000000000" pitchFamily="2" charset="-78"/>
              </a:rPr>
              <a:t>با متخصصان و دانش پژوهان داخل و خارج کشور</a:t>
            </a:r>
            <a:r>
              <a:rPr lang="fa-IR" sz="2000" b="1" dirty="0" smtClean="0">
                <a:solidFill>
                  <a:schemeClr val="accent6"/>
                </a:solidFill>
                <a:cs typeface="B Nazanin" panose="00000400000000000000" pitchFamily="2" charset="-78"/>
              </a:rPr>
              <a:t/>
            </a:r>
            <a:br>
              <a:rPr lang="fa-IR" sz="2000" b="1" dirty="0" smtClean="0">
                <a:solidFill>
                  <a:schemeClr val="accent6"/>
                </a:solidFill>
                <a:cs typeface="B Nazanin" panose="00000400000000000000" pitchFamily="2" charset="-78"/>
              </a:rPr>
            </a:br>
            <a:r>
              <a:rPr lang="fa-IR" sz="2000" b="1" dirty="0" smtClean="0">
                <a:solidFill>
                  <a:schemeClr val="accent6"/>
                </a:solidFill>
                <a:cs typeface="B Nazanin" panose="00000400000000000000" pitchFamily="2" charset="-78"/>
              </a:rPr>
              <a:t/>
            </a:r>
            <a:br>
              <a:rPr lang="fa-IR" sz="2000" b="1" dirty="0" smtClean="0">
                <a:solidFill>
                  <a:schemeClr val="accent6"/>
                </a:solidFill>
                <a:cs typeface="B Nazanin" panose="00000400000000000000" pitchFamily="2" charset="-78"/>
              </a:rPr>
            </a:br>
            <a:r>
              <a:rPr lang="fa-IR" sz="2000" b="1" dirty="0" smtClean="0">
                <a:solidFill>
                  <a:schemeClr val="accent6"/>
                </a:solidFill>
                <a:cs typeface="Zar" panose="00000400000000000000" pitchFamily="2" charset="-78"/>
              </a:rPr>
              <a:t>فلسفه </a:t>
            </a:r>
            <a:r>
              <a:rPr lang="fa-IR" sz="2000" b="1" dirty="0" smtClean="0">
                <a:solidFill>
                  <a:schemeClr val="accent6"/>
                </a:solidFill>
                <a:cs typeface="Zar" panose="00000400000000000000" pitchFamily="2" charset="-78"/>
              </a:rPr>
              <a:t>وجودي </a:t>
            </a:r>
            <a:r>
              <a:rPr lang="fa-IR" sz="2000" b="1" dirty="0">
                <a:solidFill>
                  <a:schemeClr val="accent6"/>
                </a:solidFill>
                <a:cs typeface="Zar" panose="00000400000000000000" pitchFamily="2" charset="-78"/>
              </a:rPr>
              <a:t>و هدف </a:t>
            </a:r>
            <a:r>
              <a:rPr lang="fa-IR" sz="2000" b="1" dirty="0" smtClean="0">
                <a:solidFill>
                  <a:schemeClr val="accent6"/>
                </a:solidFill>
                <a:cs typeface="Zar" panose="00000400000000000000" pitchFamily="2" charset="-78"/>
              </a:rPr>
              <a:t>غايي:</a:t>
            </a:r>
            <a:r>
              <a:rPr lang="fa-IR" sz="2000" b="1" dirty="0">
                <a:solidFill>
                  <a:schemeClr val="accent6"/>
                </a:solidFill>
                <a:cs typeface="Zar" panose="00000400000000000000" pitchFamily="2" charset="-78"/>
              </a:rPr>
              <a:t/>
            </a:r>
            <a:br>
              <a:rPr lang="fa-IR" sz="2000" b="1" dirty="0">
                <a:solidFill>
                  <a:schemeClr val="accent6"/>
                </a:solidFill>
                <a:cs typeface="Zar" panose="00000400000000000000" pitchFamily="2" charset="-78"/>
              </a:rPr>
            </a:br>
            <a:r>
              <a:rPr lang="fa-IR" sz="2000" b="1" dirty="0" smtClean="0">
                <a:solidFill>
                  <a:schemeClr val="accent6"/>
                </a:solidFill>
                <a:cs typeface="Zar" panose="00000400000000000000" pitchFamily="2" charset="-78"/>
              </a:rPr>
              <a:t>ارتقاي </a:t>
            </a:r>
            <a:r>
              <a:rPr lang="fa-IR" sz="2000" b="1" dirty="0">
                <a:solidFill>
                  <a:schemeClr val="accent6"/>
                </a:solidFill>
                <a:cs typeface="Zar" panose="00000400000000000000" pitchFamily="2" charset="-78"/>
              </a:rPr>
              <a:t>سطح </a:t>
            </a:r>
            <a:r>
              <a:rPr lang="fa-IR" sz="2000" b="1" dirty="0" smtClean="0">
                <a:solidFill>
                  <a:schemeClr val="accent6"/>
                </a:solidFill>
                <a:cs typeface="Zar" panose="00000400000000000000" pitchFamily="2" charset="-78"/>
              </a:rPr>
              <a:t>کيفيت زندگي مخاطبين</a:t>
            </a:r>
            <a:r>
              <a:rPr lang="fa-IR" sz="2000" b="1" dirty="0">
                <a:solidFill>
                  <a:schemeClr val="accent6"/>
                </a:solidFill>
                <a:cs typeface="Zar" panose="00000400000000000000" pitchFamily="2" charset="-78"/>
              </a:rPr>
              <a:t/>
            </a:r>
            <a:br>
              <a:rPr lang="fa-IR" sz="2000" b="1" dirty="0">
                <a:solidFill>
                  <a:schemeClr val="accent6"/>
                </a:solidFill>
                <a:cs typeface="Zar" panose="00000400000000000000" pitchFamily="2" charset="-78"/>
              </a:rPr>
            </a:br>
            <a:r>
              <a:rPr lang="fa-IR" sz="2000" b="1" dirty="0" smtClean="0">
                <a:solidFill>
                  <a:schemeClr val="accent6"/>
                </a:solidFill>
                <a:cs typeface="Zar" panose="00000400000000000000" pitchFamily="2" charset="-78"/>
              </a:rPr>
              <a:t/>
            </a:r>
            <a:br>
              <a:rPr lang="fa-IR" sz="2000" b="1" dirty="0" smtClean="0">
                <a:solidFill>
                  <a:schemeClr val="accent6"/>
                </a:solidFill>
                <a:cs typeface="Zar" panose="00000400000000000000" pitchFamily="2" charset="-78"/>
              </a:rPr>
            </a:br>
            <a:r>
              <a:rPr lang="fa-IR" sz="2000" b="1" dirty="0" smtClean="0">
                <a:solidFill>
                  <a:schemeClr val="accent6"/>
                </a:solidFill>
                <a:cs typeface="Zar" panose="00000400000000000000" pitchFamily="2" charset="-78"/>
              </a:rPr>
              <a:t>ماموريت</a:t>
            </a:r>
            <a:r>
              <a:rPr lang="fa-IR" sz="2000" b="1" dirty="0">
                <a:solidFill>
                  <a:schemeClr val="accent6"/>
                </a:solidFill>
                <a:cs typeface="Zar" panose="00000400000000000000" pitchFamily="2" charset="-78"/>
              </a:rPr>
              <a:t>:</a:t>
            </a:r>
            <a:br>
              <a:rPr lang="fa-IR" sz="2000" b="1" dirty="0">
                <a:solidFill>
                  <a:schemeClr val="accent6"/>
                </a:solidFill>
                <a:cs typeface="Zar" panose="00000400000000000000" pitchFamily="2" charset="-78"/>
              </a:rPr>
            </a:br>
            <a:r>
              <a:rPr lang="fa-IR" sz="2000" b="1" dirty="0" smtClean="0">
                <a:solidFill>
                  <a:schemeClr val="accent6"/>
                </a:solidFill>
                <a:cs typeface="Zar" panose="00000400000000000000" pitchFamily="2" charset="-78"/>
              </a:rPr>
              <a:t>بهبود </a:t>
            </a:r>
            <a:r>
              <a:rPr lang="fa-IR" sz="2000" b="1" dirty="0" smtClean="0">
                <a:solidFill>
                  <a:schemeClr val="accent6"/>
                </a:solidFill>
                <a:cs typeface="Zar" panose="00000400000000000000" pitchFamily="2" charset="-78"/>
              </a:rPr>
              <a:t>کيفيت زندگي </a:t>
            </a:r>
            <a:r>
              <a:rPr lang="fa-IR" sz="2000" b="1" dirty="0">
                <a:solidFill>
                  <a:schemeClr val="accent6"/>
                </a:solidFill>
                <a:cs typeface="Zar" panose="00000400000000000000" pitchFamily="2" charset="-78"/>
              </a:rPr>
              <a:t>مردم از </a:t>
            </a:r>
            <a:r>
              <a:rPr lang="fa-IR" sz="2000" b="1" dirty="0" smtClean="0">
                <a:solidFill>
                  <a:schemeClr val="accent6"/>
                </a:solidFill>
                <a:cs typeface="Zar" panose="00000400000000000000" pitchFamily="2" charset="-78"/>
              </a:rPr>
              <a:t>طريق </a:t>
            </a:r>
            <a:r>
              <a:rPr lang="fa-IR" sz="2000" b="1" dirty="0">
                <a:solidFill>
                  <a:schemeClr val="accent6"/>
                </a:solidFill>
                <a:cs typeface="Zar" panose="00000400000000000000" pitchFamily="2" charset="-78"/>
              </a:rPr>
              <a:t>ارائه راه حل </a:t>
            </a:r>
            <a:r>
              <a:rPr lang="fa-IR" sz="2000" b="1" dirty="0" smtClean="0">
                <a:solidFill>
                  <a:schemeClr val="accent6"/>
                </a:solidFill>
                <a:cs typeface="Zar" panose="00000400000000000000" pitchFamily="2" charset="-78"/>
              </a:rPr>
              <a:t>هاي </a:t>
            </a:r>
            <a:r>
              <a:rPr lang="fa-IR" sz="2000" b="1" dirty="0">
                <a:solidFill>
                  <a:schemeClr val="accent6"/>
                </a:solidFill>
                <a:cs typeface="Zar" panose="00000400000000000000" pitchFamily="2" charset="-78"/>
              </a:rPr>
              <a:t>موثر </a:t>
            </a:r>
            <a:r>
              <a:rPr lang="fa-IR" sz="2000" b="1" dirty="0" smtClean="0">
                <a:solidFill>
                  <a:schemeClr val="accent6"/>
                </a:solidFill>
                <a:cs typeface="Zar" panose="00000400000000000000" pitchFamily="2" charset="-78"/>
              </a:rPr>
              <a:t>براي افرادي </a:t>
            </a:r>
            <a:r>
              <a:rPr lang="fa-IR" sz="2000" b="1" dirty="0">
                <a:solidFill>
                  <a:schemeClr val="accent6"/>
                </a:solidFill>
                <a:cs typeface="Zar" panose="00000400000000000000" pitchFamily="2" charset="-78"/>
              </a:rPr>
              <a:t>که به </a:t>
            </a:r>
            <a:r>
              <a:rPr lang="fa-IR" sz="2000" b="1" dirty="0" smtClean="0">
                <a:solidFill>
                  <a:schemeClr val="accent6"/>
                </a:solidFill>
                <a:cs typeface="Zar" panose="00000400000000000000" pitchFamily="2" charset="-78"/>
              </a:rPr>
              <a:t>زيبايي </a:t>
            </a:r>
            <a:r>
              <a:rPr lang="fa-IR" sz="2000" b="1" dirty="0">
                <a:solidFill>
                  <a:schemeClr val="accent6"/>
                </a:solidFill>
                <a:cs typeface="Zar" panose="00000400000000000000" pitchFamily="2" charset="-78"/>
              </a:rPr>
              <a:t>و سلامت</a:t>
            </a:r>
            <a:br>
              <a:rPr lang="fa-IR" sz="2000" b="1" dirty="0">
                <a:solidFill>
                  <a:schemeClr val="accent6"/>
                </a:solidFill>
                <a:cs typeface="Zar" panose="00000400000000000000" pitchFamily="2" charset="-78"/>
              </a:rPr>
            </a:br>
            <a:r>
              <a:rPr lang="fa-IR" sz="2000" b="1" dirty="0">
                <a:solidFill>
                  <a:schemeClr val="accent6"/>
                </a:solidFill>
                <a:cs typeface="Zar" panose="00000400000000000000" pitchFamily="2" charset="-78"/>
              </a:rPr>
              <a:t>خود </a:t>
            </a:r>
            <a:r>
              <a:rPr lang="fa-IR" sz="2000" b="1" dirty="0" smtClean="0">
                <a:solidFill>
                  <a:schemeClr val="accent6"/>
                </a:solidFill>
                <a:cs typeface="Zar" panose="00000400000000000000" pitchFamily="2" charset="-78"/>
              </a:rPr>
              <a:t>اهميت مي </a:t>
            </a:r>
            <a:r>
              <a:rPr lang="fa-IR" sz="2000" b="1" dirty="0" smtClean="0">
                <a:solidFill>
                  <a:schemeClr val="accent6"/>
                </a:solidFill>
                <a:cs typeface="Zar" panose="00000400000000000000" pitchFamily="2" charset="-78"/>
              </a:rPr>
              <a:t>دهد</a:t>
            </a:r>
            <a:r>
              <a:rPr lang="fa-IR" sz="2000" b="1" dirty="0">
                <a:solidFill>
                  <a:schemeClr val="accent6"/>
                </a:solidFill>
                <a:cs typeface="Zar" panose="00000400000000000000" pitchFamily="2" charset="-78"/>
              </a:rPr>
              <a:t/>
            </a:r>
            <a:br>
              <a:rPr lang="fa-IR" sz="2000" b="1" dirty="0">
                <a:solidFill>
                  <a:schemeClr val="accent6"/>
                </a:solidFill>
                <a:cs typeface="Zar" panose="00000400000000000000" pitchFamily="2" charset="-78"/>
              </a:rPr>
            </a:br>
            <a:r>
              <a:rPr lang="fa-IR" sz="2000" b="1" dirty="0" smtClean="0">
                <a:solidFill>
                  <a:schemeClr val="accent6"/>
                </a:solidFill>
                <a:cs typeface="Zar" panose="00000400000000000000" pitchFamily="2" charset="-78"/>
              </a:rPr>
              <a:t/>
            </a:r>
            <a:br>
              <a:rPr lang="fa-IR" sz="2000" b="1" dirty="0" smtClean="0">
                <a:solidFill>
                  <a:schemeClr val="accent6"/>
                </a:solidFill>
                <a:cs typeface="Zar" panose="00000400000000000000" pitchFamily="2" charset="-78"/>
              </a:rPr>
            </a:br>
            <a:r>
              <a:rPr lang="fa-IR" sz="2000" b="1" dirty="0" smtClean="0">
                <a:solidFill>
                  <a:schemeClr val="accent6"/>
                </a:solidFill>
                <a:cs typeface="Zar" panose="00000400000000000000" pitchFamily="2" charset="-78"/>
              </a:rPr>
              <a:t>چشم </a:t>
            </a:r>
            <a:r>
              <a:rPr lang="fa-IR" sz="2000" b="1" dirty="0">
                <a:solidFill>
                  <a:schemeClr val="accent6"/>
                </a:solidFill>
                <a:cs typeface="Zar" panose="00000400000000000000" pitchFamily="2" charset="-78"/>
              </a:rPr>
              <a:t>انداز:</a:t>
            </a:r>
            <a:br>
              <a:rPr lang="fa-IR" sz="2000" b="1" dirty="0">
                <a:solidFill>
                  <a:schemeClr val="accent6"/>
                </a:solidFill>
                <a:cs typeface="Zar" panose="00000400000000000000" pitchFamily="2" charset="-78"/>
              </a:rPr>
            </a:br>
            <a:r>
              <a:rPr lang="fa-IR" sz="2000" b="1" dirty="0" smtClean="0">
                <a:solidFill>
                  <a:schemeClr val="accent6"/>
                </a:solidFill>
                <a:cs typeface="Zar" panose="00000400000000000000" pitchFamily="2" charset="-78"/>
              </a:rPr>
              <a:t>شرکت </a:t>
            </a:r>
            <a:r>
              <a:rPr lang="fa-IR" sz="2000" b="1" dirty="0" smtClean="0">
                <a:solidFill>
                  <a:schemeClr val="accent6"/>
                </a:solidFill>
                <a:cs typeface="Zar" panose="00000400000000000000" pitchFamily="2" charset="-78"/>
              </a:rPr>
              <a:t>طبيعت </a:t>
            </a:r>
            <a:r>
              <a:rPr lang="fa-IR" sz="2000" b="1" dirty="0">
                <a:solidFill>
                  <a:schemeClr val="accent6"/>
                </a:solidFill>
                <a:cs typeface="Zar" panose="00000400000000000000" pitchFamily="2" charset="-78"/>
              </a:rPr>
              <a:t>زنده </a:t>
            </a:r>
            <a:r>
              <a:rPr lang="fa-IR" sz="2000" b="1" dirty="0" smtClean="0">
                <a:solidFill>
                  <a:schemeClr val="accent6"/>
                </a:solidFill>
                <a:cs typeface="Zar" panose="00000400000000000000" pitchFamily="2" charset="-78"/>
              </a:rPr>
              <a:t>داراي معتبرترين </a:t>
            </a:r>
            <a:r>
              <a:rPr lang="fa-IR" sz="2000" b="1" dirty="0">
                <a:solidFill>
                  <a:schemeClr val="accent6"/>
                </a:solidFill>
                <a:cs typeface="Zar" panose="00000400000000000000" pitchFamily="2" charset="-78"/>
              </a:rPr>
              <a:t>برند در </a:t>
            </a:r>
            <a:r>
              <a:rPr lang="fa-IR" sz="2000" b="1" dirty="0" smtClean="0">
                <a:solidFill>
                  <a:schemeClr val="accent6"/>
                </a:solidFill>
                <a:cs typeface="Zar" panose="00000400000000000000" pitchFamily="2" charset="-78"/>
              </a:rPr>
              <a:t>ايران </a:t>
            </a:r>
            <a:r>
              <a:rPr lang="fa-IR" sz="2000" b="1" dirty="0">
                <a:solidFill>
                  <a:schemeClr val="accent6"/>
                </a:solidFill>
                <a:cs typeface="Zar" panose="00000400000000000000" pitchFamily="2" charset="-78"/>
              </a:rPr>
              <a:t>و رهبر بازار </a:t>
            </a:r>
            <a:r>
              <a:rPr lang="fa-IR" sz="2000" b="1" dirty="0" smtClean="0">
                <a:solidFill>
                  <a:schemeClr val="accent6"/>
                </a:solidFill>
                <a:cs typeface="Zar" panose="00000400000000000000" pitchFamily="2" charset="-78"/>
              </a:rPr>
              <a:t>هاي </a:t>
            </a:r>
            <a:r>
              <a:rPr lang="fa-IR" sz="2000" b="1" dirty="0">
                <a:solidFill>
                  <a:schemeClr val="accent6"/>
                </a:solidFill>
                <a:cs typeface="Zar" panose="00000400000000000000" pitchFamily="2" charset="-78"/>
              </a:rPr>
              <a:t>انتخاب شده با </a:t>
            </a:r>
            <a:r>
              <a:rPr lang="fa-IR" sz="2000" b="1" dirty="0" smtClean="0">
                <a:solidFill>
                  <a:schemeClr val="accent6"/>
                </a:solidFill>
                <a:cs typeface="Zar" panose="00000400000000000000" pitchFamily="2" charset="-78"/>
              </a:rPr>
              <a:t>کيفيتي </a:t>
            </a:r>
            <a:r>
              <a:rPr lang="fa-IR" sz="2000" b="1" dirty="0">
                <a:solidFill>
                  <a:schemeClr val="accent6"/>
                </a:solidFill>
                <a:cs typeface="Zar" panose="00000400000000000000" pitchFamily="2" charset="-78"/>
              </a:rPr>
              <a:t>برتر و</a:t>
            </a:r>
            <a:br>
              <a:rPr lang="fa-IR" sz="2000" b="1" dirty="0">
                <a:solidFill>
                  <a:schemeClr val="accent6"/>
                </a:solidFill>
                <a:cs typeface="Zar" panose="00000400000000000000" pitchFamily="2" charset="-78"/>
              </a:rPr>
            </a:br>
            <a:r>
              <a:rPr lang="fa-IR" sz="2000" b="1" dirty="0" smtClean="0">
                <a:solidFill>
                  <a:schemeClr val="accent6"/>
                </a:solidFill>
                <a:cs typeface="Zar" panose="00000400000000000000" pitchFamily="2" charset="-78"/>
              </a:rPr>
              <a:t>متمايز </a:t>
            </a:r>
            <a:r>
              <a:rPr lang="fa-IR" sz="2000" b="1" dirty="0">
                <a:solidFill>
                  <a:schemeClr val="accent6"/>
                </a:solidFill>
                <a:cs typeface="Zar" panose="00000400000000000000" pitchFamily="2" charset="-78"/>
              </a:rPr>
              <a:t>خواهد </a:t>
            </a:r>
            <a:r>
              <a:rPr lang="fa-IR" sz="2000" b="1" dirty="0" smtClean="0">
                <a:solidFill>
                  <a:schemeClr val="accent6"/>
                </a:solidFill>
                <a:cs typeface="Zar" panose="00000400000000000000" pitchFamily="2" charset="-78"/>
              </a:rPr>
              <a:t>بود</a:t>
            </a:r>
            <a:r>
              <a:rPr lang="fa-IR" sz="2000" b="1" dirty="0">
                <a:solidFill>
                  <a:schemeClr val="accent6"/>
                </a:solidFill>
                <a:cs typeface="Zar" panose="00000400000000000000" pitchFamily="2" charset="-78"/>
              </a:rPr>
              <a:t/>
            </a:r>
            <a:br>
              <a:rPr lang="fa-IR" sz="2000" b="1" dirty="0">
                <a:solidFill>
                  <a:schemeClr val="accent6"/>
                </a:solidFill>
                <a:cs typeface="Zar" panose="00000400000000000000" pitchFamily="2" charset="-78"/>
              </a:rPr>
            </a:br>
            <a:r>
              <a:rPr lang="fa-IR" sz="2000" b="1" dirty="0" smtClean="0">
                <a:solidFill>
                  <a:schemeClr val="accent6"/>
                </a:solidFill>
                <a:cs typeface="Zar" panose="00000400000000000000" pitchFamily="2" charset="-78"/>
              </a:rPr>
              <a:t/>
            </a:r>
            <a:br>
              <a:rPr lang="fa-IR" sz="2000" b="1" dirty="0" smtClean="0">
                <a:solidFill>
                  <a:schemeClr val="accent6"/>
                </a:solidFill>
                <a:cs typeface="Zar" panose="00000400000000000000" pitchFamily="2" charset="-78"/>
              </a:rPr>
            </a:br>
            <a:r>
              <a:rPr lang="fa-IR" sz="2000" b="1" dirty="0" smtClean="0">
                <a:solidFill>
                  <a:schemeClr val="accent6"/>
                </a:solidFill>
                <a:cs typeface="Zar" panose="00000400000000000000" pitchFamily="2" charset="-78"/>
              </a:rPr>
              <a:t>ارزش </a:t>
            </a:r>
            <a:r>
              <a:rPr lang="fa-IR" sz="2000" b="1" dirty="0" smtClean="0">
                <a:solidFill>
                  <a:schemeClr val="accent6"/>
                </a:solidFill>
                <a:cs typeface="Zar" panose="00000400000000000000" pitchFamily="2" charset="-78"/>
              </a:rPr>
              <a:t>هاي محوري:</a:t>
            </a:r>
            <a:r>
              <a:rPr lang="fa-IR" sz="2000" b="1" dirty="0">
                <a:solidFill>
                  <a:schemeClr val="accent6"/>
                </a:solidFill>
                <a:cs typeface="Zar" panose="00000400000000000000" pitchFamily="2" charset="-78"/>
              </a:rPr>
              <a:t/>
            </a:r>
            <a:br>
              <a:rPr lang="fa-IR" sz="2000" b="1" dirty="0">
                <a:solidFill>
                  <a:schemeClr val="accent6"/>
                </a:solidFill>
                <a:cs typeface="Zar" panose="00000400000000000000" pitchFamily="2" charset="-78"/>
              </a:rPr>
            </a:br>
            <a:r>
              <a:rPr lang="fa-IR" sz="2000" b="1" dirty="0" smtClean="0">
                <a:solidFill>
                  <a:schemeClr val="accent6"/>
                </a:solidFill>
                <a:cs typeface="Zar" panose="00000400000000000000" pitchFamily="2" charset="-78"/>
              </a:rPr>
              <a:t>صداقت</a:t>
            </a:r>
            <a:r>
              <a:rPr lang="fa-IR" sz="2000" b="1" dirty="0">
                <a:solidFill>
                  <a:schemeClr val="accent6"/>
                </a:solidFill>
                <a:cs typeface="Zar" panose="00000400000000000000" pitchFamily="2" charset="-78"/>
              </a:rPr>
              <a:t>، </a:t>
            </a:r>
            <a:r>
              <a:rPr lang="fa-IR" sz="2000" b="1" dirty="0" smtClean="0">
                <a:solidFill>
                  <a:schemeClr val="accent6"/>
                </a:solidFill>
                <a:cs typeface="Zar" panose="00000400000000000000" pitchFamily="2" charset="-78"/>
              </a:rPr>
              <a:t>کيفيت</a:t>
            </a:r>
            <a:r>
              <a:rPr lang="fa-IR" sz="2000" b="1" dirty="0">
                <a:solidFill>
                  <a:schemeClr val="accent6"/>
                </a:solidFill>
                <a:cs typeface="Zar" panose="00000400000000000000" pitchFamily="2" charset="-78"/>
              </a:rPr>
              <a:t>، رقابت سالم، </a:t>
            </a:r>
            <a:r>
              <a:rPr lang="fa-IR" sz="2000" b="1" dirty="0" smtClean="0">
                <a:solidFill>
                  <a:schemeClr val="accent6"/>
                </a:solidFill>
                <a:cs typeface="Zar" panose="00000400000000000000" pitchFamily="2" charset="-78"/>
              </a:rPr>
              <a:t>اخلاق</a:t>
            </a:r>
            <a:r>
              <a:rPr lang="fa-IR" sz="1600" b="1" dirty="0">
                <a:cs typeface="B Nazanin" panose="00000400000000000000" pitchFamily="2" charset="-78"/>
              </a:rPr>
              <a:t/>
            </a:r>
            <a:br>
              <a:rPr lang="fa-IR" sz="1600" b="1" dirty="0">
                <a:cs typeface="B Nazanin" panose="00000400000000000000" pitchFamily="2" charset="-78"/>
              </a:rPr>
            </a:br>
            <a:r>
              <a:rPr lang="fa-IR" sz="1600" dirty="0"/>
              <a:t/>
            </a:r>
            <a:br>
              <a:rPr lang="fa-IR" sz="1600" dirty="0"/>
            </a:br>
            <a:endParaRPr lang="fa-IR" sz="1600" dirty="0"/>
          </a:p>
        </p:txBody>
      </p:sp>
      <p:sp>
        <p:nvSpPr>
          <p:cNvPr id="4" name="Rectangle 3"/>
          <p:cNvSpPr/>
          <p:nvPr/>
        </p:nvSpPr>
        <p:spPr>
          <a:xfrm>
            <a:off x="3868615" y="568570"/>
            <a:ext cx="381000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a-IR" sz="2600" dirty="0" smtClean="0">
                <a:solidFill>
                  <a:srgbClr val="0070C0"/>
                </a:solidFill>
                <a:cs typeface="Titr" panose="00000700000000000000" pitchFamily="2" charset="-78"/>
              </a:rPr>
              <a:t>شرکت دانش </a:t>
            </a:r>
            <a:r>
              <a:rPr lang="fa-IR" sz="2600" dirty="0" smtClean="0">
                <a:solidFill>
                  <a:srgbClr val="0070C0"/>
                </a:solidFill>
                <a:cs typeface="Titr" panose="00000700000000000000" pitchFamily="2" charset="-78"/>
              </a:rPr>
              <a:t>بنيان طبيعت </a:t>
            </a:r>
            <a:r>
              <a:rPr lang="fa-IR" sz="2600" dirty="0" smtClean="0">
                <a:solidFill>
                  <a:srgbClr val="0070C0"/>
                </a:solidFill>
                <a:cs typeface="Titr" panose="00000700000000000000" pitchFamily="2" charset="-78"/>
              </a:rPr>
              <a:t>زنده</a:t>
            </a:r>
            <a:endParaRPr lang="fa-IR" sz="2600" dirty="0">
              <a:solidFill>
                <a:srgbClr val="0070C0"/>
              </a:solidFill>
              <a:cs typeface="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754987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5970" y="991673"/>
            <a:ext cx="8596668" cy="5318975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fa-IR" sz="32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anose="00000700000000000000" pitchFamily="2" charset="-78"/>
              </a:rPr>
              <a:t>انتقال دانش از </a:t>
            </a:r>
            <a:r>
              <a:rPr lang="fa-IR" sz="32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anose="00000700000000000000" pitchFamily="2" charset="-78"/>
              </a:rPr>
              <a:t>مربي </a:t>
            </a:r>
            <a:r>
              <a:rPr lang="fa-IR" sz="32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anose="00000700000000000000" pitchFamily="2" charset="-78"/>
              </a:rPr>
              <a:t>به </a:t>
            </a:r>
            <a:r>
              <a:rPr lang="fa-IR" sz="32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anose="00000700000000000000" pitchFamily="2" charset="-78"/>
              </a:rPr>
              <a:t>جانشين</a:t>
            </a:r>
            <a:endParaRPr lang="en-US" sz="24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r" rtl="1">
              <a:buNone/>
            </a:pPr>
            <a:endParaRPr lang="en-US" sz="2400" b="1" dirty="0">
              <a:solidFill>
                <a:srgbClr val="0070C0"/>
              </a:solidFill>
              <a:cs typeface="B Nazanin" panose="00000400000000000000" pitchFamily="2" charset="-78"/>
            </a:endParaRPr>
          </a:p>
          <a:p>
            <a:pPr lvl="0" algn="r" rtl="1"/>
            <a:r>
              <a:rPr lang="fa-IR" sz="2400" dirty="0" smtClean="0">
                <a:cs typeface="Zar" panose="00000400000000000000" pitchFamily="2" charset="-78"/>
              </a:rPr>
              <a:t>شناسايي </a:t>
            </a:r>
            <a:r>
              <a:rPr lang="fa-IR" sz="2400" dirty="0" smtClean="0">
                <a:cs typeface="Zar" panose="00000400000000000000" pitchFamily="2" charset="-78"/>
              </a:rPr>
              <a:t>فرصت </a:t>
            </a:r>
            <a:r>
              <a:rPr lang="fa-IR" sz="2400" dirty="0" smtClean="0">
                <a:cs typeface="Zar" panose="00000400000000000000" pitchFamily="2" charset="-78"/>
              </a:rPr>
              <a:t>هاي جانشيني </a:t>
            </a:r>
            <a:r>
              <a:rPr lang="fa-IR" sz="2400" dirty="0" smtClean="0">
                <a:cs typeface="Zar" panose="00000400000000000000" pitchFamily="2" charset="-78"/>
              </a:rPr>
              <a:t>و اطلاع </a:t>
            </a:r>
            <a:r>
              <a:rPr lang="fa-IR" sz="2400" dirty="0" smtClean="0">
                <a:cs typeface="Zar" panose="00000400000000000000" pitchFamily="2" charset="-78"/>
              </a:rPr>
              <a:t>رساني </a:t>
            </a:r>
            <a:r>
              <a:rPr lang="fa-IR" sz="2400" dirty="0">
                <a:cs typeface="Zar" panose="00000400000000000000" pitchFamily="2" charset="-78"/>
              </a:rPr>
              <a:t>به </a:t>
            </a:r>
            <a:r>
              <a:rPr lang="fa-IR" sz="2400" dirty="0" smtClean="0">
                <a:cs typeface="Zar" panose="00000400000000000000" pitchFamily="2" charset="-78"/>
              </a:rPr>
              <a:t>مدير </a:t>
            </a:r>
            <a:r>
              <a:rPr lang="fa-IR" sz="2400" dirty="0">
                <a:cs typeface="Zar" panose="00000400000000000000" pitchFamily="2" charset="-78"/>
              </a:rPr>
              <a:t>واحد </a:t>
            </a:r>
            <a:r>
              <a:rPr lang="fa-IR" sz="2400" dirty="0" smtClean="0">
                <a:cs typeface="Zar" panose="00000400000000000000" pitchFamily="2" charset="-78"/>
              </a:rPr>
              <a:t>ذيربط</a:t>
            </a:r>
            <a:r>
              <a:rPr lang="fa-IR" sz="2400" dirty="0">
                <a:cs typeface="Zar" panose="00000400000000000000" pitchFamily="2" charset="-78"/>
              </a:rPr>
              <a:t>، </a:t>
            </a:r>
            <a:r>
              <a:rPr lang="fa-IR" sz="2400" dirty="0" smtClean="0">
                <a:cs typeface="Zar" panose="00000400000000000000" pitchFamily="2" charset="-78"/>
              </a:rPr>
              <a:t>مربي </a:t>
            </a:r>
            <a:r>
              <a:rPr lang="fa-IR" sz="2400" dirty="0" smtClean="0">
                <a:cs typeface="Zar" panose="00000400000000000000" pitchFamily="2" charset="-78"/>
              </a:rPr>
              <a:t>و </a:t>
            </a:r>
            <a:r>
              <a:rPr lang="fa-IR" sz="2400" dirty="0">
                <a:cs typeface="Zar" panose="00000400000000000000" pitchFamily="2" charset="-78"/>
              </a:rPr>
              <a:t>فرد </a:t>
            </a:r>
            <a:r>
              <a:rPr lang="fa-IR" sz="2400" dirty="0" smtClean="0">
                <a:cs typeface="Zar" panose="00000400000000000000" pitchFamily="2" charset="-78"/>
              </a:rPr>
              <a:t>جانشين </a:t>
            </a:r>
            <a:r>
              <a:rPr lang="fa-IR" sz="2400" dirty="0" smtClean="0">
                <a:cs typeface="Zar" panose="00000400000000000000" pitchFamily="2" charset="-78"/>
              </a:rPr>
              <a:t>توسط واحد منابع </a:t>
            </a:r>
            <a:r>
              <a:rPr lang="fa-IR" sz="2400" dirty="0" smtClean="0">
                <a:cs typeface="Zar" panose="00000400000000000000" pitchFamily="2" charset="-78"/>
              </a:rPr>
              <a:t>انساني</a:t>
            </a:r>
            <a:endParaRPr lang="en-US" sz="2400" dirty="0">
              <a:cs typeface="Zar" panose="00000400000000000000" pitchFamily="2" charset="-78"/>
            </a:endParaRPr>
          </a:p>
          <a:p>
            <a:pPr lvl="0" algn="r" rtl="1"/>
            <a:r>
              <a:rPr lang="fa-IR" sz="2400" dirty="0" smtClean="0">
                <a:cs typeface="Zar" panose="00000400000000000000" pitchFamily="2" charset="-78"/>
              </a:rPr>
              <a:t>تکميل </a:t>
            </a:r>
            <a:r>
              <a:rPr lang="fa-IR" sz="2400" dirty="0" smtClean="0">
                <a:cs typeface="Zar" panose="00000400000000000000" pitchFamily="2" charset="-78"/>
              </a:rPr>
              <a:t>چک </a:t>
            </a:r>
            <a:r>
              <a:rPr lang="fa-IR" sz="2400" dirty="0" smtClean="0">
                <a:cs typeface="Zar" panose="00000400000000000000" pitchFamily="2" charset="-78"/>
              </a:rPr>
              <a:t>ليست </a:t>
            </a:r>
            <a:r>
              <a:rPr lang="fa-IR" sz="2400" dirty="0">
                <a:cs typeface="Zar" panose="00000400000000000000" pitchFamily="2" charset="-78"/>
              </a:rPr>
              <a:t>مهارت (انتقال مهارت </a:t>
            </a:r>
            <a:r>
              <a:rPr lang="fa-IR" sz="2400" dirty="0" smtClean="0">
                <a:cs typeface="Zar" panose="00000400000000000000" pitchFamily="2" charset="-78"/>
              </a:rPr>
              <a:t>مربي </a:t>
            </a:r>
            <a:r>
              <a:rPr lang="fa-IR" sz="2400" dirty="0">
                <a:cs typeface="Zar" panose="00000400000000000000" pitchFamily="2" charset="-78"/>
              </a:rPr>
              <a:t>به </a:t>
            </a:r>
            <a:r>
              <a:rPr lang="fa-IR" sz="2400" dirty="0" smtClean="0">
                <a:cs typeface="Zar" panose="00000400000000000000" pitchFamily="2" charset="-78"/>
              </a:rPr>
              <a:t>جانشين</a:t>
            </a:r>
            <a:r>
              <a:rPr lang="fa-IR" sz="2400" dirty="0">
                <a:cs typeface="Zar" panose="00000400000000000000" pitchFamily="2" charset="-78"/>
              </a:rPr>
              <a:t>) در خصوص دانش، </a:t>
            </a:r>
            <a:r>
              <a:rPr lang="fa-IR" sz="2400" dirty="0" smtClean="0">
                <a:cs typeface="Zar" panose="00000400000000000000" pitchFamily="2" charset="-78"/>
              </a:rPr>
              <a:t>آگاهي </a:t>
            </a:r>
            <a:r>
              <a:rPr lang="fa-IR" sz="2400" dirty="0">
                <a:cs typeface="Zar" panose="00000400000000000000" pitchFamily="2" charset="-78"/>
              </a:rPr>
              <a:t>و </a:t>
            </a:r>
            <a:r>
              <a:rPr lang="fa-IR" sz="2400" dirty="0" smtClean="0">
                <a:cs typeface="Zar" panose="00000400000000000000" pitchFamily="2" charset="-78"/>
              </a:rPr>
              <a:t>شايستگي­هاي </a:t>
            </a:r>
            <a:r>
              <a:rPr lang="fa-IR" sz="2400" dirty="0">
                <a:cs typeface="Zar" panose="00000400000000000000" pitchFamily="2" charset="-78"/>
              </a:rPr>
              <a:t>افراد مستعد </a:t>
            </a:r>
            <a:r>
              <a:rPr lang="fa-IR" sz="2400" dirty="0" smtClean="0">
                <a:cs typeface="Zar" panose="00000400000000000000" pitchFamily="2" charset="-78"/>
              </a:rPr>
              <a:t>مشاغل </a:t>
            </a:r>
            <a:r>
              <a:rPr lang="fa-IR" sz="2400" dirty="0" smtClean="0">
                <a:cs typeface="Zar" panose="00000400000000000000" pitchFamily="2" charset="-78"/>
              </a:rPr>
              <a:t>کليدي شناسايي </a:t>
            </a:r>
            <a:r>
              <a:rPr lang="fa-IR" sz="2400" dirty="0" smtClean="0">
                <a:cs typeface="Zar" panose="00000400000000000000" pitchFamily="2" charset="-78"/>
              </a:rPr>
              <a:t>شده است</a:t>
            </a:r>
            <a:endParaRPr lang="en-US" sz="2400" dirty="0">
              <a:cs typeface="Zar" panose="00000400000000000000" pitchFamily="2" charset="-78"/>
            </a:endParaRPr>
          </a:p>
          <a:p>
            <a:pPr lvl="0" algn="r" rtl="1"/>
            <a:r>
              <a:rPr lang="fa-IR" sz="2400" dirty="0" smtClean="0">
                <a:cs typeface="Zar" panose="00000400000000000000" pitchFamily="2" charset="-78"/>
              </a:rPr>
              <a:t>تکميل </a:t>
            </a:r>
            <a:r>
              <a:rPr lang="fa-IR" sz="2400" dirty="0" smtClean="0">
                <a:cs typeface="Zar" panose="00000400000000000000" pitchFamily="2" charset="-78"/>
              </a:rPr>
              <a:t>جدول </a:t>
            </a:r>
            <a:r>
              <a:rPr lang="fa-IR" sz="2400" dirty="0" smtClean="0">
                <a:cs typeface="Zar" panose="00000400000000000000" pitchFamily="2" charset="-78"/>
              </a:rPr>
              <a:t>مهارت­هاي مربي </a:t>
            </a:r>
            <a:r>
              <a:rPr lang="fa-IR" sz="2400" dirty="0">
                <a:cs typeface="Zar" panose="00000400000000000000" pitchFamily="2" charset="-78"/>
              </a:rPr>
              <a:t>و </a:t>
            </a:r>
            <a:r>
              <a:rPr lang="fa-IR" sz="2400" dirty="0" smtClean="0">
                <a:cs typeface="Zar" panose="00000400000000000000" pitchFamily="2" charset="-78"/>
              </a:rPr>
              <a:t>مهارت­هاي جانشين </a:t>
            </a:r>
            <a:endParaRPr lang="fa-IR" sz="2400" dirty="0" smtClean="0">
              <a:cs typeface="Zar" panose="00000400000000000000" pitchFamily="2" charset="-78"/>
            </a:endParaRPr>
          </a:p>
          <a:p>
            <a:pPr algn="r" rtl="1"/>
            <a:r>
              <a:rPr lang="fa-IR" sz="2400" dirty="0">
                <a:cs typeface="Zar" panose="00000400000000000000" pitchFamily="2" charset="-78"/>
              </a:rPr>
              <a:t> </a:t>
            </a:r>
            <a:r>
              <a:rPr lang="fa-IR" sz="2400" dirty="0" smtClean="0">
                <a:cs typeface="Zar" panose="00000400000000000000" pitchFamily="2" charset="-78"/>
              </a:rPr>
              <a:t>تکميل </a:t>
            </a:r>
            <a:r>
              <a:rPr lang="fa-IR" sz="2400" dirty="0" smtClean="0">
                <a:cs typeface="Zar" panose="00000400000000000000" pitchFamily="2" charset="-78"/>
              </a:rPr>
              <a:t>جدول </a:t>
            </a:r>
            <a:r>
              <a:rPr lang="fa-IR" sz="2400" dirty="0">
                <a:cs typeface="Zar" panose="00000400000000000000" pitchFamily="2" charset="-78"/>
              </a:rPr>
              <a:t>شکاف­ها و </a:t>
            </a:r>
            <a:r>
              <a:rPr lang="fa-IR" sz="2400" dirty="0" smtClean="0">
                <a:cs typeface="Zar" panose="00000400000000000000" pitchFamily="2" charset="-78"/>
              </a:rPr>
              <a:t>کمبودهاي مهارتي جانشين </a:t>
            </a:r>
            <a:r>
              <a:rPr lang="fa-IR" sz="2400" dirty="0">
                <a:cs typeface="Zar" panose="00000400000000000000" pitchFamily="2" charset="-78"/>
              </a:rPr>
              <a:t>نسبت به </a:t>
            </a:r>
            <a:r>
              <a:rPr lang="fa-IR" sz="2400" dirty="0" smtClean="0">
                <a:cs typeface="Zar" panose="00000400000000000000" pitchFamily="2" charset="-78"/>
              </a:rPr>
              <a:t>مربي </a:t>
            </a:r>
            <a:r>
              <a:rPr lang="fa-IR" sz="2400" dirty="0">
                <a:cs typeface="Zar" panose="00000400000000000000" pitchFamily="2" charset="-78"/>
              </a:rPr>
              <a:t>بر اساس نظر </a:t>
            </a:r>
            <a:r>
              <a:rPr lang="fa-IR" sz="2400" dirty="0" smtClean="0">
                <a:cs typeface="Zar" panose="00000400000000000000" pitchFamily="2" charset="-78"/>
              </a:rPr>
              <a:t>مربي</a:t>
            </a:r>
            <a:endParaRPr lang="fa-IR" sz="2400" dirty="0" smtClean="0">
              <a:cs typeface="Zar" panose="00000400000000000000" pitchFamily="2" charset="-78"/>
            </a:endParaRPr>
          </a:p>
          <a:p>
            <a:pPr lvl="0" algn="r" rtl="1"/>
            <a:r>
              <a:rPr lang="fa-IR" sz="2400" dirty="0" smtClean="0">
                <a:cs typeface="Zar" panose="00000400000000000000" pitchFamily="2" charset="-78"/>
              </a:rPr>
              <a:t>تدوين </a:t>
            </a:r>
            <a:r>
              <a:rPr lang="fa-IR" sz="2400" dirty="0" smtClean="0">
                <a:cs typeface="Zar" panose="00000400000000000000" pitchFamily="2" charset="-78"/>
              </a:rPr>
              <a:t>و </a:t>
            </a:r>
            <a:r>
              <a:rPr lang="fa-IR" sz="2400" dirty="0" smtClean="0">
                <a:cs typeface="Zar" panose="00000400000000000000" pitchFamily="2" charset="-78"/>
              </a:rPr>
              <a:t>اجراي </a:t>
            </a:r>
            <a:r>
              <a:rPr lang="fa-IR" sz="2400" dirty="0" smtClean="0">
                <a:cs typeface="Zar" panose="00000400000000000000" pitchFamily="2" charset="-78"/>
              </a:rPr>
              <a:t>برنامه </a:t>
            </a:r>
            <a:r>
              <a:rPr lang="fa-IR" sz="2400" dirty="0" smtClean="0">
                <a:cs typeface="Zar" panose="00000400000000000000" pitchFamily="2" charset="-78"/>
              </a:rPr>
              <a:t>هاي آموزشي </a:t>
            </a:r>
            <a:r>
              <a:rPr lang="fa-IR" sz="2400" dirty="0" smtClean="0">
                <a:cs typeface="Zar" panose="00000400000000000000" pitchFamily="2" charset="-78"/>
              </a:rPr>
              <a:t>به منظور کاهش شکاف </a:t>
            </a:r>
          </a:p>
          <a:p>
            <a:pPr lvl="0" algn="r" rtl="1"/>
            <a:r>
              <a:rPr lang="fa-IR" sz="2400" dirty="0" smtClean="0">
                <a:cs typeface="Zar" panose="00000400000000000000" pitchFamily="2" charset="-78"/>
              </a:rPr>
              <a:t>تکميل </a:t>
            </a:r>
            <a:r>
              <a:rPr lang="fa-IR" sz="2400" dirty="0" smtClean="0">
                <a:cs typeface="Zar" panose="00000400000000000000" pitchFamily="2" charset="-78"/>
              </a:rPr>
              <a:t>جدول اقدامات کاهش شکاف­ توسط </a:t>
            </a:r>
            <a:r>
              <a:rPr lang="fa-IR" sz="2400" dirty="0" smtClean="0">
                <a:cs typeface="Zar" panose="00000400000000000000" pitchFamily="2" charset="-78"/>
              </a:rPr>
              <a:t>مربي </a:t>
            </a:r>
            <a:r>
              <a:rPr lang="fa-IR" sz="2400" dirty="0" smtClean="0">
                <a:cs typeface="Zar" panose="00000400000000000000" pitchFamily="2" charset="-78"/>
              </a:rPr>
              <a:t>و </a:t>
            </a:r>
            <a:r>
              <a:rPr lang="fa-IR" sz="2400" dirty="0" smtClean="0">
                <a:cs typeface="Zar" panose="00000400000000000000" pitchFamily="2" charset="-78"/>
              </a:rPr>
              <a:t>مدير </a:t>
            </a:r>
            <a:r>
              <a:rPr lang="fa-IR" sz="2400" dirty="0" smtClean="0">
                <a:cs typeface="Zar" panose="00000400000000000000" pitchFamily="2" charset="-78"/>
              </a:rPr>
              <a:t>ارشد واحد</a:t>
            </a:r>
            <a:endParaRPr lang="fa-IR" sz="2000" dirty="0" smtClean="0">
              <a:cs typeface="Zar" panose="00000400000000000000" pitchFamily="2" charset="-78"/>
            </a:endParaRPr>
          </a:p>
          <a:p>
            <a:pPr marL="0" lvl="0" indent="0" algn="r" rtl="1">
              <a:buNone/>
            </a:pPr>
            <a:endParaRPr lang="en-US" sz="2000" b="1" dirty="0">
              <a:solidFill>
                <a:srgbClr val="0070C0"/>
              </a:solidFill>
              <a:cs typeface="B Nazanin" panose="00000400000000000000" pitchFamily="2" charset="-78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48383" y="259624"/>
            <a:ext cx="8596668" cy="6267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a-IR" sz="3100" dirty="0" smtClean="0">
                <a:solidFill>
                  <a:srgbClr val="0070C0"/>
                </a:solidFill>
                <a:cs typeface="Titr" panose="00000700000000000000" pitchFamily="2" charset="-78"/>
              </a:rPr>
              <a:t>گام­هاي </a:t>
            </a:r>
            <a:r>
              <a:rPr lang="fa-IR" sz="3100" dirty="0" smtClean="0">
                <a:solidFill>
                  <a:srgbClr val="0070C0"/>
                </a:solidFill>
                <a:cs typeface="Titr" panose="00000700000000000000" pitchFamily="2" charset="-78"/>
              </a:rPr>
              <a:t>نظام </a:t>
            </a:r>
            <a:r>
              <a:rPr lang="fa-IR" sz="3100" dirty="0" smtClean="0">
                <a:solidFill>
                  <a:srgbClr val="0070C0"/>
                </a:solidFill>
                <a:cs typeface="Titr" panose="00000700000000000000" pitchFamily="2" charset="-78"/>
              </a:rPr>
              <a:t>جانشين­پروري </a:t>
            </a:r>
            <a:r>
              <a:rPr lang="fa-IR" sz="3100" dirty="0" smtClean="0">
                <a:solidFill>
                  <a:srgbClr val="0070C0"/>
                </a:solidFill>
                <a:cs typeface="Titr" panose="00000700000000000000" pitchFamily="2" charset="-78"/>
              </a:rPr>
              <a:t>در </a:t>
            </a:r>
            <a:r>
              <a:rPr lang="fa-IR" sz="3100" dirty="0" smtClean="0">
                <a:solidFill>
                  <a:srgbClr val="0070C0"/>
                </a:solidFill>
                <a:cs typeface="Titr" panose="00000700000000000000" pitchFamily="2" charset="-78"/>
              </a:rPr>
              <a:t>طبيعت </a:t>
            </a:r>
            <a:r>
              <a:rPr lang="fa-IR" sz="3100" dirty="0" smtClean="0">
                <a:solidFill>
                  <a:srgbClr val="0070C0"/>
                </a:solidFill>
                <a:cs typeface="Titr" panose="00000700000000000000" pitchFamily="2" charset="-78"/>
              </a:rPr>
              <a:t>زنده</a:t>
            </a:r>
            <a:endParaRPr lang="fa-IR" sz="3100" dirty="0">
              <a:solidFill>
                <a:srgbClr val="0070C0"/>
              </a:solidFill>
              <a:cs typeface="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306130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2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75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25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5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28024" y="645984"/>
            <a:ext cx="8596313" cy="601282"/>
          </a:xfrm>
        </p:spPr>
        <p:txBody>
          <a:bodyPr>
            <a:normAutofit fontScale="90000"/>
          </a:bodyPr>
          <a:lstStyle/>
          <a:p>
            <a:pPr algn="ctr"/>
            <a:r>
              <a:rPr lang="fa-IR" dirty="0" smtClean="0">
                <a:solidFill>
                  <a:srgbClr val="0070C0"/>
                </a:solidFill>
                <a:cs typeface="B Titr" panose="00000700000000000000" pitchFamily="2" charset="-78"/>
              </a:rPr>
              <a:t>گام­هاي </a:t>
            </a:r>
            <a:r>
              <a:rPr lang="fa-IR" dirty="0">
                <a:solidFill>
                  <a:srgbClr val="0070C0"/>
                </a:solidFill>
                <a:cs typeface="B Titr" panose="00000700000000000000" pitchFamily="2" charset="-78"/>
              </a:rPr>
              <a:t>نظام </a:t>
            </a:r>
            <a:r>
              <a:rPr lang="fa-IR" dirty="0" smtClean="0">
                <a:solidFill>
                  <a:srgbClr val="0070C0"/>
                </a:solidFill>
                <a:cs typeface="B Titr" panose="00000700000000000000" pitchFamily="2" charset="-78"/>
              </a:rPr>
              <a:t>جانشين­پروري </a:t>
            </a:r>
            <a:r>
              <a:rPr lang="fa-IR" dirty="0">
                <a:solidFill>
                  <a:srgbClr val="0070C0"/>
                </a:solidFill>
                <a:cs typeface="B Titr" panose="00000700000000000000" pitchFamily="2" charset="-78"/>
              </a:rPr>
              <a:t>در </a:t>
            </a:r>
            <a:r>
              <a:rPr lang="fa-IR" dirty="0" smtClean="0">
                <a:solidFill>
                  <a:srgbClr val="0070C0"/>
                </a:solidFill>
                <a:cs typeface="B Titr" panose="00000700000000000000" pitchFamily="2" charset="-78"/>
              </a:rPr>
              <a:t>طبيعت </a:t>
            </a:r>
            <a:r>
              <a:rPr lang="fa-IR" dirty="0">
                <a:solidFill>
                  <a:srgbClr val="0070C0"/>
                </a:solidFill>
                <a:cs typeface="B Titr" panose="00000700000000000000" pitchFamily="2" charset="-78"/>
              </a:rPr>
              <a:t>زنده:</a:t>
            </a:r>
            <a:r>
              <a:rPr lang="en-US" dirty="0">
                <a:cs typeface="B Titr" panose="00000700000000000000" pitchFamily="2" charset="-78"/>
              </a:rPr>
              <a:t/>
            </a:r>
            <a:br>
              <a:rPr lang="en-US" dirty="0">
                <a:cs typeface="B Titr" panose="00000700000000000000" pitchFamily="2" charset="-78"/>
              </a:rPr>
            </a:br>
            <a:endParaRPr lang="fa-IR" dirty="0">
              <a:cs typeface="B Titr" panose="00000700000000000000" pitchFamily="2" charset="-78"/>
            </a:endParaRPr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04057853"/>
              </p:ext>
            </p:extLst>
          </p:nvPr>
        </p:nvGraphicFramePr>
        <p:xfrm>
          <a:off x="6455156" y="1401553"/>
          <a:ext cx="4190999" cy="4400859"/>
        </p:xfrm>
        <a:graphic>
          <a:graphicData uri="http://schemas.openxmlformats.org/drawingml/2006/table">
            <a:tbl>
              <a:tblPr rtl="1"/>
              <a:tblGrid>
                <a:gridCol w="743513"/>
                <a:gridCol w="1575994"/>
                <a:gridCol w="432127"/>
                <a:gridCol w="1439365"/>
              </a:tblGrid>
              <a:tr h="232513"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fa-IR" sz="1400" b="1" i="0" u="sng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    مشخصات </a:t>
                      </a:r>
                      <a:r>
                        <a:rPr lang="fa-IR" sz="1400" b="1" i="0" u="sng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مربي </a:t>
                      </a:r>
                      <a:r>
                        <a:rPr lang="fa-IR" sz="1400" b="1" i="0" u="sng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و </a:t>
                      </a:r>
                      <a:r>
                        <a:rPr lang="fa-IR" sz="1400" b="1" i="0" u="sng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جانشين</a:t>
                      </a:r>
                      <a:r>
                        <a:rPr lang="fa-IR" sz="1400" b="1" i="0" u="sng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: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</a:tr>
              <a:tr h="422605"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واحد </a:t>
                      </a:r>
                      <a:r>
                        <a:rPr lang="fa-I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سازماني:</a:t>
                      </a:r>
                      <a:endParaRPr lang="fa-IR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Nazanin" panose="00000700000000000000" pitchFamily="2" charset="-7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تاريخ</a:t>
                      </a:r>
                      <a:r>
                        <a:rPr lang="fa-I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: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</a:tr>
              <a:tr h="232513"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مربي:</a:t>
                      </a:r>
                      <a:endParaRPr lang="fa-IR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Nazanin" panose="00000700000000000000" pitchFamily="2" charset="-7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جانشين</a:t>
                      </a:r>
                      <a:r>
                        <a:rPr lang="fa-I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: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4D6"/>
                    </a:solidFill>
                  </a:tcPr>
                </a:tc>
              </a:tr>
              <a:tr h="232513"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</a:tr>
              <a:tr h="232513"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رديف</a:t>
                      </a:r>
                      <a:endParaRPr lang="fa-IR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Nazanin" panose="00000700000000000000" pitchFamily="2" charset="-7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مهارت و دانش </a:t>
                      </a:r>
                      <a:r>
                        <a:rPr lang="fa-I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مربي</a:t>
                      </a:r>
                      <a:endParaRPr lang="fa-IR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Nazanin" panose="00000700000000000000" pitchFamily="2" charset="-7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رديف</a:t>
                      </a:r>
                      <a:endParaRPr lang="fa-IR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Nazanin" panose="00000700000000000000" pitchFamily="2" charset="-7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مهارت و دانش </a:t>
                      </a:r>
                      <a:r>
                        <a:rPr lang="fa-I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جانشين</a:t>
                      </a:r>
                      <a:endParaRPr lang="fa-IR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Nazanin" panose="00000700000000000000" pitchFamily="2" charset="-7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</a:tr>
              <a:tr h="422605"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400" b="1" i="0" u="none" strike="noStrike">
                          <a:solidFill>
                            <a:srgbClr val="000000"/>
                          </a:solidFill>
                          <a:effectLst/>
                          <a:latin typeface="B Nazanin" panose="00000400000000000000" pitchFamily="2" charset="-78"/>
                          <a:cs typeface="Nazanin" panose="00000700000000000000" pitchFamily="2" charset="-78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4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آشنايي </a:t>
                      </a:r>
                      <a:r>
                        <a:rPr lang="fa-IR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با مدل </a:t>
                      </a:r>
                      <a:r>
                        <a:rPr lang="fa-IR" sz="14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تعالي سازماني</a:t>
                      </a:r>
                      <a:endParaRPr lang="fa-IR" sz="14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Nazanin" panose="00000700000000000000" pitchFamily="2" charset="-7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400" b="1" i="0" u="none" strike="noStrike">
                          <a:solidFill>
                            <a:srgbClr val="000000"/>
                          </a:solidFill>
                          <a:effectLst/>
                          <a:latin typeface="B Nazanin" panose="00000400000000000000" pitchFamily="2" charset="-78"/>
                          <a:cs typeface="Nazanin" panose="00000700000000000000" pitchFamily="2" charset="-78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دوره </a:t>
                      </a:r>
                      <a:r>
                        <a:rPr lang="fa-I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مديريت </a:t>
                      </a:r>
                      <a:r>
                        <a:rPr lang="fa-I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عملکرد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</a:tr>
              <a:tr h="422605"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400" b="1" i="0" u="none" strike="noStrike">
                          <a:solidFill>
                            <a:srgbClr val="000000"/>
                          </a:solidFill>
                          <a:effectLst/>
                          <a:latin typeface="B Nazanin" panose="00000400000000000000" pitchFamily="2" charset="-78"/>
                          <a:cs typeface="Nazanin" panose="00000700000000000000" pitchFamily="2" charset="-78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آشنايي </a:t>
                      </a:r>
                      <a:r>
                        <a:rPr lang="fa-I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با منطق 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Radar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400" b="1" i="0" u="none" strike="noStrike">
                          <a:solidFill>
                            <a:srgbClr val="000000"/>
                          </a:solidFill>
                          <a:effectLst/>
                          <a:latin typeface="B Nazanin" panose="00000400000000000000" pitchFamily="2" charset="-78"/>
                          <a:cs typeface="Nazanin" panose="00000700000000000000" pitchFamily="2" charset="-78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4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آشنايي </a:t>
                      </a:r>
                      <a:r>
                        <a:rPr lang="fa-IR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با مدل </a:t>
                      </a:r>
                      <a:r>
                        <a:rPr lang="fa-IR" sz="14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تعالي سازماني</a:t>
                      </a:r>
                      <a:endParaRPr lang="fa-IR" sz="14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Nazanin" panose="00000700000000000000" pitchFamily="2" charset="-7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</a:tr>
              <a:tr h="232513"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400" b="1" i="0" u="none" strike="noStrike">
                          <a:solidFill>
                            <a:srgbClr val="000000"/>
                          </a:solidFill>
                          <a:effectLst/>
                          <a:latin typeface="B Nazanin" panose="00000400000000000000" pitchFamily="2" charset="-78"/>
                          <a:cs typeface="Nazanin" panose="00000700000000000000" pitchFamily="2" charset="-78"/>
                        </a:rPr>
                        <a:t>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اظهارنامه </a:t>
                      </a:r>
                      <a:r>
                        <a:rPr lang="fa-I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نويسي</a:t>
                      </a:r>
                      <a:endParaRPr lang="fa-IR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Nazanin" panose="00000700000000000000" pitchFamily="2" charset="-7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</a:tr>
              <a:tr h="232513"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400" b="1" i="0" u="none" strike="noStrike">
                          <a:solidFill>
                            <a:srgbClr val="000000"/>
                          </a:solidFill>
                          <a:effectLst/>
                          <a:latin typeface="B Nazanin" panose="00000400000000000000" pitchFamily="2" charset="-78"/>
                          <a:cs typeface="Nazanin" panose="00000700000000000000" pitchFamily="2" charset="-78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خودارزيابي</a:t>
                      </a:r>
                      <a:endParaRPr lang="fa-IR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Nazanin" panose="00000700000000000000" pitchFamily="2" charset="-7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</a:tr>
              <a:tr h="232513"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400" b="1" i="0" u="none" strike="noStrike">
                          <a:solidFill>
                            <a:srgbClr val="000000"/>
                          </a:solidFill>
                          <a:effectLst/>
                          <a:latin typeface="B Nazanin" panose="00000400000000000000" pitchFamily="2" charset="-78"/>
                          <a:cs typeface="Nazanin" panose="00000700000000000000" pitchFamily="2" charset="-78"/>
                        </a:rPr>
                        <a:t>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ارزياب </a:t>
                      </a:r>
                      <a:r>
                        <a:rPr lang="fa-I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برون </a:t>
                      </a:r>
                      <a:r>
                        <a:rPr lang="fa-I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سازماني</a:t>
                      </a:r>
                      <a:endParaRPr lang="fa-IR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Nazanin" panose="00000700000000000000" pitchFamily="2" charset="-7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</a:tr>
              <a:tr h="232513"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400" b="1" i="0" u="none" strike="noStrike">
                          <a:solidFill>
                            <a:srgbClr val="000000"/>
                          </a:solidFill>
                          <a:effectLst/>
                          <a:latin typeface="B Nazanin" panose="00000400000000000000" pitchFamily="2" charset="-78"/>
                          <a:cs typeface="Nazanin" panose="00000700000000000000" pitchFamily="2" charset="-78"/>
                        </a:rPr>
                        <a:t>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fa-I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مربيگري </a:t>
                      </a:r>
                      <a:r>
                        <a:rPr lang="fa-I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و </a:t>
                      </a:r>
                      <a:r>
                        <a:rPr lang="fa-I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منتورينگ</a:t>
                      </a:r>
                      <a:endParaRPr lang="fa-IR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Nazanin" panose="00000700000000000000" pitchFamily="2" charset="-7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a-I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6418572" y="4857695"/>
            <a:ext cx="695575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/>
            <a:r>
              <a:rPr lang="fa-IR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anose="00000700000000000000" pitchFamily="2" charset="-78"/>
              </a:rPr>
              <a:t>جدول </a:t>
            </a:r>
            <a:r>
              <a:rPr lang="fa-IR" sz="2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anose="00000700000000000000" pitchFamily="2" charset="-78"/>
              </a:rPr>
              <a:t>شماره(1) </a:t>
            </a:r>
            <a:r>
              <a:rPr lang="fa-IR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anose="00000700000000000000" pitchFamily="2" charset="-78"/>
              </a:rPr>
              <a:t>: جدول مهارت </a:t>
            </a:r>
            <a:r>
              <a:rPr lang="fa-IR" sz="2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anose="00000700000000000000" pitchFamily="2" charset="-78"/>
              </a:rPr>
              <a:t>هاي مربي </a:t>
            </a:r>
            <a:r>
              <a:rPr lang="fa-IR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anose="00000700000000000000" pitchFamily="2" charset="-78"/>
              </a:rPr>
              <a:t>و </a:t>
            </a:r>
            <a:r>
              <a:rPr lang="fa-IR" sz="2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anose="00000700000000000000" pitchFamily="2" charset="-78"/>
              </a:rPr>
              <a:t>جانشين </a:t>
            </a:r>
            <a:endParaRPr lang="fa-IR" sz="20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Nazanin" panose="00000700000000000000" pitchFamily="2" charset="-78"/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5047236"/>
              </p:ext>
            </p:extLst>
          </p:nvPr>
        </p:nvGraphicFramePr>
        <p:xfrm>
          <a:off x="287080" y="1390917"/>
          <a:ext cx="5996760" cy="4034565"/>
        </p:xfrm>
        <a:graphic>
          <a:graphicData uri="http://schemas.openxmlformats.org/drawingml/2006/table">
            <a:tbl>
              <a:tblPr rtl="1"/>
              <a:tblGrid>
                <a:gridCol w="369031"/>
                <a:gridCol w="1555460"/>
                <a:gridCol w="3242930"/>
                <a:gridCol w="829339"/>
              </a:tblGrid>
              <a:tr h="340770">
                <a:tc gridSpan="4">
                  <a:txBody>
                    <a:bodyPr/>
                    <a:lstStyle/>
                    <a:p>
                      <a:pPr algn="ctr" rtl="1" fontAlgn="b"/>
                      <a:r>
                        <a:rPr lang="fa-I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  شکاف مهارت </a:t>
                      </a:r>
                      <a:r>
                        <a:rPr lang="fa-I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هاي جانشين  </a:t>
                      </a:r>
                      <a:r>
                        <a:rPr lang="fa-I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و اقدامات </a:t>
                      </a:r>
                      <a:r>
                        <a:rPr lang="fa-I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مربي:</a:t>
                      </a:r>
                      <a:endParaRPr lang="fa-IR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Nazanin" panose="00000700000000000000" pitchFamily="2" charset="-78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</a:tr>
              <a:tr h="623049"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رديف</a:t>
                      </a:r>
                      <a:endParaRPr lang="fa-IR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Nazanin" panose="00000700000000000000" pitchFamily="2" charset="-78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شکاف مهارت و دانش </a:t>
                      </a:r>
                      <a:r>
                        <a:rPr lang="fa-I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جانشين </a:t>
                      </a:r>
                      <a:r>
                        <a:rPr lang="fa-I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نسبت به </a:t>
                      </a:r>
                      <a:r>
                        <a:rPr lang="fa-I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مربي</a:t>
                      </a:r>
                      <a:endParaRPr lang="fa-IR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Nazanin" panose="00000700000000000000" pitchFamily="2" charset="-78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اقدامات جهت </a:t>
                      </a:r>
                      <a:r>
                        <a:rPr lang="fa-I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تکميل </a:t>
                      </a:r>
                      <a:r>
                        <a:rPr lang="fa-I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شکاف ها توسط </a:t>
                      </a:r>
                      <a:r>
                        <a:rPr lang="fa-I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مربي</a:t>
                      </a:r>
                      <a:endParaRPr lang="fa-IR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Nazanin" panose="00000700000000000000" pitchFamily="2" charset="-78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مهلت انجام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</a:tr>
              <a:tr h="419605">
                <a:tc>
                  <a:txBody>
                    <a:bodyPr/>
                    <a:lstStyle/>
                    <a:p>
                      <a:pPr algn="ctr" rtl="0" fontAlgn="b"/>
                      <a:r>
                        <a:rPr lang="fa-I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B Nazanin" panose="00000400000000000000" pitchFamily="2" charset="-78"/>
                          <a:cs typeface="Nazanin" panose="00000700000000000000" pitchFamily="2" charset="-78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fa-I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آشنايي </a:t>
                      </a:r>
                      <a:r>
                        <a:rPr lang="fa-I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با منطق 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Radar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fa-I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در کلاس </a:t>
                      </a:r>
                      <a:r>
                        <a:rPr lang="fa-I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تربيت ارزياب </a:t>
                      </a:r>
                      <a:r>
                        <a:rPr lang="fa-I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سطح 1 و 2-سازمان </a:t>
                      </a:r>
                      <a:r>
                        <a:rPr lang="fa-I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مديريت صنعتي </a:t>
                      </a:r>
                      <a:r>
                        <a:rPr lang="fa-I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ثبت نام گردد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خرداد 95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</a:tr>
              <a:tr h="419605">
                <a:tc>
                  <a:txBody>
                    <a:bodyPr/>
                    <a:lstStyle/>
                    <a:p>
                      <a:pPr algn="ctr" rtl="0" fontAlgn="b"/>
                      <a:r>
                        <a:rPr lang="fa-I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B Nazanin" panose="00000400000000000000" pitchFamily="2" charset="-78"/>
                          <a:cs typeface="Nazanin" panose="00000700000000000000" pitchFamily="2" charset="-78"/>
                        </a:rPr>
                        <a:t>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fa-I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اظهارنامه </a:t>
                      </a:r>
                      <a:r>
                        <a:rPr lang="fa-I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نويسي</a:t>
                      </a:r>
                      <a:endParaRPr lang="fa-IR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Nazanin" panose="00000700000000000000" pitchFamily="2" charset="-78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fa-I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در کلاس </a:t>
                      </a:r>
                      <a:r>
                        <a:rPr lang="fa-I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تربيت ارزياب ويژه- </a:t>
                      </a:r>
                      <a:r>
                        <a:rPr lang="fa-I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سازمان </a:t>
                      </a:r>
                      <a:r>
                        <a:rPr lang="fa-I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مديريت صنعتي صنعتي </a:t>
                      </a:r>
                      <a:r>
                        <a:rPr lang="fa-I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ثبت نام گردد.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تير </a:t>
                      </a:r>
                      <a:r>
                        <a:rPr lang="fa-I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95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</a:tr>
              <a:tr h="340770">
                <a:tc>
                  <a:txBody>
                    <a:bodyPr/>
                    <a:lstStyle/>
                    <a:p>
                      <a:pPr algn="ctr" rtl="0" fontAlgn="b"/>
                      <a:r>
                        <a:rPr lang="fa-I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B Nazanin" panose="00000400000000000000" pitchFamily="2" charset="-78"/>
                          <a:cs typeface="Nazanin" panose="00000700000000000000" pitchFamily="2" charset="-78"/>
                        </a:rPr>
                        <a:t>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fa-I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خودارزيابي</a:t>
                      </a:r>
                      <a:endParaRPr lang="fa-IR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Nazanin" panose="00000700000000000000" pitchFamily="2" charset="-78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fa-I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در </a:t>
                      </a:r>
                      <a:r>
                        <a:rPr lang="fa-I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تيم </a:t>
                      </a:r>
                      <a:r>
                        <a:rPr lang="fa-I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اظهارنامه </a:t>
                      </a:r>
                      <a:r>
                        <a:rPr lang="fa-I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نويسي </a:t>
                      </a:r>
                      <a:r>
                        <a:rPr lang="fa-I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مشارکت داده شود.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شهريور95</a:t>
                      </a:r>
                      <a:endParaRPr lang="fa-IR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Nazanin" panose="00000700000000000000" pitchFamily="2" charset="-78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</a:tr>
              <a:tr h="340770">
                <a:tc>
                  <a:txBody>
                    <a:bodyPr/>
                    <a:lstStyle/>
                    <a:p>
                      <a:pPr algn="ctr" rtl="0" fontAlgn="b"/>
                      <a:r>
                        <a:rPr lang="fa-I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B Nazanin" panose="00000400000000000000" pitchFamily="2" charset="-78"/>
                          <a:cs typeface="Nazanin" panose="00000700000000000000" pitchFamily="2" charset="-78"/>
                        </a:rPr>
                        <a:t>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fa-I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ارزياب </a:t>
                      </a:r>
                      <a:r>
                        <a:rPr lang="fa-I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برون </a:t>
                      </a:r>
                      <a:r>
                        <a:rPr lang="fa-I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سازماني</a:t>
                      </a:r>
                      <a:endParaRPr lang="fa-IR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Nazanin" panose="00000700000000000000" pitchFamily="2" charset="-78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fa-I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در </a:t>
                      </a:r>
                      <a:r>
                        <a:rPr lang="fa-I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سايت ويزيت </a:t>
                      </a:r>
                      <a:r>
                        <a:rPr lang="fa-I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مشارکت داده شود.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شهريور95</a:t>
                      </a:r>
                      <a:endParaRPr lang="fa-IR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Nazanin" panose="00000700000000000000" pitchFamily="2" charset="-78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</a:tr>
              <a:tr h="340770">
                <a:tc>
                  <a:txBody>
                    <a:bodyPr/>
                    <a:lstStyle/>
                    <a:p>
                      <a:pPr algn="ctr" rtl="0" fontAlgn="b"/>
                      <a:r>
                        <a:rPr lang="fa-I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B Nazanin" panose="00000400000000000000" pitchFamily="2" charset="-78"/>
                          <a:cs typeface="Nazanin" panose="00000700000000000000" pitchFamily="2" charset="-78"/>
                        </a:rPr>
                        <a:t>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fa-I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مربيگري </a:t>
                      </a:r>
                      <a:r>
                        <a:rPr lang="fa-I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و </a:t>
                      </a:r>
                      <a:r>
                        <a:rPr lang="fa-I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منتورينگ</a:t>
                      </a:r>
                      <a:endParaRPr lang="fa-IR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Nazanin" panose="00000700000000000000" pitchFamily="2" charset="-78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fa-I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 </a:t>
                      </a:r>
                      <a:r>
                        <a:rPr lang="fa-I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B Nazanin" panose="00000400000000000000" pitchFamily="2" charset="-78"/>
                          <a:cs typeface="Nazanin" panose="00000700000000000000" pitchFamily="2" charset="-78"/>
                        </a:rPr>
                        <a:t>6</a:t>
                      </a:r>
                      <a:r>
                        <a:rPr lang="fa-I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ماه تحت نظر </a:t>
                      </a:r>
                      <a:r>
                        <a:rPr lang="fa-I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مربي </a:t>
                      </a:r>
                      <a:r>
                        <a:rPr lang="fa-I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آموزش  </a:t>
                      </a:r>
                      <a:r>
                        <a:rPr lang="fa-I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مربيگري ببيند</a:t>
                      </a:r>
                      <a:r>
                        <a:rPr lang="fa-I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شهريور95</a:t>
                      </a:r>
                      <a:endParaRPr lang="fa-IR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Nazanin" panose="00000700000000000000" pitchFamily="2" charset="-78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</a:tr>
              <a:tr h="340770">
                <a:tc>
                  <a:txBody>
                    <a:bodyPr/>
                    <a:lstStyle/>
                    <a:p>
                      <a:pPr algn="ctr" rtl="0" fontAlgn="b"/>
                      <a:r>
                        <a:rPr lang="fa-I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B Nazanin" panose="00000400000000000000" pitchFamily="2" charset="-78"/>
                          <a:cs typeface="Nazanin" panose="00000700000000000000" pitchFamily="2" charset="-78"/>
                        </a:rPr>
                        <a:t>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fa-IR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b"/>
                      <a:r>
                        <a:rPr lang="fa-I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در </a:t>
                      </a:r>
                      <a:r>
                        <a:rPr lang="fa-I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سمينار </a:t>
                      </a:r>
                      <a:r>
                        <a:rPr lang="fa-I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مرتبط با </a:t>
                      </a:r>
                      <a:r>
                        <a:rPr lang="fa-I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مربيگري </a:t>
                      </a:r>
                      <a:r>
                        <a:rPr lang="fa-I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ثبت نام گردد.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b"/>
                      <a:r>
                        <a:rPr lang="fa-I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Nazanin" panose="00000700000000000000" pitchFamily="2" charset="-78"/>
                        </a:rPr>
                        <a:t>شهريور95</a:t>
                      </a:r>
                      <a:endParaRPr lang="fa-IR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Nazanin" panose="00000700000000000000" pitchFamily="2" charset="-78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</a:tr>
            </a:tbl>
          </a:graphicData>
        </a:graphic>
      </p:graphicFrame>
      <p:sp>
        <p:nvSpPr>
          <p:cNvPr id="13" name="Rectangle 12"/>
          <p:cNvSpPr/>
          <p:nvPr/>
        </p:nvSpPr>
        <p:spPr>
          <a:xfrm>
            <a:off x="446566" y="4703807"/>
            <a:ext cx="583727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457200" rtl="1"/>
            <a:r>
              <a:rPr lang="fa-IR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anose="00000700000000000000" pitchFamily="2" charset="-78"/>
              </a:rPr>
              <a:t>جدول </a:t>
            </a:r>
            <a:r>
              <a:rPr lang="fa-IR" sz="2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anose="00000700000000000000" pitchFamily="2" charset="-78"/>
              </a:rPr>
              <a:t>شماره(2): </a:t>
            </a:r>
            <a:r>
              <a:rPr lang="fa-IR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anose="00000700000000000000" pitchFamily="2" charset="-78"/>
              </a:rPr>
              <a:t>جدول شکاف مهارت </a:t>
            </a:r>
            <a:r>
              <a:rPr lang="fa-IR" sz="2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anose="00000700000000000000" pitchFamily="2" charset="-78"/>
              </a:rPr>
              <a:t>هاي مربي </a:t>
            </a:r>
            <a:r>
              <a:rPr lang="fa-IR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anose="00000700000000000000" pitchFamily="2" charset="-78"/>
              </a:rPr>
              <a:t>و </a:t>
            </a:r>
            <a:r>
              <a:rPr lang="fa-IR" sz="2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anose="00000700000000000000" pitchFamily="2" charset="-78"/>
              </a:rPr>
              <a:t>جانشين </a:t>
            </a:r>
            <a:r>
              <a:rPr lang="fa-IR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anose="00000700000000000000" pitchFamily="2" charset="-78"/>
              </a:rPr>
              <a:t>و اقدامات </a:t>
            </a:r>
          </a:p>
        </p:txBody>
      </p:sp>
    </p:spTree>
    <p:extLst>
      <p:ext uri="{BB962C8B-B14F-4D97-AF65-F5344CB8AC3E}">
        <p14:creationId xmlns:p14="http://schemas.microsoft.com/office/powerpoint/2010/main" val="26874843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886837" y="330939"/>
            <a:ext cx="8596313" cy="755650"/>
          </a:xfrm>
        </p:spPr>
        <p:txBody>
          <a:bodyPr>
            <a:noAutofit/>
          </a:bodyPr>
          <a:lstStyle/>
          <a:p>
            <a:pPr algn="ctr"/>
            <a:r>
              <a:rPr lang="fa-IR" sz="3200" dirty="0" smtClean="0">
                <a:solidFill>
                  <a:srgbClr val="0070C0"/>
                </a:solidFill>
                <a:cs typeface="Titr" panose="00000700000000000000" pitchFamily="2" charset="-78"/>
              </a:rPr>
              <a:t>گام­هاي </a:t>
            </a:r>
            <a:r>
              <a:rPr lang="fa-IR" sz="3200" dirty="0">
                <a:solidFill>
                  <a:srgbClr val="0070C0"/>
                </a:solidFill>
                <a:cs typeface="Titr" panose="00000700000000000000" pitchFamily="2" charset="-78"/>
              </a:rPr>
              <a:t>نظام </a:t>
            </a:r>
            <a:r>
              <a:rPr lang="fa-IR" sz="3200" dirty="0" smtClean="0">
                <a:solidFill>
                  <a:srgbClr val="0070C0"/>
                </a:solidFill>
                <a:cs typeface="Titr" panose="00000700000000000000" pitchFamily="2" charset="-78"/>
              </a:rPr>
              <a:t>جانشين­پروري </a:t>
            </a:r>
            <a:r>
              <a:rPr lang="fa-IR" sz="3200" dirty="0">
                <a:solidFill>
                  <a:srgbClr val="0070C0"/>
                </a:solidFill>
                <a:cs typeface="Titr" panose="00000700000000000000" pitchFamily="2" charset="-78"/>
              </a:rPr>
              <a:t>در </a:t>
            </a:r>
            <a:r>
              <a:rPr lang="fa-IR" sz="3200" dirty="0" smtClean="0">
                <a:solidFill>
                  <a:srgbClr val="0070C0"/>
                </a:solidFill>
                <a:cs typeface="Titr" panose="00000700000000000000" pitchFamily="2" charset="-78"/>
              </a:rPr>
              <a:t>طبيعت </a:t>
            </a:r>
            <a:r>
              <a:rPr lang="fa-IR" sz="3200" dirty="0" smtClean="0">
                <a:solidFill>
                  <a:srgbClr val="0070C0"/>
                </a:solidFill>
                <a:cs typeface="Titr" panose="00000700000000000000" pitchFamily="2" charset="-78"/>
              </a:rPr>
              <a:t>زنده</a:t>
            </a:r>
            <a:endParaRPr lang="fa-IR" sz="3200" dirty="0">
              <a:solidFill>
                <a:srgbClr val="0070C0"/>
              </a:solidFill>
              <a:cs typeface="Titr" panose="000007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5314" y="1399754"/>
            <a:ext cx="9621272" cy="4856506"/>
          </a:xfrm>
        </p:spPr>
        <p:txBody>
          <a:bodyPr/>
          <a:lstStyle/>
          <a:p>
            <a:pPr marL="0" lvl="0" indent="0" algn="r" rtl="1">
              <a:buNone/>
            </a:pPr>
            <a:r>
              <a:rPr lang="fa-IR" b="1" dirty="0" smtClean="0">
                <a:solidFill>
                  <a:srgbClr val="ED7D31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anose="00000700000000000000" pitchFamily="2" charset="-78"/>
              </a:rPr>
              <a:t>ارزيابي </a:t>
            </a:r>
            <a:r>
              <a:rPr lang="fa-IR" b="1" dirty="0">
                <a:solidFill>
                  <a:srgbClr val="ED7D31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anose="00000700000000000000" pitchFamily="2" charset="-78"/>
              </a:rPr>
              <a:t>مستمر </a:t>
            </a:r>
            <a:r>
              <a:rPr lang="fa-IR" b="1" dirty="0" smtClean="0">
                <a:solidFill>
                  <a:srgbClr val="ED7D31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anose="00000700000000000000" pitchFamily="2" charset="-78"/>
              </a:rPr>
              <a:t>اجراي </a:t>
            </a:r>
            <a:r>
              <a:rPr lang="fa-IR" b="1" dirty="0">
                <a:solidFill>
                  <a:srgbClr val="ED7D31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anose="00000700000000000000" pitchFamily="2" charset="-78"/>
              </a:rPr>
              <a:t>برنامه </a:t>
            </a:r>
            <a:r>
              <a:rPr lang="fa-IR" b="1" dirty="0" smtClean="0">
                <a:solidFill>
                  <a:srgbClr val="ED7D31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anose="00000700000000000000" pitchFamily="2" charset="-78"/>
              </a:rPr>
              <a:t>جانشين­پروري</a:t>
            </a:r>
            <a:endParaRPr lang="fa-IR" b="1" dirty="0">
              <a:solidFill>
                <a:srgbClr val="ED7D31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Nazanin" panose="00000700000000000000" pitchFamily="2" charset="-78"/>
            </a:endParaRPr>
          </a:p>
          <a:p>
            <a:pPr marL="0" indent="0">
              <a:buNone/>
            </a:pPr>
            <a:r>
              <a:rPr lang="fa-IR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 </a:t>
            </a:r>
            <a:endParaRPr lang="en-US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 algn="r" rt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a-IR" dirty="0" smtClean="0">
                <a:cs typeface="Zar" panose="00000400000000000000" pitchFamily="2" charset="-78"/>
              </a:rPr>
              <a:t>ارزيابي </a:t>
            </a:r>
            <a:r>
              <a:rPr lang="fa-IR" dirty="0" smtClean="0">
                <a:cs typeface="Zar" panose="00000400000000000000" pitchFamily="2" charset="-78"/>
              </a:rPr>
              <a:t>انتقال دانش و مهارت </a:t>
            </a:r>
            <a:r>
              <a:rPr lang="fa-IR" dirty="0" smtClean="0">
                <a:cs typeface="Zar" panose="00000400000000000000" pitchFamily="2" charset="-78"/>
              </a:rPr>
              <a:t>مربي </a:t>
            </a:r>
            <a:r>
              <a:rPr lang="fa-IR" dirty="0" smtClean="0">
                <a:cs typeface="Zar" panose="00000400000000000000" pitchFamily="2" charset="-78"/>
              </a:rPr>
              <a:t>به </a:t>
            </a:r>
            <a:r>
              <a:rPr lang="fa-IR" dirty="0" smtClean="0">
                <a:cs typeface="Zar" panose="00000400000000000000" pitchFamily="2" charset="-78"/>
              </a:rPr>
              <a:t>جانشين</a:t>
            </a:r>
            <a:r>
              <a:rPr lang="fa-IR" dirty="0" smtClean="0">
                <a:cs typeface="Zar" panose="00000400000000000000" pitchFamily="2" charset="-78"/>
              </a:rPr>
              <a:t>، بطور مستمر هر </a:t>
            </a:r>
            <a:r>
              <a:rPr lang="fa-IR" dirty="0">
                <a:cs typeface="Zar" panose="00000400000000000000" pitchFamily="2" charset="-78"/>
              </a:rPr>
              <a:t>6 ماه </a:t>
            </a:r>
            <a:r>
              <a:rPr lang="fa-IR" dirty="0" smtClean="0">
                <a:cs typeface="Zar" panose="00000400000000000000" pitchFamily="2" charset="-78"/>
              </a:rPr>
              <a:t>يکبار  </a:t>
            </a:r>
            <a:endParaRPr lang="fa-IR" dirty="0" smtClean="0">
              <a:cs typeface="Zar" panose="00000400000000000000" pitchFamily="2" charset="-78"/>
            </a:endParaRPr>
          </a:p>
          <a:p>
            <a:pPr algn="r" rt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a-IR" dirty="0" smtClean="0">
                <a:cs typeface="Zar" panose="00000400000000000000" pitchFamily="2" charset="-78"/>
              </a:rPr>
              <a:t>ارزيابي </a:t>
            </a:r>
            <a:r>
              <a:rPr lang="fa-IR" dirty="0" smtClean="0">
                <a:cs typeface="Zar" panose="00000400000000000000" pitchFamily="2" charset="-78"/>
              </a:rPr>
              <a:t>عملکرد </a:t>
            </a:r>
            <a:r>
              <a:rPr lang="fa-IR" dirty="0" smtClean="0">
                <a:cs typeface="Zar" panose="00000400000000000000" pitchFamily="2" charset="-78"/>
              </a:rPr>
              <a:t>جانشين </a:t>
            </a:r>
            <a:r>
              <a:rPr lang="fa-IR" dirty="0" smtClean="0">
                <a:cs typeface="Zar" panose="00000400000000000000" pitchFamily="2" charset="-78"/>
              </a:rPr>
              <a:t>ها، در صورت وقوع </a:t>
            </a:r>
            <a:r>
              <a:rPr lang="fa-IR" dirty="0" smtClean="0">
                <a:cs typeface="Zar" panose="00000400000000000000" pitchFamily="2" charset="-78"/>
              </a:rPr>
              <a:t>جانشيني </a:t>
            </a:r>
            <a:r>
              <a:rPr lang="fa-IR" dirty="0" smtClean="0">
                <a:cs typeface="Zar" panose="00000400000000000000" pitchFamily="2" charset="-78"/>
              </a:rPr>
              <a:t>(بصورت </a:t>
            </a:r>
            <a:r>
              <a:rPr lang="fa-IR" dirty="0" smtClean="0">
                <a:cs typeface="Zar" panose="00000400000000000000" pitchFamily="2" charset="-78"/>
              </a:rPr>
              <a:t>ماهيانه</a:t>
            </a:r>
            <a:r>
              <a:rPr lang="fa-IR" dirty="0" smtClean="0">
                <a:cs typeface="Zar" panose="00000400000000000000" pitchFamily="2" charset="-78"/>
              </a:rPr>
              <a:t>، در صورت عدم حضور شاغل </a:t>
            </a:r>
            <a:r>
              <a:rPr lang="fa-IR" dirty="0" smtClean="0">
                <a:cs typeface="Zar" panose="00000400000000000000" pitchFamily="2" charset="-78"/>
              </a:rPr>
              <a:t>اصلي) </a:t>
            </a:r>
            <a:endParaRPr lang="fa-IR" dirty="0">
              <a:cs typeface="Zar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1700324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2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75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4655" y="406832"/>
            <a:ext cx="8596668" cy="639651"/>
          </a:xfrm>
        </p:spPr>
        <p:txBody>
          <a:bodyPr>
            <a:noAutofit/>
          </a:bodyPr>
          <a:lstStyle/>
          <a:p>
            <a:pPr algn="ctr"/>
            <a:r>
              <a:rPr lang="fa-IR" sz="3100" dirty="0" smtClean="0">
                <a:solidFill>
                  <a:srgbClr val="0070C0"/>
                </a:solidFill>
                <a:cs typeface="Titr" panose="00000700000000000000" pitchFamily="2" charset="-78"/>
              </a:rPr>
              <a:t>خلاصه اقدامات انجام شده</a:t>
            </a:r>
            <a:endParaRPr lang="fa-IR" sz="3100" dirty="0">
              <a:solidFill>
                <a:srgbClr val="0070C0"/>
              </a:solidFill>
              <a:cs typeface="Titr" panose="000007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8962" y="1270516"/>
            <a:ext cx="8596668" cy="4792111"/>
          </a:xfrm>
        </p:spPr>
        <p:txBody>
          <a:bodyPr>
            <a:normAutofit lnSpcReduction="10000"/>
          </a:bodyPr>
          <a:lstStyle/>
          <a:p>
            <a:pPr marL="0" indent="0" algn="just" rtl="1">
              <a:lnSpc>
                <a:spcPct val="150000"/>
              </a:lnSpc>
              <a:buNone/>
            </a:pPr>
            <a:r>
              <a:rPr lang="fa-IR" sz="2400" dirty="0" smtClean="0">
                <a:cs typeface="Zar" panose="00000400000000000000" pitchFamily="2" charset="-78"/>
              </a:rPr>
              <a:t>برنامه </a:t>
            </a:r>
            <a:r>
              <a:rPr lang="fa-IR" sz="2400" dirty="0" smtClean="0">
                <a:cs typeface="Zar" panose="00000400000000000000" pitchFamily="2" charset="-78"/>
              </a:rPr>
              <a:t>جانشين پروري </a:t>
            </a:r>
            <a:r>
              <a:rPr lang="fa-IR" sz="2400" dirty="0" smtClean="0">
                <a:cs typeface="Zar" panose="00000400000000000000" pitchFamily="2" charset="-78"/>
              </a:rPr>
              <a:t>در سال 93 </a:t>
            </a:r>
            <a:r>
              <a:rPr lang="fa-IR" sz="2400" dirty="0" smtClean="0">
                <a:cs typeface="Zar" panose="00000400000000000000" pitchFamily="2" charset="-78"/>
              </a:rPr>
              <a:t>تهيه </a:t>
            </a:r>
            <a:r>
              <a:rPr lang="fa-IR" sz="2400" dirty="0" smtClean="0">
                <a:cs typeface="Zar" panose="00000400000000000000" pitchFamily="2" charset="-78"/>
              </a:rPr>
              <a:t>و در سال 94 در واحد </a:t>
            </a:r>
            <a:r>
              <a:rPr lang="fa-IR" sz="2400" dirty="0" smtClean="0">
                <a:cs typeface="Zar" panose="00000400000000000000" pitchFamily="2" charset="-78"/>
              </a:rPr>
              <a:t>توليدي ياسوج </a:t>
            </a:r>
            <a:r>
              <a:rPr lang="fa-IR" sz="2400" dirty="0" smtClean="0">
                <a:cs typeface="Zar" panose="00000400000000000000" pitchFamily="2" charset="-78"/>
              </a:rPr>
              <a:t>شرکت </a:t>
            </a:r>
            <a:r>
              <a:rPr lang="fa-IR" sz="2400" dirty="0" smtClean="0">
                <a:cs typeface="Zar" panose="00000400000000000000" pitchFamily="2" charset="-78"/>
              </a:rPr>
              <a:t>طبيعت </a:t>
            </a:r>
            <a:r>
              <a:rPr lang="fa-IR" sz="2400" dirty="0" smtClean="0">
                <a:cs typeface="Zar" panose="00000400000000000000" pitchFamily="2" charset="-78"/>
              </a:rPr>
              <a:t>زنده با </a:t>
            </a:r>
            <a:r>
              <a:rPr lang="fa-IR" sz="2400" dirty="0" smtClean="0">
                <a:cs typeface="Zar" panose="00000400000000000000" pitchFamily="2" charset="-78"/>
              </a:rPr>
              <a:t>جمعيت212 </a:t>
            </a:r>
            <a:r>
              <a:rPr lang="fa-IR" sz="2400" dirty="0" smtClean="0">
                <a:cs typeface="Zar" panose="00000400000000000000" pitchFamily="2" charset="-78"/>
              </a:rPr>
              <a:t>نفر پرسنل </a:t>
            </a:r>
            <a:r>
              <a:rPr lang="fa-IR" sz="2400" dirty="0" smtClean="0">
                <a:cs typeface="Zar" panose="00000400000000000000" pitchFamily="2" charset="-78"/>
              </a:rPr>
              <a:t>اجرايي </a:t>
            </a:r>
            <a:r>
              <a:rPr lang="fa-IR" sz="2400" dirty="0" smtClean="0">
                <a:cs typeface="Zar" panose="00000400000000000000" pitchFamily="2" charset="-78"/>
              </a:rPr>
              <a:t>شد. در </a:t>
            </a:r>
            <a:r>
              <a:rPr lang="fa-IR" sz="2400" dirty="0" smtClean="0">
                <a:cs typeface="Zar" panose="00000400000000000000" pitchFamily="2" charset="-78"/>
              </a:rPr>
              <a:t>اين </a:t>
            </a:r>
            <a:r>
              <a:rPr lang="fa-IR" sz="2400" dirty="0" smtClean="0">
                <a:cs typeface="Zar" panose="00000400000000000000" pitchFamily="2" charset="-78"/>
              </a:rPr>
              <a:t>طرح 50 نفر از کارکنان مستعد </a:t>
            </a:r>
            <a:r>
              <a:rPr lang="fa-IR" sz="2400" dirty="0" smtClean="0">
                <a:cs typeface="Zar" panose="00000400000000000000" pitchFamily="2" charset="-78"/>
              </a:rPr>
              <a:t>شناسايي </a:t>
            </a:r>
            <a:r>
              <a:rPr lang="fa-IR" sz="2400" dirty="0" smtClean="0">
                <a:cs typeface="Zar" panose="00000400000000000000" pitchFamily="2" charset="-78"/>
              </a:rPr>
              <a:t>و </a:t>
            </a:r>
            <a:r>
              <a:rPr lang="fa-IR" sz="2400" dirty="0" smtClean="0">
                <a:cs typeface="Zar" panose="00000400000000000000" pitchFamily="2" charset="-78"/>
              </a:rPr>
              <a:t>براي </a:t>
            </a:r>
            <a:r>
              <a:rPr lang="fa-IR" sz="2400" dirty="0" smtClean="0">
                <a:cs typeface="Zar" panose="00000400000000000000" pitchFamily="2" charset="-78"/>
              </a:rPr>
              <a:t>27 شغل </a:t>
            </a:r>
            <a:r>
              <a:rPr lang="fa-IR" sz="2400" dirty="0" smtClean="0">
                <a:cs typeface="Zar" panose="00000400000000000000" pitchFamily="2" charset="-78"/>
              </a:rPr>
              <a:t>کليدي واحدهاي توليد</a:t>
            </a:r>
            <a:r>
              <a:rPr lang="fa-IR" sz="2400" dirty="0" smtClean="0">
                <a:cs typeface="Zar" panose="00000400000000000000" pitchFamily="2" charset="-78"/>
              </a:rPr>
              <a:t>، انبار، </a:t>
            </a:r>
            <a:r>
              <a:rPr lang="fa-IR" sz="2400" dirty="0" smtClean="0">
                <a:cs typeface="Zar" panose="00000400000000000000" pitchFamily="2" charset="-78"/>
              </a:rPr>
              <a:t>آزمايشگاه</a:t>
            </a:r>
            <a:r>
              <a:rPr lang="fa-IR" sz="2400" dirty="0" smtClean="0">
                <a:cs typeface="Zar" panose="00000400000000000000" pitchFamily="2" charset="-78"/>
              </a:rPr>
              <a:t>، امور </a:t>
            </a:r>
            <a:r>
              <a:rPr lang="fa-IR" sz="2400" dirty="0" smtClean="0">
                <a:cs typeface="Zar" panose="00000400000000000000" pitchFamily="2" charset="-78"/>
              </a:rPr>
              <a:t>اداري </a:t>
            </a:r>
            <a:r>
              <a:rPr lang="fa-IR" sz="2400" dirty="0" smtClean="0">
                <a:cs typeface="Zar" panose="00000400000000000000" pitchFamily="2" charset="-78"/>
              </a:rPr>
              <a:t>و آموزش، </a:t>
            </a:r>
            <a:r>
              <a:rPr lang="fa-IR" sz="2400" dirty="0" smtClean="0">
                <a:cs typeface="Zar" panose="00000400000000000000" pitchFamily="2" charset="-78"/>
              </a:rPr>
              <a:t>ايمني </a:t>
            </a:r>
            <a:r>
              <a:rPr lang="fa-IR" sz="2400" dirty="0" smtClean="0">
                <a:cs typeface="Zar" panose="00000400000000000000" pitchFamily="2" charset="-78"/>
              </a:rPr>
              <a:t>و بهداشت، </a:t>
            </a:r>
            <a:r>
              <a:rPr lang="fa-IR" sz="2400" dirty="0" smtClean="0">
                <a:cs typeface="Zar" panose="00000400000000000000" pitchFamily="2" charset="-78"/>
              </a:rPr>
              <a:t>فني </a:t>
            </a:r>
            <a:r>
              <a:rPr lang="fa-IR" sz="2400" dirty="0" smtClean="0">
                <a:cs typeface="Zar" panose="00000400000000000000" pitchFamily="2" charset="-78"/>
              </a:rPr>
              <a:t>و </a:t>
            </a:r>
            <a:r>
              <a:rPr lang="fa-IR" sz="2400" dirty="0" smtClean="0">
                <a:cs typeface="Zar" panose="00000400000000000000" pitchFamily="2" charset="-78"/>
              </a:rPr>
              <a:t>مهندسي، ترويج </a:t>
            </a:r>
            <a:r>
              <a:rPr lang="fa-IR" sz="2400" dirty="0" smtClean="0">
                <a:cs typeface="Zar" panose="00000400000000000000" pitchFamily="2" charset="-78"/>
              </a:rPr>
              <a:t>فرهنگ </a:t>
            </a:r>
            <a:r>
              <a:rPr lang="fa-IR" sz="2400" dirty="0" smtClean="0">
                <a:cs typeface="Zar" panose="00000400000000000000" pitchFamily="2" charset="-78"/>
              </a:rPr>
              <a:t>سيستمي، </a:t>
            </a:r>
            <a:r>
              <a:rPr lang="fa-IR" sz="2400" dirty="0" smtClean="0">
                <a:cs typeface="Zar" panose="00000400000000000000" pitchFamily="2" charset="-78"/>
              </a:rPr>
              <a:t>کنترل </a:t>
            </a:r>
            <a:r>
              <a:rPr lang="fa-IR" sz="2400" dirty="0" smtClean="0">
                <a:cs typeface="Zar" panose="00000400000000000000" pitchFamily="2" charset="-78"/>
              </a:rPr>
              <a:t>کيفيت </a:t>
            </a:r>
            <a:r>
              <a:rPr lang="fa-IR" sz="2400" dirty="0" smtClean="0">
                <a:cs typeface="Zar" panose="00000400000000000000" pitchFamily="2" charset="-78"/>
              </a:rPr>
              <a:t>ساخت و </a:t>
            </a:r>
            <a:r>
              <a:rPr lang="fa-IR" sz="2400" dirty="0" smtClean="0">
                <a:cs typeface="Zar" panose="00000400000000000000" pitchFamily="2" charset="-78"/>
              </a:rPr>
              <a:t>توليد</a:t>
            </a:r>
            <a:r>
              <a:rPr lang="fa-IR" sz="2400" dirty="0" smtClean="0">
                <a:cs typeface="Zar" panose="00000400000000000000" pitchFamily="2" charset="-78"/>
              </a:rPr>
              <a:t>، </a:t>
            </a:r>
            <a:r>
              <a:rPr lang="fa-IR" sz="2400" dirty="0" smtClean="0">
                <a:cs typeface="Zar" panose="00000400000000000000" pitchFamily="2" charset="-78"/>
              </a:rPr>
              <a:t>مالي </a:t>
            </a:r>
            <a:r>
              <a:rPr lang="fa-IR" sz="2400" dirty="0" smtClean="0">
                <a:cs typeface="Zar" panose="00000400000000000000" pitchFamily="2" charset="-78"/>
              </a:rPr>
              <a:t>و </a:t>
            </a:r>
            <a:r>
              <a:rPr lang="fa-IR" sz="2400" dirty="0" smtClean="0">
                <a:cs typeface="Zar" panose="00000400000000000000" pitchFamily="2" charset="-78"/>
              </a:rPr>
              <a:t>مديريت </a:t>
            </a:r>
            <a:r>
              <a:rPr lang="fa-IR" sz="2400" dirty="0" smtClean="0">
                <a:cs typeface="Zar" panose="00000400000000000000" pitchFamily="2" charset="-78"/>
              </a:rPr>
              <a:t>در برنامه </a:t>
            </a:r>
            <a:r>
              <a:rPr lang="fa-IR" sz="2400" dirty="0" smtClean="0">
                <a:cs typeface="Zar" panose="00000400000000000000" pitchFamily="2" charset="-78"/>
              </a:rPr>
              <a:t>جانشين­پروري </a:t>
            </a:r>
            <a:r>
              <a:rPr lang="fa-IR" sz="2400" dirty="0" smtClean="0">
                <a:cs typeface="Zar" panose="00000400000000000000" pitchFamily="2" charset="-78"/>
              </a:rPr>
              <a:t>قرار گرفتند. </a:t>
            </a:r>
          </a:p>
          <a:p>
            <a:endParaRPr lang="fa-IR" sz="2000" b="1" dirty="0" smtClean="0">
              <a:cs typeface="+mj-cs"/>
            </a:endParaRPr>
          </a:p>
          <a:p>
            <a:pPr marL="0" indent="0">
              <a:buNone/>
            </a:pPr>
            <a:endParaRPr lang="en-US" sz="2000" b="1" dirty="0">
              <a:cs typeface="+mj-cs"/>
            </a:endParaRPr>
          </a:p>
          <a:p>
            <a:pPr marL="0" indent="0">
              <a:buNone/>
            </a:pPr>
            <a:r>
              <a:rPr lang="fa-IR" sz="1600" b="1" dirty="0" smtClean="0">
                <a:cs typeface="+mj-cs"/>
              </a:rPr>
              <a:t>                             </a:t>
            </a:r>
          </a:p>
          <a:p>
            <a:pPr marL="0" indent="0">
              <a:buNone/>
            </a:pPr>
            <a:endParaRPr lang="fa-IR" sz="1600" b="1" dirty="0" smtClean="0">
              <a:cs typeface="+mj-cs"/>
            </a:endParaRPr>
          </a:p>
          <a:p>
            <a:pPr marL="0" indent="0">
              <a:buNone/>
            </a:pPr>
            <a:endParaRPr lang="fa-IR" sz="16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 marL="0" indent="0">
              <a:buNone/>
            </a:pP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Nazanin" panose="00000700000000000000" pitchFamily="2" charset="-78"/>
              </a:rPr>
              <a:t>                                             </a:t>
            </a:r>
            <a:endParaRPr lang="fa-IR" sz="20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Nazanin" panose="00000700000000000000" pitchFamily="2" charset="-78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3553381"/>
              </p:ext>
            </p:extLst>
          </p:nvPr>
        </p:nvGraphicFramePr>
        <p:xfrm>
          <a:off x="2423323" y="3897207"/>
          <a:ext cx="6542468" cy="1281499"/>
        </p:xfrm>
        <a:graphic>
          <a:graphicData uri="http://schemas.openxmlformats.org/drawingml/2006/table">
            <a:tbl>
              <a:tblPr rtl="1" firstRow="1" firstCol="1" bandRow="1"/>
              <a:tblGrid>
                <a:gridCol w="1635617"/>
                <a:gridCol w="1635617"/>
                <a:gridCol w="1635617"/>
                <a:gridCol w="1635617"/>
              </a:tblGrid>
              <a:tr h="85004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600" dirty="0">
                          <a:cs typeface="Zar" panose="00000400000000000000" pitchFamily="2" charset="-78"/>
                        </a:rPr>
                        <a:t>تعداد پرسنل</a:t>
                      </a:r>
                      <a:endParaRPr lang="en-US" sz="1600" dirty="0">
                        <a:cs typeface="Zar" panose="00000400000000000000" pitchFamily="2" charset="-7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600" dirty="0">
                          <a:cs typeface="Zar" panose="00000400000000000000" pitchFamily="2" charset="-78"/>
                        </a:rPr>
                        <a:t>تعداد </a:t>
                      </a:r>
                      <a:r>
                        <a:rPr lang="fa-IR" sz="1600" dirty="0" smtClean="0">
                          <a:cs typeface="Zar" panose="00000400000000000000" pitchFamily="2" charset="-78"/>
                        </a:rPr>
                        <a:t>مشاغل موجود</a:t>
                      </a:r>
                      <a:endParaRPr lang="en-US" sz="1600" dirty="0">
                        <a:cs typeface="Zar" panose="00000400000000000000" pitchFamily="2" charset="-7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600" dirty="0">
                          <a:cs typeface="Zar" panose="00000400000000000000" pitchFamily="2" charset="-78"/>
                        </a:rPr>
                        <a:t>تعداد شغل </a:t>
                      </a:r>
                      <a:r>
                        <a:rPr lang="fa-IR" sz="1600" dirty="0" smtClean="0">
                          <a:cs typeface="Zar" panose="00000400000000000000" pitchFamily="2" charset="-78"/>
                        </a:rPr>
                        <a:t>هاي کليدي</a:t>
                      </a:r>
                      <a:endParaRPr lang="en-US" sz="1600" dirty="0">
                        <a:cs typeface="Zar" panose="00000400000000000000" pitchFamily="2" charset="-7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600" dirty="0">
                          <a:cs typeface="Zar" panose="00000400000000000000" pitchFamily="2" charset="-78"/>
                        </a:rPr>
                        <a:t>تعداد </a:t>
                      </a:r>
                      <a:r>
                        <a:rPr lang="fa-IR" sz="1600" dirty="0" smtClean="0">
                          <a:cs typeface="Zar" panose="00000400000000000000" pitchFamily="2" charset="-78"/>
                        </a:rPr>
                        <a:t>جانشينان</a:t>
                      </a:r>
                      <a:endParaRPr lang="en-US" sz="1600" dirty="0">
                        <a:cs typeface="Zar" panose="00000400000000000000" pitchFamily="2" charset="-7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431459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400" b="1">
                          <a:cs typeface="Zar" panose="00000400000000000000" pitchFamily="2" charset="-78"/>
                        </a:rPr>
                        <a:t>212</a:t>
                      </a:r>
                      <a:endParaRPr lang="en-US" sz="1400" b="1" dirty="0">
                        <a:cs typeface="Zar" panose="00000400000000000000" pitchFamily="2" charset="-7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400" b="1" dirty="0">
                          <a:cs typeface="Zar" panose="00000400000000000000" pitchFamily="2" charset="-78"/>
                        </a:rPr>
                        <a:t>67</a:t>
                      </a:r>
                      <a:endParaRPr lang="en-US" sz="1400" b="1" dirty="0">
                        <a:cs typeface="Zar" panose="00000400000000000000" pitchFamily="2" charset="-7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400" b="1" dirty="0" smtClean="0">
                          <a:cs typeface="Zar" panose="00000400000000000000" pitchFamily="2" charset="-78"/>
                        </a:rPr>
                        <a:t>27</a:t>
                      </a:r>
                      <a:endParaRPr lang="en-US" sz="1400" b="1" dirty="0">
                        <a:cs typeface="Zar" panose="00000400000000000000" pitchFamily="2" charset="-7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400" b="1" dirty="0" smtClean="0">
                          <a:cs typeface="Zar" panose="00000400000000000000" pitchFamily="2" charset="-78"/>
                        </a:rPr>
                        <a:t>50</a:t>
                      </a:r>
                      <a:endParaRPr lang="en-US" sz="1400" b="1" dirty="0">
                        <a:cs typeface="Zar" panose="00000400000000000000" pitchFamily="2" charset="-7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>
          <a:xfrm>
            <a:off x="3306724" y="5290723"/>
            <a:ext cx="4242391" cy="4189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fa-IR" sz="20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Nazanin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7758024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2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272758" y="248992"/>
            <a:ext cx="8596312" cy="471488"/>
          </a:xfrm>
        </p:spPr>
        <p:txBody>
          <a:bodyPr>
            <a:normAutofit fontScale="90000"/>
          </a:bodyPr>
          <a:lstStyle/>
          <a:p>
            <a:pPr algn="ctr"/>
            <a:r>
              <a:rPr lang="fa-IR" sz="3400" dirty="0" smtClean="0">
                <a:solidFill>
                  <a:srgbClr val="0070C0"/>
                </a:solidFill>
                <a:cs typeface="Titr" panose="00000700000000000000" pitchFamily="2" charset="-78"/>
              </a:rPr>
              <a:t>خلاصه اقدامات انجام شده</a:t>
            </a:r>
            <a:endParaRPr lang="fa-IR" b="1" dirty="0">
              <a:cs typeface="B Titr" panose="000007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7953" y="811369"/>
            <a:ext cx="9665146" cy="5460642"/>
          </a:xfrm>
        </p:spPr>
        <p:txBody>
          <a:bodyPr>
            <a:normAutofit lnSpcReduction="10000"/>
          </a:bodyPr>
          <a:lstStyle/>
          <a:p>
            <a:pPr algn="r" rtl="1">
              <a:lnSpc>
                <a:spcPct val="170000"/>
              </a:lnSpc>
            </a:pPr>
            <a:r>
              <a:rPr lang="fa-IR" sz="2400" dirty="0" smtClean="0">
                <a:cs typeface="Zar" panose="00000400000000000000" pitchFamily="2" charset="-78"/>
              </a:rPr>
              <a:t>شناسايي </a:t>
            </a:r>
            <a:r>
              <a:rPr lang="fa-IR" sz="2400" dirty="0">
                <a:cs typeface="Zar" panose="00000400000000000000" pitchFamily="2" charset="-78"/>
              </a:rPr>
              <a:t>مشاغل </a:t>
            </a:r>
            <a:r>
              <a:rPr lang="fa-IR" sz="2400" dirty="0" smtClean="0">
                <a:cs typeface="Zar" panose="00000400000000000000" pitchFamily="2" charset="-78"/>
              </a:rPr>
              <a:t>کليدي، </a:t>
            </a:r>
            <a:r>
              <a:rPr lang="fa-IR" sz="2400" dirty="0">
                <a:cs typeface="Zar" panose="00000400000000000000" pitchFamily="2" charset="-78"/>
              </a:rPr>
              <a:t>کارکنان مستعد و اخذ </a:t>
            </a:r>
            <a:r>
              <a:rPr lang="fa-IR" sz="2400" dirty="0" smtClean="0">
                <a:cs typeface="Zar" panose="00000400000000000000" pitchFamily="2" charset="-78"/>
              </a:rPr>
              <a:t>تاييديه هاي </a:t>
            </a:r>
            <a:r>
              <a:rPr lang="fa-IR" sz="2400" dirty="0">
                <a:cs typeface="Zar" panose="00000400000000000000" pitchFamily="2" charset="-78"/>
              </a:rPr>
              <a:t>لازم جهت استقرار برنامه </a:t>
            </a:r>
            <a:r>
              <a:rPr lang="fa-IR" sz="2400" dirty="0" smtClean="0">
                <a:cs typeface="Zar" panose="00000400000000000000" pitchFamily="2" charset="-78"/>
              </a:rPr>
              <a:t>جانشين­پروري</a:t>
            </a:r>
            <a:endParaRPr lang="en-US" sz="2400" dirty="0">
              <a:cs typeface="Zar" panose="00000400000000000000" pitchFamily="2" charset="-78"/>
            </a:endParaRPr>
          </a:p>
          <a:p>
            <a:pPr algn="r" rtl="1">
              <a:lnSpc>
                <a:spcPct val="170000"/>
              </a:lnSpc>
            </a:pPr>
            <a:r>
              <a:rPr lang="fa-IR" sz="2400" dirty="0">
                <a:cs typeface="Zar" panose="00000400000000000000" pitchFamily="2" charset="-78"/>
              </a:rPr>
              <a:t>اعلام </a:t>
            </a:r>
            <a:r>
              <a:rPr lang="fa-IR" sz="2400" dirty="0" smtClean="0">
                <a:cs typeface="Zar" panose="00000400000000000000" pitchFamily="2" charset="-78"/>
              </a:rPr>
              <a:t>رسمي </a:t>
            </a:r>
            <a:r>
              <a:rPr lang="fa-IR" sz="2400" dirty="0">
                <a:cs typeface="Zar" panose="00000400000000000000" pitchFamily="2" charset="-78"/>
              </a:rPr>
              <a:t>عنوان" </a:t>
            </a:r>
            <a:r>
              <a:rPr lang="fa-IR" sz="2400" dirty="0" smtClean="0">
                <a:cs typeface="Zar" panose="00000400000000000000" pitchFamily="2" charset="-78"/>
              </a:rPr>
              <a:t>جانشين</a:t>
            </a:r>
            <a:r>
              <a:rPr lang="fa-IR" sz="2400" dirty="0">
                <a:cs typeface="Zar" panose="00000400000000000000" pitchFamily="2" charset="-78"/>
              </a:rPr>
              <a:t>" به </a:t>
            </a:r>
            <a:r>
              <a:rPr lang="fa-IR" sz="2400" dirty="0" smtClean="0">
                <a:cs typeface="Zar" panose="00000400000000000000" pitchFamily="2" charset="-78"/>
              </a:rPr>
              <a:t>جانشينان </a:t>
            </a:r>
            <a:r>
              <a:rPr lang="fa-IR" sz="2400" dirty="0">
                <a:cs typeface="Zar" panose="00000400000000000000" pitchFamily="2" charset="-78"/>
              </a:rPr>
              <a:t>و عنوان "</a:t>
            </a:r>
            <a:r>
              <a:rPr lang="fa-IR" sz="2400" dirty="0" smtClean="0">
                <a:cs typeface="Zar" panose="00000400000000000000" pitchFamily="2" charset="-78"/>
              </a:rPr>
              <a:t>مربي" </a:t>
            </a:r>
            <a:r>
              <a:rPr lang="fa-IR" sz="2400" dirty="0">
                <a:cs typeface="Zar" panose="00000400000000000000" pitchFamily="2" charset="-78"/>
              </a:rPr>
              <a:t>به </a:t>
            </a:r>
            <a:r>
              <a:rPr lang="fa-IR" sz="2400" dirty="0" smtClean="0">
                <a:cs typeface="Zar" panose="00000400000000000000" pitchFamily="2" charset="-78"/>
              </a:rPr>
              <a:t>متصديان </a:t>
            </a:r>
            <a:r>
              <a:rPr lang="fa-IR" sz="2400" dirty="0">
                <a:cs typeface="Zar" panose="00000400000000000000" pitchFamily="2" charset="-78"/>
              </a:rPr>
              <a:t>مشاغل </a:t>
            </a:r>
            <a:r>
              <a:rPr lang="fa-IR" sz="2400" dirty="0" smtClean="0">
                <a:cs typeface="Zar" panose="00000400000000000000" pitchFamily="2" charset="-78"/>
              </a:rPr>
              <a:t>کليدي </a:t>
            </a:r>
            <a:endParaRPr lang="en-US" sz="2400" dirty="0">
              <a:cs typeface="Zar" panose="00000400000000000000" pitchFamily="2" charset="-78"/>
            </a:endParaRPr>
          </a:p>
          <a:p>
            <a:pPr algn="r" rtl="1">
              <a:lnSpc>
                <a:spcPct val="170000"/>
              </a:lnSpc>
            </a:pPr>
            <a:r>
              <a:rPr lang="fa-IR" sz="2400" dirty="0" smtClean="0">
                <a:cs typeface="Zar" panose="00000400000000000000" pitchFamily="2" charset="-78"/>
              </a:rPr>
              <a:t>شناسايي نيازمندي­هاي آموزشي </a:t>
            </a:r>
            <a:r>
              <a:rPr lang="fa-IR" sz="2400" dirty="0">
                <a:cs typeface="Zar" panose="00000400000000000000" pitchFamily="2" charset="-78"/>
              </a:rPr>
              <a:t>جهت توسعه و بهبود توان </a:t>
            </a:r>
            <a:r>
              <a:rPr lang="fa-IR" sz="2400" dirty="0" smtClean="0">
                <a:cs typeface="Zar" panose="00000400000000000000" pitchFamily="2" charset="-78"/>
              </a:rPr>
              <a:t>جانشيني </a:t>
            </a:r>
            <a:r>
              <a:rPr lang="fa-IR" sz="2400" dirty="0">
                <a:cs typeface="Zar" panose="00000400000000000000" pitchFamily="2" charset="-78"/>
              </a:rPr>
              <a:t>کارکنان منتخب </a:t>
            </a:r>
            <a:endParaRPr lang="en-US" sz="2400" dirty="0">
              <a:cs typeface="Zar" panose="00000400000000000000" pitchFamily="2" charset="-78"/>
            </a:endParaRPr>
          </a:p>
          <a:p>
            <a:pPr algn="r" rtl="1">
              <a:lnSpc>
                <a:spcPct val="170000"/>
              </a:lnSpc>
            </a:pPr>
            <a:r>
              <a:rPr lang="fa-IR" sz="2400" dirty="0">
                <a:cs typeface="Zar" panose="00000400000000000000" pitchFamily="2" charset="-78"/>
              </a:rPr>
              <a:t>اعلام </a:t>
            </a:r>
            <a:r>
              <a:rPr lang="fa-IR" sz="2400" dirty="0" smtClean="0">
                <a:cs typeface="Zar" panose="00000400000000000000" pitchFamily="2" charset="-78"/>
              </a:rPr>
              <a:t>رسمي شکاف­هاي شناسايي </a:t>
            </a:r>
            <a:r>
              <a:rPr lang="fa-IR" sz="2400" dirty="0">
                <a:cs typeface="Zar" panose="00000400000000000000" pitchFamily="2" charset="-78"/>
              </a:rPr>
              <a:t>شده (کمبود دانش و مهارت </a:t>
            </a:r>
            <a:r>
              <a:rPr lang="fa-IR" sz="2400" dirty="0" smtClean="0">
                <a:cs typeface="Zar" panose="00000400000000000000" pitchFamily="2" charset="-78"/>
              </a:rPr>
              <a:t>جانشينان </a:t>
            </a:r>
            <a:r>
              <a:rPr lang="fa-IR" sz="2400" dirty="0">
                <a:cs typeface="Zar" panose="00000400000000000000" pitchFamily="2" charset="-78"/>
              </a:rPr>
              <a:t>نسبت به </a:t>
            </a:r>
            <a:r>
              <a:rPr lang="fa-IR" sz="2400" dirty="0" smtClean="0">
                <a:cs typeface="Zar" panose="00000400000000000000" pitchFamily="2" charset="-78"/>
              </a:rPr>
              <a:t>مربيان</a:t>
            </a:r>
            <a:r>
              <a:rPr lang="fa-IR" sz="2400" dirty="0">
                <a:cs typeface="Zar" panose="00000400000000000000" pitchFamily="2" charset="-78"/>
              </a:rPr>
              <a:t>) به </a:t>
            </a:r>
            <a:r>
              <a:rPr lang="fa-IR" sz="2400" dirty="0" smtClean="0">
                <a:cs typeface="Zar" panose="00000400000000000000" pitchFamily="2" charset="-78"/>
              </a:rPr>
              <a:t>جانشين­هاي تعيين </a:t>
            </a:r>
            <a:r>
              <a:rPr lang="fa-IR" sz="2400" dirty="0">
                <a:cs typeface="Zar" panose="00000400000000000000" pitchFamily="2" charset="-78"/>
              </a:rPr>
              <a:t>شده در برنامه </a:t>
            </a:r>
            <a:endParaRPr lang="en-US" sz="2400" dirty="0">
              <a:cs typeface="Zar" panose="00000400000000000000" pitchFamily="2" charset="-78"/>
            </a:endParaRPr>
          </a:p>
          <a:p>
            <a:pPr algn="r" rtl="1">
              <a:lnSpc>
                <a:spcPct val="170000"/>
              </a:lnSpc>
            </a:pPr>
            <a:r>
              <a:rPr lang="fa-IR" sz="2400" dirty="0" smtClean="0">
                <a:cs typeface="Zar" panose="00000400000000000000" pitchFamily="2" charset="-78"/>
              </a:rPr>
              <a:t>برگزاري دوره­هاي آموزشي </a:t>
            </a:r>
            <a:r>
              <a:rPr lang="fa-IR" sz="2400" dirty="0">
                <a:cs typeface="Zar" panose="00000400000000000000" pitchFamily="2" charset="-78"/>
              </a:rPr>
              <a:t>درون و برون </a:t>
            </a:r>
            <a:r>
              <a:rPr lang="fa-IR" sz="2400" dirty="0" smtClean="0">
                <a:cs typeface="Zar" panose="00000400000000000000" pitchFamily="2" charset="-78"/>
              </a:rPr>
              <a:t>سازماني </a:t>
            </a:r>
            <a:r>
              <a:rPr lang="fa-IR" sz="2400" dirty="0">
                <a:cs typeface="Zar" panose="00000400000000000000" pitchFamily="2" charset="-78"/>
              </a:rPr>
              <a:t>مانند </a:t>
            </a:r>
            <a:r>
              <a:rPr lang="fa-IR" sz="2400" dirty="0" smtClean="0">
                <a:cs typeface="Zar" panose="00000400000000000000" pitchFamily="2" charset="-78"/>
              </a:rPr>
              <a:t>آموزش­هاي حين </a:t>
            </a:r>
            <a:r>
              <a:rPr lang="fa-IR" sz="2400" dirty="0">
                <a:cs typeface="Zar" panose="00000400000000000000" pitchFamily="2" charset="-78"/>
              </a:rPr>
              <a:t>کار، </a:t>
            </a:r>
            <a:r>
              <a:rPr lang="fa-IR" sz="2400" dirty="0" smtClean="0">
                <a:cs typeface="Zar" panose="00000400000000000000" pitchFamily="2" charset="-78"/>
              </a:rPr>
              <a:t>کارگاهي </a:t>
            </a:r>
            <a:r>
              <a:rPr lang="fa-IR" sz="2400" dirty="0">
                <a:cs typeface="Zar" panose="00000400000000000000" pitchFamily="2" charset="-78"/>
              </a:rPr>
              <a:t>و </a:t>
            </a:r>
            <a:r>
              <a:rPr lang="fa-IR" sz="2400" dirty="0" smtClean="0">
                <a:cs typeface="Zar" panose="00000400000000000000" pitchFamily="2" charset="-78"/>
              </a:rPr>
              <a:t>آموزش­هاي رسمي </a:t>
            </a:r>
            <a:r>
              <a:rPr lang="fa-IR" sz="2400" dirty="0">
                <a:cs typeface="Zar" panose="00000400000000000000" pitchFamily="2" charset="-78"/>
              </a:rPr>
              <a:t>تحت عنوان </a:t>
            </a:r>
            <a:r>
              <a:rPr lang="fa-IR" sz="2400" dirty="0" smtClean="0">
                <a:cs typeface="Zar" panose="00000400000000000000" pitchFamily="2" charset="-78"/>
              </a:rPr>
              <a:t>دوره­هاي جانشين­پروري</a:t>
            </a:r>
            <a:endParaRPr lang="en-US" sz="2400" dirty="0">
              <a:cs typeface="Zar" panose="00000400000000000000" pitchFamily="2" charset="-78"/>
            </a:endParaRPr>
          </a:p>
          <a:p>
            <a:pPr algn="r" rtl="1">
              <a:lnSpc>
                <a:spcPct val="170000"/>
              </a:lnSpc>
            </a:pPr>
            <a:r>
              <a:rPr lang="fa-IR" sz="2400" dirty="0">
                <a:cs typeface="Zar" panose="00000400000000000000" pitchFamily="2" charset="-78"/>
              </a:rPr>
              <a:t>سنجش </a:t>
            </a:r>
            <a:r>
              <a:rPr lang="fa-IR" sz="2400" dirty="0" smtClean="0">
                <a:cs typeface="Zar" panose="00000400000000000000" pitchFamily="2" charset="-78"/>
              </a:rPr>
              <a:t>اثربخشي </a:t>
            </a:r>
            <a:r>
              <a:rPr lang="fa-IR" sz="2400" dirty="0">
                <a:cs typeface="Zar" panose="00000400000000000000" pitchFamily="2" charset="-78"/>
              </a:rPr>
              <a:t>دانش و </a:t>
            </a:r>
            <a:r>
              <a:rPr lang="fa-IR" sz="2400" dirty="0" smtClean="0">
                <a:cs typeface="Zar" panose="00000400000000000000" pitchFamily="2" charset="-78"/>
              </a:rPr>
              <a:t>مهارت­هاي </a:t>
            </a:r>
            <a:r>
              <a:rPr lang="fa-IR" sz="2400" dirty="0">
                <a:cs typeface="Zar" panose="00000400000000000000" pitchFamily="2" charset="-78"/>
              </a:rPr>
              <a:t>انتقال </a:t>
            </a:r>
            <a:r>
              <a:rPr lang="fa-IR" sz="2400" dirty="0" smtClean="0">
                <a:cs typeface="Zar" panose="00000400000000000000" pitchFamily="2" charset="-78"/>
              </a:rPr>
              <a:t>يافته </a:t>
            </a:r>
            <a:r>
              <a:rPr lang="fa-IR" sz="2400" dirty="0">
                <a:cs typeface="Zar" panose="00000400000000000000" pitchFamily="2" charset="-78"/>
              </a:rPr>
              <a:t>از </a:t>
            </a:r>
            <a:r>
              <a:rPr lang="fa-IR" sz="2400" dirty="0" smtClean="0">
                <a:cs typeface="Zar" panose="00000400000000000000" pitchFamily="2" charset="-78"/>
              </a:rPr>
              <a:t>مربي </a:t>
            </a:r>
            <a:r>
              <a:rPr lang="fa-IR" sz="2400" dirty="0">
                <a:cs typeface="Zar" panose="00000400000000000000" pitchFamily="2" charset="-78"/>
              </a:rPr>
              <a:t>به </a:t>
            </a:r>
            <a:r>
              <a:rPr lang="fa-IR" sz="2400" dirty="0" smtClean="0">
                <a:cs typeface="Zar" panose="00000400000000000000" pitchFamily="2" charset="-78"/>
              </a:rPr>
              <a:t>جانشين</a:t>
            </a:r>
            <a:endParaRPr lang="en-US" sz="2400" dirty="0">
              <a:cs typeface="Zar" panose="00000400000000000000" pitchFamily="2" charset="-78"/>
            </a:endParaRPr>
          </a:p>
          <a:p>
            <a:endParaRPr lang="fa-IR" b="1" dirty="0"/>
          </a:p>
        </p:txBody>
      </p:sp>
    </p:spTree>
    <p:extLst>
      <p:ext uri="{BB962C8B-B14F-4D97-AF65-F5344CB8AC3E}">
        <p14:creationId xmlns:p14="http://schemas.microsoft.com/office/powerpoint/2010/main" val="26139265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2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75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25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95179" y="355318"/>
            <a:ext cx="8596668" cy="729803"/>
          </a:xfrm>
        </p:spPr>
        <p:txBody>
          <a:bodyPr>
            <a:normAutofit/>
          </a:bodyPr>
          <a:lstStyle/>
          <a:p>
            <a:pPr algn="ctr"/>
            <a:r>
              <a:rPr lang="fa-IR" sz="3400" dirty="0" smtClean="0">
                <a:solidFill>
                  <a:srgbClr val="0070C0"/>
                </a:solidFill>
                <a:cs typeface="Titr" panose="00000700000000000000" pitchFamily="2" charset="-78"/>
              </a:rPr>
              <a:t>خلاصه اقدامات انجام شده</a:t>
            </a:r>
            <a:endParaRPr lang="fa-IR" b="1" dirty="0">
              <a:solidFill>
                <a:srgbClr val="0070C0"/>
              </a:solidFill>
              <a:cs typeface="B Titr" panose="000007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15287" y="1265874"/>
            <a:ext cx="8876559" cy="5062567"/>
          </a:xfrm>
        </p:spPr>
        <p:txBody>
          <a:bodyPr>
            <a:normAutofit/>
          </a:bodyPr>
          <a:lstStyle/>
          <a:p>
            <a:pPr marL="0" indent="0" algn="just" rtl="1">
              <a:lnSpc>
                <a:spcPct val="150000"/>
              </a:lnSpc>
              <a:buNone/>
            </a:pPr>
            <a:r>
              <a:rPr lang="fa-IR" sz="2400" dirty="0" smtClean="0">
                <a:cs typeface="Zar" panose="00000400000000000000" pitchFamily="2" charset="-78"/>
              </a:rPr>
              <a:t>تعيين </a:t>
            </a:r>
            <a:r>
              <a:rPr lang="fa-IR" sz="2400" dirty="0" smtClean="0">
                <a:cs typeface="Zar" panose="00000400000000000000" pitchFamily="2" charset="-78"/>
              </a:rPr>
              <a:t>سرانه </a:t>
            </a:r>
            <a:r>
              <a:rPr lang="fa-IR" sz="2400" dirty="0">
                <a:cs typeface="Zar" panose="00000400000000000000" pitchFamily="2" charset="-78"/>
              </a:rPr>
              <a:t>آموزش برنامه </a:t>
            </a:r>
            <a:r>
              <a:rPr lang="fa-IR" sz="2400" dirty="0" smtClean="0">
                <a:cs typeface="Zar" panose="00000400000000000000" pitchFamily="2" charset="-78"/>
              </a:rPr>
              <a:t>جانشين­پروري، </a:t>
            </a:r>
            <a:r>
              <a:rPr lang="fa-IR" sz="2400" dirty="0">
                <a:cs typeface="Zar" panose="00000400000000000000" pitchFamily="2" charset="-78"/>
              </a:rPr>
              <a:t>با شروع برنامه در قالب دوره 16 ساعته </a:t>
            </a:r>
            <a:r>
              <a:rPr lang="en-US" sz="2400" dirty="0">
                <a:cs typeface="Zar" panose="00000400000000000000" pitchFamily="2" charset="-78"/>
              </a:rPr>
              <a:t>Mini MBA</a:t>
            </a:r>
            <a:r>
              <a:rPr lang="fa-IR" sz="2400" dirty="0">
                <a:cs typeface="Zar" panose="00000400000000000000" pitchFamily="2" charset="-78"/>
              </a:rPr>
              <a:t> سطح 1 بود. </a:t>
            </a:r>
            <a:endParaRPr lang="fa-IR" sz="2400" dirty="0" smtClean="0">
              <a:cs typeface="Zar" panose="00000400000000000000" pitchFamily="2" charset="-78"/>
            </a:endParaRPr>
          </a:p>
          <a:p>
            <a:pPr marL="0" indent="0" algn="just" rtl="1">
              <a:lnSpc>
                <a:spcPct val="150000"/>
              </a:lnSpc>
              <a:buNone/>
            </a:pPr>
            <a:r>
              <a:rPr lang="fa-IR" sz="2400" dirty="0" smtClean="0">
                <a:cs typeface="Zar" panose="00000400000000000000" pitchFamily="2" charset="-78"/>
              </a:rPr>
              <a:t>همچنين </a:t>
            </a:r>
            <a:r>
              <a:rPr lang="fa-IR" sz="2400" dirty="0">
                <a:cs typeface="Zar" panose="00000400000000000000" pitchFamily="2" charset="-78"/>
              </a:rPr>
              <a:t>در 6 ماهه اول برنامه، 16 ساعت </a:t>
            </a:r>
            <a:r>
              <a:rPr lang="fa-IR" sz="2400" dirty="0" smtClean="0">
                <a:cs typeface="Zar" panose="00000400000000000000" pitchFamily="2" charset="-78"/>
              </a:rPr>
              <a:t>آموزشي </a:t>
            </a:r>
            <a:r>
              <a:rPr lang="fa-IR" sz="2400" dirty="0">
                <a:cs typeface="Zar" panose="00000400000000000000" pitchFamily="2" charset="-78"/>
              </a:rPr>
              <a:t>در قالب </a:t>
            </a:r>
            <a:r>
              <a:rPr lang="fa-IR" sz="2400" dirty="0" smtClean="0">
                <a:cs typeface="Zar" panose="00000400000000000000" pitchFamily="2" charset="-78"/>
              </a:rPr>
              <a:t>آموزش­هاي حين </a:t>
            </a:r>
            <a:r>
              <a:rPr lang="fa-IR" sz="2400" dirty="0">
                <a:cs typeface="Zar" panose="00000400000000000000" pitchFamily="2" charset="-78"/>
              </a:rPr>
              <a:t>کار به </a:t>
            </a:r>
            <a:r>
              <a:rPr lang="fa-IR" sz="2400" dirty="0" smtClean="0">
                <a:cs typeface="Zar" panose="00000400000000000000" pitchFamily="2" charset="-78"/>
              </a:rPr>
              <a:t>ازاي </a:t>
            </a:r>
            <a:r>
              <a:rPr lang="fa-IR" sz="2400" dirty="0">
                <a:cs typeface="Zar" panose="00000400000000000000" pitchFamily="2" charset="-78"/>
              </a:rPr>
              <a:t>هر </a:t>
            </a:r>
            <a:r>
              <a:rPr lang="fa-IR" sz="2400" dirty="0" smtClean="0">
                <a:cs typeface="Zar" panose="00000400000000000000" pitchFamily="2" charset="-78"/>
              </a:rPr>
              <a:t>جانشين </a:t>
            </a:r>
            <a:r>
              <a:rPr lang="fa-IR" sz="2400" dirty="0">
                <a:cs typeface="Zar" panose="00000400000000000000" pitchFamily="2" charset="-78"/>
              </a:rPr>
              <a:t>برگزار </a:t>
            </a:r>
            <a:r>
              <a:rPr lang="fa-IR" sz="2400" dirty="0" smtClean="0">
                <a:cs typeface="Zar" panose="00000400000000000000" pitchFamily="2" charset="-78"/>
              </a:rPr>
              <a:t>گرديد</a:t>
            </a:r>
            <a:r>
              <a:rPr lang="fa-IR" sz="2400" dirty="0">
                <a:cs typeface="Zar" panose="00000400000000000000" pitchFamily="2" charset="-78"/>
              </a:rPr>
              <a:t>. </a:t>
            </a:r>
            <a:endParaRPr lang="fa-IR" sz="2400" dirty="0" smtClean="0">
              <a:cs typeface="Zar" panose="00000400000000000000" pitchFamily="2" charset="-78"/>
            </a:endParaRPr>
          </a:p>
          <a:p>
            <a:pPr marL="0" indent="0" algn="just" rtl="1">
              <a:lnSpc>
                <a:spcPct val="150000"/>
              </a:lnSpc>
              <a:buNone/>
            </a:pPr>
            <a:r>
              <a:rPr lang="fa-IR" sz="2400" dirty="0" smtClean="0">
                <a:cs typeface="Zar" panose="00000400000000000000" pitchFamily="2" charset="-78"/>
              </a:rPr>
              <a:t>هدفگذاري </a:t>
            </a:r>
            <a:r>
              <a:rPr lang="fa-IR" sz="2400" dirty="0">
                <a:cs typeface="Zar" panose="00000400000000000000" pitchFamily="2" charset="-78"/>
              </a:rPr>
              <a:t>سرانه </a:t>
            </a:r>
            <a:r>
              <a:rPr lang="fa-IR" sz="2400" dirty="0" smtClean="0">
                <a:cs typeface="Zar" panose="00000400000000000000" pitchFamily="2" charset="-78"/>
              </a:rPr>
              <a:t>آموزشي </a:t>
            </a:r>
            <a:r>
              <a:rPr lang="fa-IR" sz="2400" dirty="0">
                <a:cs typeface="Zar" panose="00000400000000000000" pitchFamily="2" charset="-78"/>
              </a:rPr>
              <a:t>در 6 ماهه دوم، </a:t>
            </a:r>
            <a:r>
              <a:rPr lang="fa-IR" sz="2400" dirty="0" smtClean="0">
                <a:cs typeface="Zar" panose="00000400000000000000" pitchFamily="2" charset="-78"/>
              </a:rPr>
              <a:t>برگزاري </a:t>
            </a:r>
            <a:r>
              <a:rPr lang="fa-IR" sz="2400" dirty="0">
                <a:cs typeface="Zar" panose="00000400000000000000" pitchFamily="2" charset="-78"/>
              </a:rPr>
              <a:t>48 ساعت </a:t>
            </a:r>
            <a:r>
              <a:rPr lang="fa-IR" sz="2400" dirty="0" smtClean="0">
                <a:cs typeface="Zar" panose="00000400000000000000" pitchFamily="2" charset="-78"/>
              </a:rPr>
              <a:t>آموزشي </a:t>
            </a:r>
            <a:r>
              <a:rPr lang="en-US" sz="2400" dirty="0">
                <a:cs typeface="Zar" panose="00000400000000000000" pitchFamily="2" charset="-78"/>
              </a:rPr>
              <a:t>Mini MBA</a:t>
            </a:r>
            <a:r>
              <a:rPr lang="fa-IR" sz="2400" dirty="0">
                <a:cs typeface="Zar" panose="00000400000000000000" pitchFamily="2" charset="-78"/>
              </a:rPr>
              <a:t> سطح 2 </a:t>
            </a:r>
            <a:r>
              <a:rPr lang="fa-IR" sz="2400" dirty="0" smtClean="0">
                <a:cs typeface="Zar" panose="00000400000000000000" pitchFamily="2" charset="-78"/>
              </a:rPr>
              <a:t>براي جانشينان </a:t>
            </a:r>
            <a:r>
              <a:rPr lang="fa-IR" sz="2400" dirty="0">
                <a:cs typeface="Zar" panose="00000400000000000000" pitchFamily="2" charset="-78"/>
              </a:rPr>
              <a:t>خواهد بود</a:t>
            </a:r>
            <a:r>
              <a:rPr lang="fa-IR" sz="2400" dirty="0" smtClean="0">
                <a:cs typeface="Zar" panose="00000400000000000000" pitchFamily="2" charset="-78"/>
              </a:rPr>
              <a:t>.</a:t>
            </a:r>
          </a:p>
          <a:p>
            <a:pPr marL="0" indent="0" algn="just" rtl="1">
              <a:lnSpc>
                <a:spcPct val="150000"/>
              </a:lnSpc>
              <a:buNone/>
            </a:pPr>
            <a:r>
              <a:rPr lang="fa-IR" sz="2400" dirty="0" smtClean="0">
                <a:cs typeface="Zar" panose="00000400000000000000" pitchFamily="2" charset="-78"/>
              </a:rPr>
              <a:t>با </a:t>
            </a:r>
            <a:r>
              <a:rPr lang="fa-IR" sz="2400" dirty="0">
                <a:cs typeface="Zar" panose="00000400000000000000" pitchFamily="2" charset="-78"/>
              </a:rPr>
              <a:t>شروع برنامه در مجموع 800 ساعت </a:t>
            </a:r>
            <a:r>
              <a:rPr lang="fa-IR" sz="2400" dirty="0" smtClean="0">
                <a:cs typeface="Zar" panose="00000400000000000000" pitchFamily="2" charset="-78"/>
              </a:rPr>
              <a:t>آموزشي </a:t>
            </a:r>
            <a:r>
              <a:rPr lang="fa-IR" sz="2400" dirty="0">
                <a:cs typeface="Zar" panose="00000400000000000000" pitchFamily="2" charset="-78"/>
              </a:rPr>
              <a:t>در قالب دوره </a:t>
            </a:r>
            <a:r>
              <a:rPr lang="en-US" sz="2400" dirty="0">
                <a:cs typeface="Zar" panose="00000400000000000000" pitchFamily="2" charset="-78"/>
              </a:rPr>
              <a:t>Mini </a:t>
            </a:r>
            <a:r>
              <a:rPr lang="en-US" sz="2400" dirty="0" smtClean="0">
                <a:cs typeface="Zar" panose="00000400000000000000" pitchFamily="2" charset="-78"/>
              </a:rPr>
              <a:t>MBA</a:t>
            </a:r>
            <a:r>
              <a:rPr lang="fa-IR" sz="2400" dirty="0" smtClean="0">
                <a:cs typeface="Zar" panose="00000400000000000000" pitchFamily="2" charset="-78"/>
              </a:rPr>
              <a:t> </a:t>
            </a:r>
            <a:r>
              <a:rPr lang="fa-IR" sz="2400" dirty="0">
                <a:cs typeface="Zar" panose="00000400000000000000" pitchFamily="2" charset="-78"/>
              </a:rPr>
              <a:t>برگزار شد. </a:t>
            </a:r>
            <a:r>
              <a:rPr lang="fa-IR" sz="2400" dirty="0" smtClean="0">
                <a:cs typeface="Zar" panose="00000400000000000000" pitchFamily="2" charset="-78"/>
              </a:rPr>
              <a:t>همچنين </a:t>
            </a:r>
            <a:r>
              <a:rPr lang="fa-IR" sz="2400" dirty="0">
                <a:cs typeface="Zar" panose="00000400000000000000" pitchFamily="2" charset="-78"/>
              </a:rPr>
              <a:t>800 ساعت </a:t>
            </a:r>
            <a:r>
              <a:rPr lang="fa-IR" sz="2400" dirty="0" smtClean="0">
                <a:cs typeface="Zar" panose="00000400000000000000" pitchFamily="2" charset="-78"/>
              </a:rPr>
              <a:t>آموزشي </a:t>
            </a:r>
            <a:r>
              <a:rPr lang="fa-IR" sz="2400" dirty="0">
                <a:cs typeface="Zar" panose="00000400000000000000" pitchFamily="2" charset="-78"/>
              </a:rPr>
              <a:t>در 6 ماهه </a:t>
            </a:r>
            <a:r>
              <a:rPr lang="fa-IR" sz="2400" dirty="0" smtClean="0">
                <a:cs typeface="Zar" panose="00000400000000000000" pitchFamily="2" charset="-78"/>
              </a:rPr>
              <a:t>ابتدايي </a:t>
            </a:r>
            <a:r>
              <a:rPr lang="fa-IR" sz="2400" dirty="0">
                <a:cs typeface="Zar" panose="00000400000000000000" pitchFamily="2" charset="-78"/>
              </a:rPr>
              <a:t>به صورت آموزش </a:t>
            </a:r>
            <a:r>
              <a:rPr lang="fa-IR" sz="2400" dirty="0" smtClean="0">
                <a:cs typeface="Zar" panose="00000400000000000000" pitchFamily="2" charset="-78"/>
              </a:rPr>
              <a:t>حين </a:t>
            </a:r>
            <a:r>
              <a:rPr lang="fa-IR" sz="2400" dirty="0">
                <a:cs typeface="Zar" panose="00000400000000000000" pitchFamily="2" charset="-78"/>
              </a:rPr>
              <a:t>کار برگزار </a:t>
            </a:r>
            <a:r>
              <a:rPr lang="fa-IR" sz="2400" dirty="0" smtClean="0">
                <a:cs typeface="Zar" panose="00000400000000000000" pitchFamily="2" charset="-78"/>
              </a:rPr>
              <a:t>گرديد</a:t>
            </a:r>
            <a:r>
              <a:rPr lang="fa-IR" sz="2400" dirty="0">
                <a:cs typeface="Zar" panose="00000400000000000000" pitchFamily="2" charset="-78"/>
              </a:rPr>
              <a:t>. </a:t>
            </a:r>
            <a:endParaRPr lang="fa-IR" sz="2400" dirty="0" smtClean="0">
              <a:cs typeface="Zar" panose="00000400000000000000" pitchFamily="2" charset="-78"/>
            </a:endParaRPr>
          </a:p>
          <a:p>
            <a:pPr marL="0" indent="0" algn="just" rtl="1">
              <a:lnSpc>
                <a:spcPct val="150000"/>
              </a:lnSpc>
              <a:buNone/>
            </a:pPr>
            <a:endParaRPr lang="en-US" sz="1700" b="1" dirty="0">
              <a:solidFill>
                <a:srgbClr val="0070C0"/>
              </a:solidFill>
              <a:cs typeface="B Nazanin" panose="00000400000000000000" pitchFamily="2" charset="-78"/>
            </a:endParaRPr>
          </a:p>
          <a:p>
            <a:pPr marL="0" indent="0" algn="just" rtl="1">
              <a:lnSpc>
                <a:spcPct val="150000"/>
              </a:lnSpc>
              <a:buNone/>
            </a:pPr>
            <a:endParaRPr lang="fa-IR" sz="1700" b="1" dirty="0">
              <a:solidFill>
                <a:srgbClr val="0070C0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3036702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2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75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2879" y="452209"/>
            <a:ext cx="8596668" cy="562378"/>
          </a:xfrm>
        </p:spPr>
        <p:txBody>
          <a:bodyPr>
            <a:normAutofit fontScale="90000"/>
          </a:bodyPr>
          <a:lstStyle/>
          <a:p>
            <a:pPr algn="ctr"/>
            <a:r>
              <a:rPr lang="fa-IR" b="1" dirty="0" smtClean="0">
                <a:solidFill>
                  <a:srgbClr val="0070C0"/>
                </a:solidFill>
                <a:cs typeface="B Titr" panose="00000700000000000000" pitchFamily="2" charset="-78"/>
              </a:rPr>
              <a:t>نقاط بهبود </a:t>
            </a:r>
            <a:endParaRPr lang="fa-IR" b="1" dirty="0">
              <a:solidFill>
                <a:srgbClr val="0070C0"/>
              </a:solidFill>
              <a:cs typeface="B Titr" panose="000007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7455" y="1678897"/>
            <a:ext cx="8953368" cy="4404995"/>
          </a:xfrm>
        </p:spPr>
        <p:txBody>
          <a:bodyPr>
            <a:normAutofit/>
          </a:bodyPr>
          <a:lstStyle/>
          <a:p>
            <a:pPr algn="just" rt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a-IR" sz="2400" dirty="0" smtClean="0">
                <a:cs typeface="Zar" panose="00000400000000000000" pitchFamily="2" charset="-78"/>
              </a:rPr>
              <a:t>در </a:t>
            </a:r>
            <a:r>
              <a:rPr lang="fa-IR" sz="2400" dirty="0">
                <a:cs typeface="Zar" panose="00000400000000000000" pitchFamily="2" charset="-78"/>
              </a:rPr>
              <a:t>طرح مذکور </a:t>
            </a:r>
            <a:r>
              <a:rPr lang="fa-IR" sz="2400" dirty="0" smtClean="0">
                <a:cs typeface="Zar" panose="00000400000000000000" pitchFamily="2" charset="-78"/>
              </a:rPr>
              <a:t>براي </a:t>
            </a:r>
            <a:r>
              <a:rPr lang="fa-IR" sz="2400" dirty="0">
                <a:cs typeface="Zar" panose="00000400000000000000" pitchFamily="2" charset="-78"/>
              </a:rPr>
              <a:t>4 شغل </a:t>
            </a:r>
            <a:r>
              <a:rPr lang="fa-IR" sz="2400" dirty="0" smtClean="0">
                <a:cs typeface="Zar" panose="00000400000000000000" pitchFamily="2" charset="-78"/>
              </a:rPr>
              <a:t>کليدي، جانشين </a:t>
            </a:r>
            <a:r>
              <a:rPr lang="fa-IR" sz="2400" dirty="0">
                <a:cs typeface="Zar" panose="00000400000000000000" pitchFamily="2" charset="-78"/>
              </a:rPr>
              <a:t>مناسب </a:t>
            </a:r>
            <a:r>
              <a:rPr lang="fa-IR" sz="2400" dirty="0" smtClean="0">
                <a:cs typeface="Zar" panose="00000400000000000000" pitchFamily="2" charset="-78"/>
              </a:rPr>
              <a:t>شناسايي </a:t>
            </a:r>
            <a:r>
              <a:rPr lang="fa-IR" sz="2400" dirty="0">
                <a:cs typeface="Zar" panose="00000400000000000000" pitchFamily="2" charset="-78"/>
              </a:rPr>
              <a:t>نشد. </a:t>
            </a:r>
            <a:r>
              <a:rPr lang="fa-IR" sz="2400" dirty="0" smtClean="0">
                <a:cs typeface="Zar" panose="00000400000000000000" pitchFamily="2" charset="-78"/>
              </a:rPr>
              <a:t>بنابراين اين </a:t>
            </a:r>
            <a:r>
              <a:rPr lang="fa-IR" sz="2400" dirty="0">
                <a:cs typeface="Zar" panose="00000400000000000000" pitchFamily="2" charset="-78"/>
              </a:rPr>
              <a:t>مشاغل در برنامه جذب از </a:t>
            </a:r>
            <a:r>
              <a:rPr lang="fa-IR" sz="2400" dirty="0" smtClean="0">
                <a:cs typeface="Zar" panose="00000400000000000000" pitchFamily="2" charset="-78"/>
              </a:rPr>
              <a:t>بيرون </a:t>
            </a:r>
            <a:r>
              <a:rPr lang="fa-IR" sz="2400" dirty="0">
                <a:cs typeface="Zar" panose="00000400000000000000" pitchFamily="2" charset="-78"/>
              </a:rPr>
              <a:t>قرار گرفتند تا ضمن استخدام </a:t>
            </a:r>
            <a:r>
              <a:rPr lang="fa-IR" sz="2400" dirty="0" smtClean="0">
                <a:cs typeface="Zar" panose="00000400000000000000" pitchFamily="2" charset="-78"/>
              </a:rPr>
              <a:t>افرادي داراي شايستگي­هاي </a:t>
            </a:r>
            <a:r>
              <a:rPr lang="fa-IR" sz="2400" dirty="0">
                <a:cs typeface="Zar" panose="00000400000000000000" pitchFamily="2" charset="-78"/>
              </a:rPr>
              <a:t>مورد </a:t>
            </a:r>
            <a:r>
              <a:rPr lang="fa-IR" sz="2400" dirty="0" smtClean="0">
                <a:cs typeface="Zar" panose="00000400000000000000" pitchFamily="2" charset="-78"/>
              </a:rPr>
              <a:t>نياز </a:t>
            </a:r>
            <a:r>
              <a:rPr lang="fa-IR" sz="2400" dirty="0">
                <a:cs typeface="Zar" panose="00000400000000000000" pitchFamily="2" charset="-78"/>
              </a:rPr>
              <a:t>شغل، با ورود افراد </a:t>
            </a:r>
            <a:r>
              <a:rPr lang="fa-IR" sz="2400" dirty="0" smtClean="0">
                <a:cs typeface="Zar" panose="00000400000000000000" pitchFamily="2" charset="-78"/>
              </a:rPr>
              <a:t>جديد </a:t>
            </a:r>
            <a:r>
              <a:rPr lang="fa-IR" sz="2400" dirty="0">
                <a:cs typeface="Zar" panose="00000400000000000000" pitchFamily="2" charset="-78"/>
              </a:rPr>
              <a:t>از راکد ماندن جو و فرهنگ </a:t>
            </a:r>
            <a:r>
              <a:rPr lang="fa-IR" sz="2400" dirty="0" smtClean="0">
                <a:cs typeface="Zar" panose="00000400000000000000" pitchFamily="2" charset="-78"/>
              </a:rPr>
              <a:t>سازماني جلوگيري </a:t>
            </a:r>
            <a:r>
              <a:rPr lang="fa-IR" sz="2400" dirty="0">
                <a:cs typeface="Zar" panose="00000400000000000000" pitchFamily="2" charset="-78"/>
              </a:rPr>
              <a:t>شده و خون تازه در </a:t>
            </a:r>
            <a:r>
              <a:rPr lang="fa-IR" sz="2400" dirty="0" smtClean="0">
                <a:cs typeface="Zar" panose="00000400000000000000" pitchFamily="2" charset="-78"/>
              </a:rPr>
              <a:t>رگ­هاي </a:t>
            </a:r>
            <a:r>
              <a:rPr lang="fa-IR" sz="2400" dirty="0">
                <a:cs typeface="Zar" panose="00000400000000000000" pitchFamily="2" charset="-78"/>
              </a:rPr>
              <a:t>سازمان </a:t>
            </a:r>
            <a:r>
              <a:rPr lang="fa-IR" sz="2400" dirty="0" smtClean="0">
                <a:cs typeface="Zar" panose="00000400000000000000" pitchFamily="2" charset="-78"/>
              </a:rPr>
              <a:t>جريان يابد</a:t>
            </a:r>
            <a:r>
              <a:rPr lang="fa-IR" sz="2400" dirty="0">
                <a:cs typeface="Zar" panose="00000400000000000000" pitchFamily="2" charset="-78"/>
              </a:rPr>
              <a:t>. </a:t>
            </a:r>
            <a:endParaRPr lang="en-US" sz="2400" dirty="0">
              <a:cs typeface="Zar" panose="00000400000000000000" pitchFamily="2" charset="-78"/>
            </a:endParaRPr>
          </a:p>
          <a:p>
            <a:pPr algn="just" rt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a-IR" sz="2400" dirty="0" smtClean="0">
                <a:cs typeface="Zar" panose="00000400000000000000" pitchFamily="2" charset="-78"/>
              </a:rPr>
              <a:t>نتايج نظرسنجي </a:t>
            </a:r>
            <a:r>
              <a:rPr lang="fa-IR" sz="2400" dirty="0">
                <a:cs typeface="Zar" panose="00000400000000000000" pitchFamily="2" charset="-78"/>
              </a:rPr>
              <a:t>از کارکنان شرکت منجر به </a:t>
            </a:r>
            <a:r>
              <a:rPr lang="fa-IR" sz="2400" dirty="0" smtClean="0">
                <a:cs typeface="Zar" panose="00000400000000000000" pitchFamily="2" charset="-78"/>
              </a:rPr>
              <a:t>شناسايي عارضه­هاي </a:t>
            </a:r>
            <a:r>
              <a:rPr lang="fa-IR" sz="2400" dirty="0">
                <a:cs typeface="Zar" panose="00000400000000000000" pitchFamily="2" charset="-78"/>
              </a:rPr>
              <a:t>استقرار برنامه </a:t>
            </a:r>
            <a:r>
              <a:rPr lang="fa-IR" sz="2400" dirty="0" smtClean="0">
                <a:cs typeface="Zar" panose="00000400000000000000" pitchFamily="2" charset="-78"/>
              </a:rPr>
              <a:t>جانشين­پروري </a:t>
            </a:r>
            <a:r>
              <a:rPr lang="fa-IR" sz="2400" dirty="0">
                <a:cs typeface="Zar" panose="00000400000000000000" pitchFamily="2" charset="-78"/>
              </a:rPr>
              <a:t>شد. از جمله عارضه­ها </a:t>
            </a:r>
            <a:r>
              <a:rPr lang="fa-IR" sz="2400" dirty="0" smtClean="0">
                <a:cs typeface="Zar" panose="00000400000000000000" pitchFamily="2" charset="-78"/>
              </a:rPr>
              <a:t>مي­توان </a:t>
            </a:r>
            <a:r>
              <a:rPr lang="fa-IR" sz="2400" dirty="0">
                <a:cs typeface="Zar" panose="00000400000000000000" pitchFamily="2" charset="-78"/>
              </a:rPr>
              <a:t>به احساس </a:t>
            </a:r>
            <a:r>
              <a:rPr lang="fa-IR" sz="2400" dirty="0" smtClean="0">
                <a:cs typeface="Zar" panose="00000400000000000000" pitchFamily="2" charset="-78"/>
              </a:rPr>
              <a:t>تبعيض </a:t>
            </a:r>
            <a:r>
              <a:rPr lang="fa-IR" sz="2400" dirty="0">
                <a:cs typeface="Zar" panose="00000400000000000000" pitchFamily="2" charset="-78"/>
              </a:rPr>
              <a:t>و کاهش </a:t>
            </a:r>
            <a:r>
              <a:rPr lang="fa-IR" sz="2400" dirty="0" smtClean="0">
                <a:cs typeface="Zar" panose="00000400000000000000" pitchFamily="2" charset="-78"/>
              </a:rPr>
              <a:t>انگيزه </a:t>
            </a:r>
            <a:r>
              <a:rPr lang="fa-IR" sz="2400" dirty="0">
                <a:cs typeface="Zar" panose="00000400000000000000" pitchFamily="2" charset="-78"/>
              </a:rPr>
              <a:t>در </a:t>
            </a:r>
            <a:r>
              <a:rPr lang="fa-IR" sz="2400" dirty="0" smtClean="0">
                <a:cs typeface="Zar" panose="00000400000000000000" pitchFamily="2" charset="-78"/>
              </a:rPr>
              <a:t>ساير </a:t>
            </a:r>
            <a:r>
              <a:rPr lang="fa-IR" sz="2400" dirty="0">
                <a:cs typeface="Zar" panose="00000400000000000000" pitchFamily="2" charset="-78"/>
              </a:rPr>
              <a:t>کارکنان اشاره نمود. </a:t>
            </a:r>
            <a:endParaRPr lang="fa-IR" dirty="0">
              <a:cs typeface="Zar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5740228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2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0329" y="5472752"/>
            <a:ext cx="1667775" cy="992442"/>
          </a:xfrm>
        </p:spPr>
        <p:txBody>
          <a:bodyPr>
            <a:noAutofit/>
          </a:bodyPr>
          <a:lstStyle/>
          <a:p>
            <a:r>
              <a:rPr lang="fa-IR" sz="3200" b="1" dirty="0" smtClean="0">
                <a:solidFill>
                  <a:schemeClr val="accent5"/>
                </a:solidFill>
                <a:latin typeface="IranNastaliq" panose="02020505000000020003" pitchFamily="18" charset="0"/>
                <a:cs typeface="IranNastaliq" panose="02020505000000020003" pitchFamily="18" charset="0"/>
              </a:rPr>
              <a:t>با تشکر از توجه شما</a:t>
            </a:r>
            <a:endParaRPr lang="fa-IR" sz="3200" b="1" dirty="0">
              <a:solidFill>
                <a:schemeClr val="accent5"/>
              </a:solidFill>
              <a:latin typeface="IranNastaliq" panose="02020505000000020003" pitchFamily="18" charset="0"/>
              <a:cs typeface="IranNastaliq" panose="02020505000000020003" pitchFamily="18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3347" y="1171978"/>
            <a:ext cx="7572778" cy="3953814"/>
          </a:xfrm>
        </p:spPr>
      </p:pic>
    </p:spTree>
    <p:extLst>
      <p:ext uri="{BB962C8B-B14F-4D97-AF65-F5344CB8AC3E}">
        <p14:creationId xmlns:p14="http://schemas.microsoft.com/office/powerpoint/2010/main" val="9914625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797" y="1935477"/>
            <a:ext cx="10692406" cy="2987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986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1677" y="1148861"/>
            <a:ext cx="10515600" cy="4888523"/>
          </a:xfrm>
        </p:spPr>
        <p:txBody>
          <a:bodyPr>
            <a:noAutofit/>
          </a:bodyPr>
          <a:lstStyle/>
          <a:p>
            <a:pPr algn="r" rtl="1"/>
            <a:r>
              <a:rPr lang="fa-IR" sz="2000" b="1" dirty="0" smtClean="0">
                <a:cs typeface="B Nazanin" panose="00000400000000000000" pitchFamily="2" charset="-78"/>
              </a:rPr>
              <a:t>تعيين </a:t>
            </a:r>
            <a:r>
              <a:rPr lang="fa-IR" sz="2000" b="1" dirty="0" smtClean="0">
                <a:cs typeface="B Nazanin" panose="00000400000000000000" pitchFamily="2" charset="-78"/>
              </a:rPr>
              <a:t>سال 1393 بعنوان سال </a:t>
            </a:r>
            <a:r>
              <a:rPr lang="fa-IR" sz="2000" b="1" dirty="0" smtClean="0">
                <a:cs typeface="B Nazanin" panose="00000400000000000000" pitchFamily="2" charset="-78"/>
              </a:rPr>
              <a:t>دستيابي </a:t>
            </a:r>
            <a:r>
              <a:rPr lang="fa-IR" sz="2000" b="1" dirty="0" smtClean="0">
                <a:cs typeface="B Nazanin" panose="00000400000000000000" pitchFamily="2" charset="-78"/>
              </a:rPr>
              <a:t>به اهداف </a:t>
            </a:r>
            <a:r>
              <a:rPr lang="fa-IR" sz="2000" b="1" dirty="0" smtClean="0">
                <a:cs typeface="B Nazanin" panose="00000400000000000000" pitchFamily="2" charset="-78"/>
              </a:rPr>
              <a:t>ذيل</a:t>
            </a:r>
            <a:r>
              <a:rPr lang="fa-IR" sz="2000" b="1" dirty="0" smtClean="0">
                <a:cs typeface="B Nazanin" panose="00000400000000000000" pitchFamily="2" charset="-78"/>
              </a:rPr>
              <a:t>:</a:t>
            </a:r>
            <a:r>
              <a:rPr lang="fa-IR" sz="2000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/>
            </a:r>
            <a:br>
              <a:rPr lang="fa-IR" sz="2000" b="1" dirty="0" smtClean="0">
                <a:solidFill>
                  <a:srgbClr val="FF0000"/>
                </a:solidFill>
                <a:cs typeface="B Nazanin" panose="00000400000000000000" pitchFamily="2" charset="-78"/>
              </a:rPr>
            </a:br>
            <a:r>
              <a:rPr lang="fa-IR" sz="2000" b="1" dirty="0">
                <a:solidFill>
                  <a:srgbClr val="FF0000"/>
                </a:solidFill>
                <a:cs typeface="B Nazanin" panose="00000400000000000000" pitchFamily="2" charset="-78"/>
              </a:rPr>
              <a:t/>
            </a:r>
            <a:br>
              <a:rPr lang="fa-IR" sz="2000" b="1" dirty="0">
                <a:solidFill>
                  <a:srgbClr val="FF0000"/>
                </a:solidFill>
                <a:cs typeface="B Nazanin" panose="00000400000000000000" pitchFamily="2" charset="-78"/>
              </a:rPr>
            </a:br>
            <a:r>
              <a:rPr lang="fa-IR" sz="2000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/>
            </a:r>
            <a:br>
              <a:rPr lang="fa-IR" sz="2000" b="1" dirty="0" smtClean="0">
                <a:solidFill>
                  <a:srgbClr val="FF0000"/>
                </a:solidFill>
                <a:cs typeface="B Nazanin" panose="00000400000000000000" pitchFamily="2" charset="-78"/>
              </a:rPr>
            </a:br>
            <a:r>
              <a:rPr lang="fa-IR" sz="2000" b="1" dirty="0">
                <a:solidFill>
                  <a:srgbClr val="FF0000"/>
                </a:solidFill>
                <a:cs typeface="B Nazanin" panose="00000400000000000000" pitchFamily="2" charset="-78"/>
              </a:rPr>
              <a:t/>
            </a:r>
            <a:br>
              <a:rPr lang="fa-IR" sz="2000" b="1" dirty="0">
                <a:solidFill>
                  <a:srgbClr val="FF0000"/>
                </a:solidFill>
                <a:cs typeface="B Nazanin" panose="00000400000000000000" pitchFamily="2" charset="-78"/>
              </a:rPr>
            </a:br>
            <a:r>
              <a:rPr lang="fa-IR" sz="2000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/>
            </a:r>
            <a:br>
              <a:rPr lang="fa-IR" sz="2000" b="1" dirty="0" smtClean="0">
                <a:solidFill>
                  <a:srgbClr val="FF0000"/>
                </a:solidFill>
                <a:cs typeface="B Nazanin" panose="00000400000000000000" pitchFamily="2" charset="-78"/>
              </a:rPr>
            </a:br>
            <a:r>
              <a:rPr lang="fa-IR" sz="2000" b="1" dirty="0">
                <a:solidFill>
                  <a:srgbClr val="0070C0"/>
                </a:solidFill>
                <a:cs typeface="B Nazanin" panose="00000400000000000000" pitchFamily="2" charset="-78"/>
              </a:rPr>
              <a:t/>
            </a:r>
            <a:br>
              <a:rPr lang="fa-IR" sz="2000" b="1" dirty="0">
                <a:solidFill>
                  <a:srgbClr val="0070C0"/>
                </a:solidFill>
                <a:cs typeface="B Nazanin" panose="00000400000000000000" pitchFamily="2" charset="-78"/>
              </a:rPr>
            </a:br>
            <a:r>
              <a:rPr lang="en-US" sz="1600" b="1" dirty="0">
                <a:solidFill>
                  <a:srgbClr val="0070C0"/>
                </a:solidFill>
                <a:cs typeface="B Nazanin" panose="00000400000000000000" pitchFamily="2" charset="-78"/>
              </a:rPr>
              <a:t/>
            </a:r>
            <a:br>
              <a:rPr lang="en-US" sz="1600" b="1" dirty="0">
                <a:solidFill>
                  <a:srgbClr val="0070C0"/>
                </a:solidFill>
                <a:cs typeface="B Nazanin" panose="00000400000000000000" pitchFamily="2" charset="-78"/>
              </a:rPr>
            </a:br>
            <a:r>
              <a:rPr lang="fa-IR" sz="1600" b="1" dirty="0">
                <a:solidFill>
                  <a:srgbClr val="0070C0"/>
                </a:solidFill>
                <a:cs typeface="B Nazanin" panose="00000400000000000000" pitchFamily="2" charset="-78"/>
              </a:rPr>
              <a:t/>
            </a:r>
            <a:br>
              <a:rPr lang="fa-IR" sz="1600" b="1" dirty="0">
                <a:solidFill>
                  <a:srgbClr val="0070C0"/>
                </a:solidFill>
                <a:cs typeface="B Nazanin" panose="00000400000000000000" pitchFamily="2" charset="-78"/>
              </a:rPr>
            </a:br>
            <a:r>
              <a:rPr lang="fa-IR" sz="1600" dirty="0"/>
              <a:t/>
            </a:r>
            <a:br>
              <a:rPr lang="fa-IR" sz="1600" dirty="0"/>
            </a:br>
            <a:endParaRPr lang="fa-IR" sz="1600" dirty="0"/>
          </a:p>
        </p:txBody>
      </p:sp>
      <p:sp>
        <p:nvSpPr>
          <p:cNvPr id="4" name="Rectangle 3"/>
          <p:cNvSpPr/>
          <p:nvPr/>
        </p:nvSpPr>
        <p:spPr>
          <a:xfrm>
            <a:off x="3219718" y="568570"/>
            <a:ext cx="5628068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a-IR" sz="2600" dirty="0" smtClean="0">
                <a:solidFill>
                  <a:srgbClr val="0070C0"/>
                </a:solidFill>
                <a:cs typeface="Titr" panose="00000700000000000000" pitchFamily="2" charset="-78"/>
              </a:rPr>
              <a:t>تحولات شرکت </a:t>
            </a:r>
            <a:r>
              <a:rPr lang="fa-IR" sz="2600" dirty="0" smtClean="0">
                <a:solidFill>
                  <a:srgbClr val="0070C0"/>
                </a:solidFill>
                <a:cs typeface="Titr" panose="00000700000000000000" pitchFamily="2" charset="-78"/>
              </a:rPr>
              <a:t>طبيعت </a:t>
            </a:r>
            <a:r>
              <a:rPr lang="fa-IR" sz="2600" dirty="0" smtClean="0">
                <a:solidFill>
                  <a:srgbClr val="0070C0"/>
                </a:solidFill>
                <a:cs typeface="Titr" panose="00000700000000000000" pitchFamily="2" charset="-78"/>
              </a:rPr>
              <a:t>زنده</a:t>
            </a:r>
            <a:endParaRPr lang="fa-IR" sz="2600" dirty="0">
              <a:solidFill>
                <a:srgbClr val="0070C0"/>
              </a:solidFill>
              <a:cs typeface="Titr" panose="00000700000000000000" pitchFamily="2" charset="-78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3821389"/>
              </p:ext>
            </p:extLst>
          </p:nvPr>
        </p:nvGraphicFramePr>
        <p:xfrm>
          <a:off x="1715477" y="2851723"/>
          <a:ext cx="8128000" cy="296672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064000"/>
                <a:gridCol w="4064000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>
                          <a:cs typeface="Zar" panose="00000400000000000000" pitchFamily="2" charset="-78"/>
                        </a:rPr>
                        <a:t>اهداف </a:t>
                      </a:r>
                      <a:r>
                        <a:rPr lang="fa-IR" dirty="0" smtClean="0">
                          <a:cs typeface="Zar" panose="00000400000000000000" pitchFamily="2" charset="-78"/>
                        </a:rPr>
                        <a:t>تعيين </a:t>
                      </a:r>
                      <a:r>
                        <a:rPr lang="fa-IR" dirty="0" smtClean="0">
                          <a:cs typeface="Zar" panose="00000400000000000000" pitchFamily="2" charset="-78"/>
                        </a:rPr>
                        <a:t>شده</a:t>
                      </a:r>
                      <a:endParaRPr lang="fa-IR" dirty="0">
                        <a:cs typeface="Zar" panose="00000400000000000000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>
                          <a:cs typeface="Zar" panose="00000400000000000000" pitchFamily="2" charset="-78"/>
                        </a:rPr>
                        <a:t>ميزان </a:t>
                      </a:r>
                      <a:r>
                        <a:rPr lang="fa-IR" dirty="0" smtClean="0">
                          <a:cs typeface="Zar" panose="00000400000000000000" pitchFamily="2" charset="-78"/>
                        </a:rPr>
                        <a:t>تحقق </a:t>
                      </a:r>
                      <a:endParaRPr lang="fa-IR" dirty="0">
                        <a:cs typeface="Zar" panose="00000400000000000000" pitchFamily="2" charset="-78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>
                          <a:cs typeface="Zar" panose="00000400000000000000" pitchFamily="2" charset="-78"/>
                        </a:rPr>
                        <a:t>افزايش </a:t>
                      </a:r>
                      <a:r>
                        <a:rPr lang="fa-IR" dirty="0" smtClean="0">
                          <a:cs typeface="Zar" panose="00000400000000000000" pitchFamily="2" charset="-78"/>
                        </a:rPr>
                        <a:t>فروش </a:t>
                      </a:r>
                      <a:r>
                        <a:rPr lang="fa-IR" dirty="0" smtClean="0">
                          <a:cs typeface="Zar" panose="00000400000000000000" pitchFamily="2" charset="-78"/>
                        </a:rPr>
                        <a:t>تعدادي</a:t>
                      </a:r>
                      <a:endParaRPr lang="fa-IR" dirty="0">
                        <a:cs typeface="Zar" panose="00000400000000000000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>
                          <a:cs typeface="Zar" panose="00000400000000000000" pitchFamily="2" charset="-78"/>
                        </a:rPr>
                        <a:t>1.5 برابر رشد فروش </a:t>
                      </a:r>
                      <a:r>
                        <a:rPr lang="fa-IR" dirty="0" smtClean="0">
                          <a:cs typeface="Zar" panose="00000400000000000000" pitchFamily="2" charset="-78"/>
                        </a:rPr>
                        <a:t>تعدادي</a:t>
                      </a:r>
                      <a:endParaRPr lang="fa-IR" dirty="0">
                        <a:cs typeface="Zar" panose="00000400000000000000" pitchFamily="2" charset="-78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>
                          <a:cs typeface="Zar" panose="00000400000000000000" pitchFamily="2" charset="-78"/>
                        </a:rPr>
                        <a:t>افزايش </a:t>
                      </a:r>
                      <a:r>
                        <a:rPr lang="fa-IR" dirty="0" smtClean="0">
                          <a:cs typeface="Zar" panose="00000400000000000000" pitchFamily="2" charset="-78"/>
                        </a:rPr>
                        <a:t>فروش </a:t>
                      </a:r>
                      <a:r>
                        <a:rPr lang="fa-IR" dirty="0" smtClean="0">
                          <a:cs typeface="Zar" panose="00000400000000000000" pitchFamily="2" charset="-78"/>
                        </a:rPr>
                        <a:t>ريالي</a:t>
                      </a:r>
                      <a:endParaRPr lang="fa-IR" dirty="0">
                        <a:cs typeface="Zar" panose="00000400000000000000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>
                          <a:cs typeface="Zar" panose="00000400000000000000" pitchFamily="2" charset="-78"/>
                        </a:rPr>
                        <a:t>300 درصد رشد فروش </a:t>
                      </a:r>
                      <a:r>
                        <a:rPr lang="fa-IR" dirty="0" smtClean="0">
                          <a:cs typeface="Zar" panose="00000400000000000000" pitchFamily="2" charset="-78"/>
                        </a:rPr>
                        <a:t>ريالي</a:t>
                      </a:r>
                      <a:endParaRPr lang="fa-IR" dirty="0">
                        <a:cs typeface="Zar" panose="00000400000000000000" pitchFamily="2" charset="-78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>
                          <a:cs typeface="Zar" panose="00000400000000000000" pitchFamily="2" charset="-78"/>
                        </a:rPr>
                        <a:t>افزايش </a:t>
                      </a:r>
                      <a:r>
                        <a:rPr lang="fa-IR" dirty="0" smtClean="0">
                          <a:cs typeface="Zar" panose="00000400000000000000" pitchFamily="2" charset="-78"/>
                        </a:rPr>
                        <a:t>تعدد</a:t>
                      </a:r>
                      <a:r>
                        <a:rPr lang="fa-IR" baseline="0" dirty="0" smtClean="0">
                          <a:cs typeface="Zar" panose="00000400000000000000" pitchFamily="2" charset="-78"/>
                        </a:rPr>
                        <a:t> و تنوع محصولات</a:t>
                      </a:r>
                      <a:endParaRPr lang="fa-IR" dirty="0">
                        <a:cs typeface="Zar" panose="00000400000000000000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>
                          <a:cs typeface="Zar" panose="00000400000000000000" pitchFamily="2" charset="-78"/>
                        </a:rPr>
                        <a:t>افزايش </a:t>
                      </a:r>
                      <a:r>
                        <a:rPr lang="fa-IR" dirty="0" smtClean="0">
                          <a:cs typeface="Zar" panose="00000400000000000000" pitchFamily="2" charset="-78"/>
                        </a:rPr>
                        <a:t>از 61 به 216 محصول</a:t>
                      </a:r>
                      <a:endParaRPr lang="fa-IR" dirty="0">
                        <a:cs typeface="Zar" panose="00000400000000000000" pitchFamily="2" charset="-78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>
                          <a:cs typeface="Zar" panose="00000400000000000000" pitchFamily="2" charset="-78"/>
                        </a:rPr>
                        <a:t>افزايش </a:t>
                      </a:r>
                      <a:r>
                        <a:rPr lang="fa-IR" dirty="0" smtClean="0">
                          <a:cs typeface="Zar" panose="00000400000000000000" pitchFamily="2" charset="-78"/>
                        </a:rPr>
                        <a:t>تعداد </a:t>
                      </a:r>
                      <a:r>
                        <a:rPr lang="fa-IR" dirty="0" smtClean="0">
                          <a:cs typeface="Zar" panose="00000400000000000000" pitchFamily="2" charset="-78"/>
                        </a:rPr>
                        <a:t>واحدهاي توليدي</a:t>
                      </a:r>
                      <a:endParaRPr lang="fa-IR" dirty="0">
                        <a:cs typeface="Zar" panose="00000400000000000000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>
                          <a:cs typeface="Zar" panose="00000400000000000000" pitchFamily="2" charset="-78"/>
                        </a:rPr>
                        <a:t>ايجاد </a:t>
                      </a:r>
                      <a:r>
                        <a:rPr lang="fa-IR" dirty="0" smtClean="0">
                          <a:cs typeface="Zar" panose="00000400000000000000" pitchFamily="2" charset="-78"/>
                        </a:rPr>
                        <a:t>و راه</a:t>
                      </a:r>
                      <a:r>
                        <a:rPr lang="fa-IR" baseline="0" dirty="0" smtClean="0">
                          <a:cs typeface="Zar" panose="00000400000000000000" pitchFamily="2" charset="-78"/>
                        </a:rPr>
                        <a:t> </a:t>
                      </a:r>
                      <a:r>
                        <a:rPr lang="fa-IR" baseline="0" dirty="0" smtClean="0">
                          <a:cs typeface="Zar" panose="00000400000000000000" pitchFamily="2" charset="-78"/>
                        </a:rPr>
                        <a:t>اندازي يک </a:t>
                      </a:r>
                      <a:r>
                        <a:rPr lang="fa-IR" baseline="0" dirty="0" smtClean="0">
                          <a:cs typeface="Zar" panose="00000400000000000000" pitchFamily="2" charset="-78"/>
                        </a:rPr>
                        <a:t>کارخانه </a:t>
                      </a:r>
                      <a:r>
                        <a:rPr lang="fa-IR" baseline="0" dirty="0" smtClean="0">
                          <a:cs typeface="Zar" panose="00000400000000000000" pitchFamily="2" charset="-78"/>
                        </a:rPr>
                        <a:t>جديد</a:t>
                      </a:r>
                      <a:endParaRPr lang="fa-IR" dirty="0">
                        <a:cs typeface="Zar" panose="00000400000000000000" pitchFamily="2" charset="-78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>
                          <a:cs typeface="Zar" panose="00000400000000000000" pitchFamily="2" charset="-78"/>
                        </a:rPr>
                        <a:t>افزايش </a:t>
                      </a:r>
                      <a:r>
                        <a:rPr lang="fa-IR" dirty="0" smtClean="0">
                          <a:cs typeface="Zar" panose="00000400000000000000" pitchFamily="2" charset="-78"/>
                        </a:rPr>
                        <a:t>تعداد </a:t>
                      </a:r>
                      <a:r>
                        <a:rPr lang="fa-IR" dirty="0" smtClean="0">
                          <a:cs typeface="Zar" panose="00000400000000000000" pitchFamily="2" charset="-78"/>
                        </a:rPr>
                        <a:t>واحدهاي توزيع </a:t>
                      </a:r>
                      <a:r>
                        <a:rPr lang="fa-IR" dirty="0" smtClean="0">
                          <a:cs typeface="Zar" panose="00000400000000000000" pitchFamily="2" charset="-78"/>
                        </a:rPr>
                        <a:t>و فروش</a:t>
                      </a:r>
                      <a:endParaRPr lang="fa-IR" dirty="0">
                        <a:cs typeface="Zar" panose="00000400000000000000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>
                          <a:cs typeface="Zar" panose="00000400000000000000" pitchFamily="2" charset="-78"/>
                        </a:rPr>
                        <a:t>افزايش </a:t>
                      </a:r>
                      <a:r>
                        <a:rPr lang="fa-IR" dirty="0" smtClean="0">
                          <a:cs typeface="Zar" panose="00000400000000000000" pitchFamily="2" charset="-78"/>
                        </a:rPr>
                        <a:t>شعب پخش از 12 به 23 شعبه</a:t>
                      </a:r>
                      <a:endParaRPr lang="fa-IR" dirty="0">
                        <a:cs typeface="Zar" panose="00000400000000000000" pitchFamily="2" charset="-78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>
                          <a:cs typeface="Zar" panose="00000400000000000000" pitchFamily="2" charset="-78"/>
                        </a:rPr>
                        <a:t>افزايش </a:t>
                      </a:r>
                      <a:r>
                        <a:rPr lang="fa-IR" dirty="0" smtClean="0">
                          <a:cs typeface="Zar" panose="00000400000000000000" pitchFamily="2" charset="-78"/>
                        </a:rPr>
                        <a:t>تعداد </a:t>
                      </a:r>
                      <a:r>
                        <a:rPr lang="fa-IR" dirty="0" smtClean="0">
                          <a:cs typeface="Zar" panose="00000400000000000000" pitchFamily="2" charset="-78"/>
                        </a:rPr>
                        <a:t>نيروي انساني </a:t>
                      </a:r>
                      <a:r>
                        <a:rPr lang="fa-IR" dirty="0" smtClean="0">
                          <a:cs typeface="Zar" panose="00000400000000000000" pitchFamily="2" charset="-78"/>
                        </a:rPr>
                        <a:t>شاغل</a:t>
                      </a:r>
                      <a:endParaRPr lang="fa-IR" dirty="0">
                        <a:cs typeface="Zar" panose="00000400000000000000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>
                          <a:cs typeface="Zar" panose="00000400000000000000" pitchFamily="2" charset="-78"/>
                        </a:rPr>
                        <a:t>افزايش </a:t>
                      </a:r>
                      <a:r>
                        <a:rPr lang="fa-IR" dirty="0" smtClean="0">
                          <a:cs typeface="Zar" panose="00000400000000000000" pitchFamily="2" charset="-78"/>
                        </a:rPr>
                        <a:t>از 600 نفر به </a:t>
                      </a:r>
                      <a:r>
                        <a:rPr lang="fa-IR" dirty="0" smtClean="0">
                          <a:cs typeface="Zar" panose="00000400000000000000" pitchFamily="2" charset="-78"/>
                        </a:rPr>
                        <a:t>بيش </a:t>
                      </a:r>
                      <a:r>
                        <a:rPr lang="fa-IR" dirty="0" smtClean="0">
                          <a:cs typeface="Zar" panose="00000400000000000000" pitchFamily="2" charset="-78"/>
                        </a:rPr>
                        <a:t>از 1000 نفر</a:t>
                      </a:r>
                      <a:endParaRPr lang="fa-IR" dirty="0">
                        <a:cs typeface="Zar" panose="00000400000000000000" pitchFamily="2" charset="-78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>
                          <a:cs typeface="Zar" panose="00000400000000000000" pitchFamily="2" charset="-78"/>
                        </a:rPr>
                        <a:t>افزايش چابکي </a:t>
                      </a:r>
                      <a:r>
                        <a:rPr lang="fa-IR" dirty="0" smtClean="0">
                          <a:cs typeface="Zar" panose="00000400000000000000" pitchFamily="2" charset="-78"/>
                        </a:rPr>
                        <a:t>در </a:t>
                      </a:r>
                      <a:r>
                        <a:rPr lang="fa-IR" dirty="0" smtClean="0">
                          <a:cs typeface="Zar" panose="00000400000000000000" pitchFamily="2" charset="-78"/>
                        </a:rPr>
                        <a:t>گزينش</a:t>
                      </a:r>
                      <a:r>
                        <a:rPr lang="fa-IR" dirty="0" smtClean="0">
                          <a:cs typeface="Zar" panose="00000400000000000000" pitchFamily="2" charset="-78"/>
                        </a:rPr>
                        <a:t>،</a:t>
                      </a:r>
                      <a:r>
                        <a:rPr lang="fa-IR" baseline="0" dirty="0" smtClean="0">
                          <a:cs typeface="Zar" panose="00000400000000000000" pitchFamily="2" charset="-78"/>
                        </a:rPr>
                        <a:t> جذب و جامعه </a:t>
                      </a:r>
                      <a:r>
                        <a:rPr lang="fa-IR" baseline="0" dirty="0" smtClean="0">
                          <a:cs typeface="Zar" panose="00000400000000000000" pitchFamily="2" charset="-78"/>
                        </a:rPr>
                        <a:t>پذيري</a:t>
                      </a:r>
                      <a:endParaRPr lang="fa-IR" dirty="0">
                        <a:cs typeface="Zar" panose="00000400000000000000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>
                          <a:cs typeface="Zar" panose="00000400000000000000" pitchFamily="2" charset="-78"/>
                        </a:rPr>
                        <a:t>بيش</a:t>
                      </a:r>
                      <a:r>
                        <a:rPr lang="fa-IR" baseline="0" dirty="0" smtClean="0">
                          <a:cs typeface="Zar" panose="00000400000000000000" pitchFamily="2" charset="-78"/>
                        </a:rPr>
                        <a:t> </a:t>
                      </a:r>
                      <a:r>
                        <a:rPr lang="fa-IR" baseline="0" dirty="0" smtClean="0">
                          <a:cs typeface="Zar" panose="00000400000000000000" pitchFamily="2" charset="-78"/>
                        </a:rPr>
                        <a:t>از 90 درصد</a:t>
                      </a:r>
                      <a:endParaRPr lang="fa-IR" dirty="0">
                        <a:cs typeface="Zar" panose="00000400000000000000" pitchFamily="2" charset="-78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40459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1"/>
            <a:r>
              <a:rPr lang="fa-IR" sz="3600" dirty="0" smtClean="0">
                <a:solidFill>
                  <a:srgbClr val="0070C0"/>
                </a:solidFill>
                <a:cs typeface="Titr" panose="00000700000000000000" pitchFamily="2" charset="-78"/>
              </a:rPr>
              <a:t>مديريت </a:t>
            </a:r>
            <a:r>
              <a:rPr lang="fa-IR" sz="3600" dirty="0" smtClean="0">
                <a:solidFill>
                  <a:srgbClr val="0070C0"/>
                </a:solidFill>
                <a:cs typeface="Titr" panose="00000700000000000000" pitchFamily="2" charset="-78"/>
              </a:rPr>
              <a:t>منابع </a:t>
            </a:r>
            <a:r>
              <a:rPr lang="fa-IR" sz="3600" dirty="0" smtClean="0">
                <a:solidFill>
                  <a:srgbClr val="0070C0"/>
                </a:solidFill>
                <a:cs typeface="Titr" panose="00000700000000000000" pitchFamily="2" charset="-78"/>
              </a:rPr>
              <a:t>انساني </a:t>
            </a:r>
            <a:r>
              <a:rPr lang="fa-IR" sz="3600" dirty="0" smtClean="0">
                <a:solidFill>
                  <a:srgbClr val="0070C0"/>
                </a:solidFill>
                <a:cs typeface="Titr" panose="00000700000000000000" pitchFamily="2" charset="-78"/>
              </a:rPr>
              <a:t>در </a:t>
            </a:r>
            <a:r>
              <a:rPr lang="fa-IR" sz="3600" dirty="0" smtClean="0">
                <a:solidFill>
                  <a:srgbClr val="0070C0"/>
                </a:solidFill>
                <a:cs typeface="Titr" panose="00000700000000000000" pitchFamily="2" charset="-78"/>
              </a:rPr>
              <a:t>طبيعت </a:t>
            </a:r>
            <a:r>
              <a:rPr lang="fa-IR" sz="3600" dirty="0" smtClean="0">
                <a:solidFill>
                  <a:srgbClr val="0070C0"/>
                </a:solidFill>
                <a:cs typeface="Titr" panose="00000700000000000000" pitchFamily="2" charset="-78"/>
              </a:rPr>
              <a:t>زنده</a:t>
            </a:r>
            <a:endParaRPr lang="fa-IR" sz="3600" dirty="0">
              <a:solidFill>
                <a:srgbClr val="0070C0"/>
              </a:solidFill>
              <a:cs typeface="Titr" panose="00000700000000000000" pitchFamily="2" charset="-78"/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00719" y="1825625"/>
            <a:ext cx="3390561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6674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1677" y="1148861"/>
            <a:ext cx="10515600" cy="4888523"/>
          </a:xfrm>
        </p:spPr>
        <p:txBody>
          <a:bodyPr>
            <a:noAutofit/>
          </a:bodyPr>
          <a:lstStyle/>
          <a:p>
            <a:pPr algn="r" rtl="1"/>
            <a:r>
              <a:rPr lang="fa-IR" sz="2000" b="1" dirty="0">
                <a:solidFill>
                  <a:srgbClr val="0070C0"/>
                </a:solidFill>
                <a:cs typeface="B Nazanin" panose="00000400000000000000" pitchFamily="2" charset="-78"/>
              </a:rPr>
              <a:t/>
            </a:r>
            <a:br>
              <a:rPr lang="fa-IR" sz="2000" b="1" dirty="0">
                <a:solidFill>
                  <a:srgbClr val="0070C0"/>
                </a:solidFill>
                <a:cs typeface="B Nazanin" panose="00000400000000000000" pitchFamily="2" charset="-78"/>
              </a:rPr>
            </a:br>
            <a:r>
              <a:rPr lang="en-US" sz="1600" b="1" dirty="0">
                <a:solidFill>
                  <a:srgbClr val="0070C0"/>
                </a:solidFill>
                <a:cs typeface="B Nazanin" panose="00000400000000000000" pitchFamily="2" charset="-78"/>
              </a:rPr>
              <a:t/>
            </a:r>
            <a:br>
              <a:rPr lang="en-US" sz="1600" b="1" dirty="0">
                <a:solidFill>
                  <a:srgbClr val="0070C0"/>
                </a:solidFill>
                <a:cs typeface="B Nazanin" panose="00000400000000000000" pitchFamily="2" charset="-78"/>
              </a:rPr>
            </a:br>
            <a:r>
              <a:rPr lang="fa-IR" sz="1600" b="1" dirty="0">
                <a:solidFill>
                  <a:srgbClr val="0070C0"/>
                </a:solidFill>
                <a:cs typeface="B Nazanin" panose="00000400000000000000" pitchFamily="2" charset="-78"/>
              </a:rPr>
              <a:t/>
            </a:r>
            <a:br>
              <a:rPr lang="fa-IR" sz="1600" b="1" dirty="0">
                <a:solidFill>
                  <a:srgbClr val="0070C0"/>
                </a:solidFill>
                <a:cs typeface="B Nazanin" panose="00000400000000000000" pitchFamily="2" charset="-78"/>
              </a:rPr>
            </a:br>
            <a:r>
              <a:rPr lang="fa-IR" sz="1600" dirty="0"/>
              <a:t/>
            </a:r>
            <a:br>
              <a:rPr lang="fa-IR" sz="1600" dirty="0"/>
            </a:br>
            <a:endParaRPr lang="fa-IR" sz="1600" dirty="0"/>
          </a:p>
        </p:txBody>
      </p:sp>
      <p:sp>
        <p:nvSpPr>
          <p:cNvPr id="4" name="Rectangle 3"/>
          <p:cNvSpPr/>
          <p:nvPr/>
        </p:nvSpPr>
        <p:spPr>
          <a:xfrm>
            <a:off x="3348506" y="568570"/>
            <a:ext cx="547352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a-IR" sz="2800" dirty="0" smtClean="0">
                <a:solidFill>
                  <a:srgbClr val="0070C0"/>
                </a:solidFill>
                <a:cs typeface="Titr" panose="00000700000000000000" pitchFamily="2" charset="-78"/>
              </a:rPr>
              <a:t>روند </a:t>
            </a:r>
            <a:r>
              <a:rPr lang="fa-IR" sz="2800" dirty="0" smtClean="0">
                <a:solidFill>
                  <a:srgbClr val="0070C0"/>
                </a:solidFill>
                <a:cs typeface="Titr" panose="00000700000000000000" pitchFamily="2" charset="-78"/>
              </a:rPr>
              <a:t>نتايج </a:t>
            </a:r>
            <a:r>
              <a:rPr lang="fa-IR" sz="2800" dirty="0" smtClean="0">
                <a:solidFill>
                  <a:srgbClr val="0070C0"/>
                </a:solidFill>
                <a:cs typeface="Titr" panose="00000700000000000000" pitchFamily="2" charset="-78"/>
              </a:rPr>
              <a:t>نگرش </a:t>
            </a:r>
            <a:r>
              <a:rPr lang="fa-IR" sz="2800" dirty="0" smtClean="0">
                <a:solidFill>
                  <a:srgbClr val="0070C0"/>
                </a:solidFill>
                <a:cs typeface="Titr" panose="00000700000000000000" pitchFamily="2" charset="-78"/>
              </a:rPr>
              <a:t>سنجي </a:t>
            </a:r>
            <a:r>
              <a:rPr lang="fa-IR" sz="2800" dirty="0" smtClean="0">
                <a:solidFill>
                  <a:srgbClr val="0070C0"/>
                </a:solidFill>
                <a:cs typeface="Titr" panose="00000700000000000000" pitchFamily="2" charset="-78"/>
              </a:rPr>
              <a:t>منابع </a:t>
            </a:r>
            <a:r>
              <a:rPr lang="fa-IR" sz="2800" dirty="0" smtClean="0">
                <a:solidFill>
                  <a:srgbClr val="0070C0"/>
                </a:solidFill>
                <a:cs typeface="Titr" panose="00000700000000000000" pitchFamily="2" charset="-78"/>
              </a:rPr>
              <a:t>انساني </a:t>
            </a:r>
            <a:endParaRPr lang="fa-IR" sz="2800" dirty="0">
              <a:solidFill>
                <a:srgbClr val="0070C0"/>
              </a:solidFill>
              <a:cs typeface="Titr" panose="00000700000000000000" pitchFamily="2" charset="-78"/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4898" y="1319213"/>
            <a:ext cx="8666329" cy="45220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25091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93495" y="1188140"/>
            <a:ext cx="7195279" cy="4388202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3651" y="567162"/>
            <a:ext cx="7786268" cy="54859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1477108" y="104931"/>
            <a:ext cx="9144000" cy="91249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457200" rt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fa-IR" sz="4400" b="1" dirty="0" smtClean="0">
              <a:solidFill>
                <a:srgbClr val="0070C0"/>
              </a:solidFill>
              <a:latin typeface="+mn-lt"/>
              <a:ea typeface="+mn-ea"/>
            </a:endParaRPr>
          </a:p>
          <a:p>
            <a:pPr defTabSz="457200" rt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fa-IR" sz="4400" b="1" dirty="0">
              <a:solidFill>
                <a:srgbClr val="0070C0"/>
              </a:solidFill>
              <a:latin typeface="+mn-lt"/>
              <a:ea typeface="+mn-ea"/>
            </a:endParaRPr>
          </a:p>
          <a:p>
            <a:pPr defTabSz="457200" rt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fa-IR" sz="4400" b="1" dirty="0" smtClean="0">
              <a:solidFill>
                <a:srgbClr val="0070C0"/>
              </a:solidFill>
              <a:latin typeface="+mn-lt"/>
              <a:ea typeface="+mn-ea"/>
            </a:endParaRPr>
          </a:p>
          <a:p>
            <a:pPr defTabSz="4572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4000" b="1" dirty="0">
                <a:solidFill>
                  <a:srgbClr val="0070C0"/>
                </a:solidFill>
                <a:latin typeface="Arial Black"/>
                <a:cs typeface="Titr" panose="00000700000000000000" pitchFamily="2" charset="-78"/>
              </a:rPr>
              <a:t>(TTM</a:t>
            </a:r>
            <a:r>
              <a:rPr lang="fa-IR" sz="4000" b="1" dirty="0">
                <a:solidFill>
                  <a:srgbClr val="0070C0"/>
                </a:solidFill>
                <a:latin typeface="Arial Black"/>
                <a:cs typeface="Titr" panose="00000700000000000000" pitchFamily="2" charset="-78"/>
              </a:rPr>
              <a:t> مدل </a:t>
            </a:r>
            <a:r>
              <a:rPr lang="fa-IR" sz="4000" b="1" dirty="0" smtClean="0">
                <a:solidFill>
                  <a:srgbClr val="0070C0"/>
                </a:solidFill>
                <a:latin typeface="Arial Black"/>
                <a:cs typeface="Titr" panose="00000700000000000000" pitchFamily="2" charset="-78"/>
              </a:rPr>
              <a:t>مديريت گنجينه هاي وظايف </a:t>
            </a:r>
            <a:r>
              <a:rPr lang="fa-IR" sz="4000" b="1" dirty="0">
                <a:solidFill>
                  <a:srgbClr val="0070C0"/>
                </a:solidFill>
                <a:latin typeface="Arial Black"/>
                <a:cs typeface="Titr" panose="00000700000000000000" pitchFamily="2" charset="-78"/>
              </a:rPr>
              <a:t>(</a:t>
            </a:r>
            <a:r>
              <a:rPr lang="en-US" sz="4000" b="1" dirty="0" smtClean="0">
                <a:solidFill>
                  <a:srgbClr val="0070C0"/>
                </a:solidFill>
                <a:latin typeface="+mn-lt"/>
                <a:ea typeface="+mn-ea"/>
              </a:rPr>
              <a:t> </a:t>
            </a:r>
            <a:endParaRPr lang="fa-IR" sz="4000" b="1" dirty="0">
              <a:solidFill>
                <a:srgbClr val="0070C0"/>
              </a:solidFill>
              <a:latin typeface="+mn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545679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1"/>
            <a:r>
              <a:rPr lang="fa-IR" sz="4000" dirty="0" smtClean="0">
                <a:solidFill>
                  <a:srgbClr val="0070C0"/>
                </a:solidFill>
                <a:cs typeface="Titr" panose="00000700000000000000" pitchFamily="2" charset="-78"/>
              </a:rPr>
              <a:t>نحوه </a:t>
            </a:r>
            <a:r>
              <a:rPr lang="fa-IR" sz="4000" dirty="0" smtClean="0">
                <a:solidFill>
                  <a:srgbClr val="0070C0"/>
                </a:solidFill>
                <a:cs typeface="Titr" panose="00000700000000000000" pitchFamily="2" charset="-78"/>
              </a:rPr>
              <a:t>پياده سازي </a:t>
            </a:r>
            <a:r>
              <a:rPr lang="fa-IR" sz="4000" dirty="0" smtClean="0">
                <a:solidFill>
                  <a:srgbClr val="0070C0"/>
                </a:solidFill>
                <a:cs typeface="Titr" panose="00000700000000000000" pitchFamily="2" charset="-78"/>
              </a:rPr>
              <a:t>و </a:t>
            </a:r>
            <a:r>
              <a:rPr lang="fa-IR" sz="4000" dirty="0" smtClean="0">
                <a:solidFill>
                  <a:srgbClr val="0070C0"/>
                </a:solidFill>
                <a:cs typeface="Titr" panose="00000700000000000000" pitchFamily="2" charset="-78"/>
              </a:rPr>
              <a:t>اجراي </a:t>
            </a:r>
            <a:r>
              <a:rPr lang="en-US" sz="4000" b="1" dirty="0" smtClean="0">
                <a:solidFill>
                  <a:srgbClr val="0070C0"/>
                </a:solidFill>
                <a:cs typeface="Titr" panose="00000700000000000000" pitchFamily="2" charset="-78"/>
              </a:rPr>
              <a:t>TTM</a:t>
            </a:r>
            <a:endParaRPr lang="fa-IR" sz="4000" b="1" dirty="0">
              <a:solidFill>
                <a:srgbClr val="0070C0"/>
              </a:solidFill>
              <a:cs typeface="Titr" panose="000007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dirty="0" smtClean="0">
                <a:cs typeface="Zar" panose="00000400000000000000" pitchFamily="2" charset="-78"/>
              </a:rPr>
              <a:t>تجزيه </a:t>
            </a:r>
            <a:r>
              <a:rPr lang="fa-IR" dirty="0" smtClean="0">
                <a:cs typeface="Zar" panose="00000400000000000000" pitchFamily="2" charset="-78"/>
              </a:rPr>
              <a:t>و </a:t>
            </a:r>
            <a:r>
              <a:rPr lang="fa-IR" dirty="0" smtClean="0">
                <a:cs typeface="Zar" panose="00000400000000000000" pitchFamily="2" charset="-78"/>
              </a:rPr>
              <a:t>تحليل </a:t>
            </a:r>
            <a:r>
              <a:rPr lang="fa-IR" dirty="0" smtClean="0">
                <a:cs typeface="Zar" panose="00000400000000000000" pitchFamily="2" charset="-78"/>
              </a:rPr>
              <a:t>و </a:t>
            </a:r>
            <a:r>
              <a:rPr lang="fa-IR" dirty="0" smtClean="0">
                <a:cs typeface="Zar" panose="00000400000000000000" pitchFamily="2" charset="-78"/>
              </a:rPr>
              <a:t>ارزشيابي </a:t>
            </a:r>
            <a:r>
              <a:rPr lang="fa-IR" dirty="0" smtClean="0">
                <a:cs typeface="Zar" panose="00000400000000000000" pitchFamily="2" charset="-78"/>
              </a:rPr>
              <a:t>مشاغل </a:t>
            </a:r>
          </a:p>
          <a:p>
            <a:pPr algn="r" rtl="1"/>
            <a:r>
              <a:rPr lang="fa-IR" dirty="0" smtClean="0">
                <a:cs typeface="Zar" panose="00000400000000000000" pitchFamily="2" charset="-78"/>
              </a:rPr>
              <a:t>تدوين </a:t>
            </a:r>
            <a:r>
              <a:rPr lang="fa-IR" dirty="0" smtClean="0">
                <a:cs typeface="Zar" panose="00000400000000000000" pitchFamily="2" charset="-78"/>
              </a:rPr>
              <a:t>شناسنامه </a:t>
            </a:r>
            <a:r>
              <a:rPr lang="fa-IR" dirty="0" smtClean="0">
                <a:cs typeface="Zar" panose="00000400000000000000" pitchFamily="2" charset="-78"/>
              </a:rPr>
              <a:t>هاي شغلي</a:t>
            </a:r>
            <a:endParaRPr lang="fa-IR" dirty="0" smtClean="0">
              <a:cs typeface="Zar" panose="00000400000000000000" pitchFamily="2" charset="-78"/>
            </a:endParaRPr>
          </a:p>
          <a:p>
            <a:pPr algn="r" rtl="1"/>
            <a:r>
              <a:rPr lang="fa-IR" dirty="0" smtClean="0">
                <a:cs typeface="Zar" panose="00000400000000000000" pitchFamily="2" charset="-78"/>
              </a:rPr>
              <a:t>طبقه </a:t>
            </a:r>
            <a:r>
              <a:rPr lang="fa-IR" dirty="0" smtClean="0">
                <a:cs typeface="Zar" panose="00000400000000000000" pitchFamily="2" charset="-78"/>
              </a:rPr>
              <a:t>بندي </a:t>
            </a:r>
            <a:r>
              <a:rPr lang="fa-IR" dirty="0" smtClean="0">
                <a:cs typeface="Zar" panose="00000400000000000000" pitchFamily="2" charset="-78"/>
              </a:rPr>
              <a:t>مشاغل </a:t>
            </a:r>
          </a:p>
          <a:p>
            <a:pPr algn="r" rtl="1"/>
            <a:r>
              <a:rPr lang="fa-IR" dirty="0" smtClean="0">
                <a:cs typeface="Zar" panose="00000400000000000000" pitchFamily="2" charset="-78"/>
              </a:rPr>
              <a:t>طراحي </a:t>
            </a:r>
            <a:r>
              <a:rPr lang="fa-IR" dirty="0">
                <a:cs typeface="Zar" panose="00000400000000000000" pitchFamily="2" charset="-78"/>
              </a:rPr>
              <a:t>و </a:t>
            </a:r>
            <a:r>
              <a:rPr lang="fa-IR" dirty="0" smtClean="0">
                <a:cs typeface="Zar" panose="00000400000000000000" pitchFamily="2" charset="-78"/>
              </a:rPr>
              <a:t>پياده سازي </a:t>
            </a:r>
            <a:r>
              <a:rPr lang="fa-IR" dirty="0" smtClean="0">
                <a:cs typeface="Zar" panose="00000400000000000000" pitchFamily="2" charset="-78"/>
              </a:rPr>
              <a:t>ساختارمنابع </a:t>
            </a:r>
            <a:r>
              <a:rPr lang="fa-IR" dirty="0" smtClean="0">
                <a:cs typeface="Zar" panose="00000400000000000000" pitchFamily="2" charset="-78"/>
              </a:rPr>
              <a:t>انساني </a:t>
            </a:r>
            <a:r>
              <a:rPr lang="fa-IR" dirty="0" smtClean="0">
                <a:cs typeface="Zar" panose="00000400000000000000" pitchFamily="2" charset="-78"/>
              </a:rPr>
              <a:t>و اصلاح ساختار سازمان</a:t>
            </a:r>
            <a:endParaRPr lang="fa-IR" dirty="0">
              <a:cs typeface="Zar" panose="00000400000000000000" pitchFamily="2" charset="-78"/>
            </a:endParaRPr>
          </a:p>
          <a:p>
            <a:pPr algn="r" rtl="1"/>
            <a:r>
              <a:rPr lang="fa-IR" dirty="0" smtClean="0">
                <a:cs typeface="Zar" panose="00000400000000000000" pitchFamily="2" charset="-78"/>
              </a:rPr>
              <a:t>بررسي </a:t>
            </a:r>
            <a:r>
              <a:rPr lang="fa-IR" dirty="0" smtClean="0">
                <a:cs typeface="Zar" panose="00000400000000000000" pitchFamily="2" charset="-78"/>
              </a:rPr>
              <a:t>انطباق </a:t>
            </a:r>
            <a:r>
              <a:rPr lang="fa-IR" dirty="0" smtClean="0">
                <a:cs typeface="Zar" panose="00000400000000000000" pitchFamily="2" charset="-78"/>
              </a:rPr>
              <a:t>شرايط </a:t>
            </a:r>
            <a:r>
              <a:rPr lang="fa-IR" dirty="0">
                <a:cs typeface="Zar" panose="00000400000000000000" pitchFamily="2" charset="-78"/>
              </a:rPr>
              <a:t>احراز </a:t>
            </a:r>
            <a:r>
              <a:rPr lang="fa-IR" dirty="0" smtClean="0">
                <a:cs typeface="Zar" panose="00000400000000000000" pitchFamily="2" charset="-78"/>
              </a:rPr>
              <a:t>کارکنان و </a:t>
            </a:r>
            <a:r>
              <a:rPr lang="fa-IR" dirty="0" smtClean="0">
                <a:cs typeface="Zar" panose="00000400000000000000" pitchFamily="2" charset="-78"/>
              </a:rPr>
              <a:t>جابجايي شاغلين </a:t>
            </a:r>
            <a:r>
              <a:rPr lang="fa-IR" dirty="0" smtClean="0">
                <a:cs typeface="Zar" panose="00000400000000000000" pitchFamily="2" charset="-78"/>
              </a:rPr>
              <a:t>بر اساس </a:t>
            </a:r>
            <a:r>
              <a:rPr lang="fa-IR" dirty="0" smtClean="0">
                <a:cs typeface="Zar" panose="00000400000000000000" pitchFamily="2" charset="-78"/>
              </a:rPr>
              <a:t>شرايط </a:t>
            </a:r>
            <a:r>
              <a:rPr lang="fa-IR" dirty="0" smtClean="0">
                <a:cs typeface="Zar" panose="00000400000000000000" pitchFamily="2" charset="-78"/>
              </a:rPr>
              <a:t>احراز </a:t>
            </a:r>
          </a:p>
          <a:p>
            <a:pPr algn="r" rtl="1"/>
            <a:r>
              <a:rPr lang="fa-IR" dirty="0" smtClean="0">
                <a:cs typeface="Zar" panose="00000400000000000000" pitchFamily="2" charset="-78"/>
              </a:rPr>
              <a:t>اصلاح </a:t>
            </a:r>
            <a:r>
              <a:rPr lang="fa-IR" dirty="0" smtClean="0">
                <a:cs typeface="Zar" panose="00000400000000000000" pitchFamily="2" charset="-78"/>
              </a:rPr>
              <a:t>فرآيندها </a:t>
            </a:r>
            <a:endParaRPr lang="fa-IR" dirty="0">
              <a:cs typeface="Zar" panose="00000400000000000000" pitchFamily="2" charset="-78"/>
            </a:endParaRPr>
          </a:p>
          <a:p>
            <a:pPr marL="0" indent="0" algn="r" rtl="1">
              <a:buNone/>
            </a:pPr>
            <a:endParaRPr lang="fa-IR" dirty="0" smtClean="0"/>
          </a:p>
          <a:p>
            <a:pPr algn="r" rtl="1">
              <a:buFont typeface="Courier New" panose="02070309020205020404" pitchFamily="49" charset="0"/>
              <a:buChar char="o"/>
            </a:pPr>
            <a:endParaRPr lang="fa-IR" dirty="0" smtClean="0"/>
          </a:p>
        </p:txBody>
      </p:sp>
    </p:spTree>
    <p:extLst>
      <p:ext uri="{BB962C8B-B14F-4D97-AF65-F5344CB8AC3E}">
        <p14:creationId xmlns:p14="http://schemas.microsoft.com/office/powerpoint/2010/main" val="3252827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2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75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25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1097</TotalTime>
  <Words>1519</Words>
  <Application>Microsoft Office PowerPoint</Application>
  <PresentationFormat>Widescreen</PresentationFormat>
  <Paragraphs>264</Paragraphs>
  <Slides>37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37</vt:i4>
      </vt:variant>
    </vt:vector>
  </HeadingPairs>
  <TitlesOfParts>
    <vt:vector size="54" baseType="lpstr">
      <vt:lpstr>Arial</vt:lpstr>
      <vt:lpstr>Arial Black</vt:lpstr>
      <vt:lpstr>B Nazanin</vt:lpstr>
      <vt:lpstr>B Titr</vt:lpstr>
      <vt:lpstr>Calibri</vt:lpstr>
      <vt:lpstr>Calibri Light</vt:lpstr>
      <vt:lpstr>Courier New</vt:lpstr>
      <vt:lpstr>IranNastaliq</vt:lpstr>
      <vt:lpstr>Nazanin</vt:lpstr>
      <vt:lpstr>Times New Roman</vt:lpstr>
      <vt:lpstr>Titr</vt:lpstr>
      <vt:lpstr>Trebuchet MS</vt:lpstr>
      <vt:lpstr>Wingdings</vt:lpstr>
      <vt:lpstr>Zar</vt:lpstr>
      <vt:lpstr>Office Theme</vt:lpstr>
      <vt:lpstr>1_Office Theme</vt:lpstr>
      <vt:lpstr>2_Office Theme</vt:lpstr>
      <vt:lpstr>بسم الله الرحمن الرحيم  </vt:lpstr>
      <vt:lpstr>            جانشين پروري در شرکت طبيعت زنده    با هدف دستيابي به منافع سه جانبه (جامعه، شرکت، فرد)  برد – برد – برد</vt:lpstr>
      <vt:lpstr>تاريخچه:  تاسيس در 1376 به منظور توليد و توزيع محصولات بهداشتي، آرايشي و دارويي با منشاء گياهي با همکاري با متخصصان و دانش پژوهان داخل و خارج کشور  فلسفه وجودي و هدف غايي: ارتقاي سطح کيفيت زندگي مخاطبين  ماموريت: بهبود کيفيت زندگي مردم از طريق ارائه راه حل هاي موثر براي افرادي که به زيبايي و سلامت خود اهميت مي دهد  چشم انداز: شرکت طبيعت زنده داراي معتبرترين برند در ايران و رهبر بازار هاي انتخاب شده با کيفيتي برتر و متمايز خواهد بود  ارزش هاي محوري: صداقت، کيفيت، رقابت سالم، اخلاق  </vt:lpstr>
      <vt:lpstr>PowerPoint Presentation</vt:lpstr>
      <vt:lpstr>تعيين سال 1393 بعنوان سال دستيابي به اهداف ذيل:         </vt:lpstr>
      <vt:lpstr>مديريت منابع انساني در طبيعت زنده</vt:lpstr>
      <vt:lpstr>    </vt:lpstr>
      <vt:lpstr>PowerPoint Presentation</vt:lpstr>
      <vt:lpstr>نحوه پياده سازي و اجراي TTM</vt:lpstr>
      <vt:lpstr>نحوه پياده سازي و اجرايTTM </vt:lpstr>
      <vt:lpstr> شاخص هاي ارزشيابي مشاغل </vt:lpstr>
      <vt:lpstr>نحوه پياده سازي و اجرايTTM </vt:lpstr>
      <vt:lpstr>PowerPoint Presentation</vt:lpstr>
      <vt:lpstr>PowerPoint Presentation</vt:lpstr>
      <vt:lpstr>PowerPoint Presentation</vt:lpstr>
      <vt:lpstr>نحوه پياده سازي و اجراي TTM</vt:lpstr>
      <vt:lpstr>PowerPoint Presentation</vt:lpstr>
      <vt:lpstr>انطباق شرايط احراز کارکنان</vt:lpstr>
      <vt:lpstr>PowerPoint Presentation</vt:lpstr>
      <vt:lpstr>ارزيابي عملکرد در شرکت طبيعت زنده</vt:lpstr>
      <vt:lpstr>PowerPoint Presentation</vt:lpstr>
      <vt:lpstr>PowerPoint Presentation</vt:lpstr>
      <vt:lpstr>PowerPoint Presentation</vt:lpstr>
      <vt:lpstr>چرا جانشين پروري؟  - تعداد قابل ملاحظه مرخصي ايام بارداري در سطوح مختلف سازمان بدليل ترکيب سني جوان نيروي انساني - الزامات قانوني بکارگيري بانوان پس از ايام مرخصي ايام بارداري - ايجاد فرصت بازگشت به کار پرسنلي که به هر دليل مجبور به ترک سازمان براي مدت زمان معين شده اند - عدم نياز به جذب نيرو براي پست هايي که بر اساس کارسنجي نياز به نيروي تمام وقت ندارد - وجود زيرساخت جانشيني (TTM ) - وجود امتياز ارزيابي عملکرد کارکنان بعنوان يکي از معيارهاي ارزيابي و تعيين جانشين  </vt:lpstr>
      <vt:lpstr>گام­هاي نظام جانشين­پروري در طبيعت زنده</vt:lpstr>
      <vt:lpstr>گام­هاي نظام جانشين­پروري در طبيعت زنده</vt:lpstr>
      <vt:lpstr>گام­هاي نظام جانشين­پروري در طبيعت زنده</vt:lpstr>
      <vt:lpstr>گام­هاي نظام جانشين­پروري در طبيعت زنده</vt:lpstr>
      <vt:lpstr>گام­هاي نظام جانشين­پروري در طبيعت زنده</vt:lpstr>
      <vt:lpstr>PowerPoint Presentation</vt:lpstr>
      <vt:lpstr>گام­هاي نظام جانشين­پروري در طبيعت زنده: </vt:lpstr>
      <vt:lpstr>گام­هاي نظام جانشين­پروري در طبيعت زنده</vt:lpstr>
      <vt:lpstr>خلاصه اقدامات انجام شده</vt:lpstr>
      <vt:lpstr>خلاصه اقدامات انجام شده</vt:lpstr>
      <vt:lpstr>خلاصه اقدامات انجام شده</vt:lpstr>
      <vt:lpstr>نقاط بهبود </vt:lpstr>
      <vt:lpstr>با تشکر از توجه شما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Morteza zadeh, Neda</dc:creator>
  <cp:lastModifiedBy>Lenovo</cp:lastModifiedBy>
  <cp:revision>154</cp:revision>
  <cp:lastPrinted>2017-01-09T08:34:25Z</cp:lastPrinted>
  <dcterms:created xsi:type="dcterms:W3CDTF">2017-01-07T09:54:14Z</dcterms:created>
  <dcterms:modified xsi:type="dcterms:W3CDTF">2017-01-11T23:36:37Z</dcterms:modified>
</cp:coreProperties>
</file>