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8" r:id="rId3"/>
    <p:sldMasterId id="2147483713" r:id="rId4"/>
    <p:sldMasterId id="2147483719" r:id="rId5"/>
  </p:sldMasterIdLst>
  <p:notesMasterIdLst>
    <p:notesMasterId r:id="rId51"/>
  </p:notesMasterIdLst>
  <p:sldIdLst>
    <p:sldId id="445" r:id="rId6"/>
    <p:sldId id="340" r:id="rId7"/>
    <p:sldId id="420" r:id="rId8"/>
    <p:sldId id="421" r:id="rId9"/>
    <p:sldId id="426" r:id="rId10"/>
    <p:sldId id="443" r:id="rId11"/>
    <p:sldId id="437" r:id="rId12"/>
    <p:sldId id="428" r:id="rId13"/>
    <p:sldId id="430" r:id="rId14"/>
    <p:sldId id="434" r:id="rId15"/>
    <p:sldId id="436" r:id="rId16"/>
    <p:sldId id="260" r:id="rId17"/>
    <p:sldId id="332" r:id="rId18"/>
    <p:sldId id="358" r:id="rId19"/>
    <p:sldId id="360" r:id="rId20"/>
    <p:sldId id="334" r:id="rId21"/>
    <p:sldId id="361" r:id="rId22"/>
    <p:sldId id="331" r:id="rId23"/>
    <p:sldId id="287" r:id="rId24"/>
    <p:sldId id="279" r:id="rId25"/>
    <p:sldId id="320" r:id="rId26"/>
    <p:sldId id="312" r:id="rId27"/>
    <p:sldId id="335" r:id="rId28"/>
    <p:sldId id="336" r:id="rId29"/>
    <p:sldId id="337" r:id="rId30"/>
    <p:sldId id="338" r:id="rId31"/>
    <p:sldId id="339" r:id="rId32"/>
    <p:sldId id="333" r:id="rId33"/>
    <p:sldId id="323" r:id="rId34"/>
    <p:sldId id="285" r:id="rId35"/>
    <p:sldId id="315" r:id="rId36"/>
    <p:sldId id="314" r:id="rId37"/>
    <p:sldId id="286" r:id="rId38"/>
    <p:sldId id="316" r:id="rId39"/>
    <p:sldId id="307" r:id="rId40"/>
    <p:sldId id="313" r:id="rId41"/>
    <p:sldId id="318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402" r:id="rId50"/>
  </p:sldIdLst>
  <p:sldSz cx="9144000" cy="5143500" type="screen16x9"/>
  <p:notesSz cx="6858000" cy="9144000"/>
  <p:defaultTextStyle>
    <a:defPPr>
      <a:defRPr lang="en-US"/>
    </a:defPPr>
    <a:lvl1pPr marL="0" algn="l" defTabSz="9142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09" algn="l" defTabSz="9142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17" algn="l" defTabSz="9142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26" algn="l" defTabSz="9142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34" algn="l" defTabSz="9142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42" algn="l" defTabSz="9142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51" algn="l" defTabSz="9142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0" algn="l" defTabSz="9142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868" algn="l" defTabSz="9142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0066"/>
    <a:srgbClr val="FF3300"/>
    <a:srgbClr val="FF9900"/>
    <a:srgbClr val="FF00FF"/>
    <a:srgbClr val="CC00FF"/>
    <a:srgbClr val="66FF33"/>
    <a:srgbClr val="CC0066"/>
    <a:srgbClr val="99003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3171" autoAdjust="0"/>
  </p:normalViewPr>
  <p:slideViewPr>
    <p:cSldViewPr>
      <p:cViewPr varScale="1">
        <p:scale>
          <a:sx n="155" d="100"/>
          <a:sy n="155" d="100"/>
        </p:scale>
        <p:origin x="372" y="126"/>
      </p:cViewPr>
      <p:guideLst>
        <p:guide orient="horz" pos="162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5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Sheet1!$A$1:$F$1</c:f>
              <c:strCache>
                <c:ptCount val="6"/>
                <c:pt idx="0">
                  <c:v>2009</c:v>
                </c:pt>
                <c:pt idx="4">
                  <c:v>2015</c:v>
                </c:pt>
                <c:pt idx="5">
                  <c:v>Estimated - 2016</c:v>
                </c:pt>
              </c:strCache>
            </c:strRef>
          </c:cat>
          <c:val>
            <c:numRef>
              <c:f>Sheet1!$A$2:$F$2</c:f>
              <c:numCache>
                <c:formatCode>General</c:formatCode>
                <c:ptCount val="6"/>
                <c:pt idx="0">
                  <c:v>52</c:v>
                </c:pt>
                <c:pt idx="4">
                  <c:v>76</c:v>
                </c:pt>
                <c:pt idx="5">
                  <c:v>79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81828928"/>
        <c:axId val="181829488"/>
      </c:barChart>
      <c:catAx>
        <c:axId val="1818289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81829488"/>
        <c:crosses val="autoZero"/>
        <c:auto val="1"/>
        <c:lblAlgn val="ctr"/>
        <c:lblOffset val="100"/>
        <c:noMultiLvlLbl val="0"/>
      </c:catAx>
      <c:valAx>
        <c:axId val="1818294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81828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ubbleChart>
        <c:varyColors val="0"/>
        <c:ser>
          <c:idx val="0"/>
          <c:order val="0"/>
          <c:tx>
            <c:strRef>
              <c:f>Value!$A$5</c:f>
              <c:strCache>
                <c:ptCount val="1"/>
                <c:pt idx="0">
                  <c:v>Daroupakhsh</c:v>
                </c:pt>
              </c:strCache>
            </c:strRef>
          </c:tx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Value!$G$5</c:f>
              <c:numCache>
                <c:formatCode>0%</c:formatCode>
                <c:ptCount val="1"/>
                <c:pt idx="0">
                  <c:v>0.43706793654288772</c:v>
                </c:pt>
              </c:numCache>
            </c:numRef>
          </c:xVal>
          <c:yVal>
            <c:numRef>
              <c:f>Value!$F$5</c:f>
              <c:numCache>
                <c:formatCode>0.00%</c:formatCode>
                <c:ptCount val="1"/>
                <c:pt idx="0">
                  <c:v>6.1240497592837395E-2</c:v>
                </c:pt>
              </c:numCache>
            </c:numRef>
          </c:yVal>
          <c:bubbleSize>
            <c:numRef>
              <c:f>Value!$D$5</c:f>
              <c:numCache>
                <c:formatCode>_(* #,##0_);_(* \(#,##0\);_(* "-"??_);_(@_)</c:formatCode>
                <c:ptCount val="1"/>
                <c:pt idx="0">
                  <c:v>2317.3022989724823</c:v>
                </c:pt>
              </c:numCache>
            </c:numRef>
          </c:bubbleSize>
          <c:bubble3D val="0"/>
        </c:ser>
        <c:ser>
          <c:idx val="1"/>
          <c:order val="1"/>
          <c:tx>
            <c:strRef>
              <c:f>Value!$A$6</c:f>
              <c:strCache>
                <c:ptCount val="1"/>
                <c:pt idx="0">
                  <c:v>Exir</c:v>
                </c:pt>
              </c:strCache>
            </c:strRef>
          </c:tx>
          <c:spPr>
            <a:ln w="25400">
              <a:noFill/>
            </a:ln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Value!$F$6</c:f>
              <c:numCache>
                <c:formatCode>0.00%</c:formatCode>
                <c:ptCount val="1"/>
                <c:pt idx="0">
                  <c:v>4.6068503671499346E-2</c:v>
                </c:pt>
              </c:numCache>
            </c:numRef>
          </c:xVal>
          <c:yVal>
            <c:numRef>
              <c:f>Value!$E$6</c:f>
              <c:numCache>
                <c:formatCode>0.00%</c:formatCode>
                <c:ptCount val="1"/>
                <c:pt idx="0">
                  <c:v>5.1139809040321463E-2</c:v>
                </c:pt>
              </c:numCache>
            </c:numRef>
          </c:yVal>
          <c:bubbleSize>
            <c:numRef>
              <c:f>Value!$D$6</c:f>
              <c:numCache>
                <c:formatCode>_(* #,##0_);_(* \(#,##0\);_(* "-"??_);_(@_)</c:formatCode>
                <c:ptCount val="1"/>
                <c:pt idx="0">
                  <c:v>1743.203495470513</c:v>
                </c:pt>
              </c:numCache>
            </c:numRef>
          </c:bubbleSize>
          <c:bubble3D val="0"/>
        </c:ser>
        <c:ser>
          <c:idx val="2"/>
          <c:order val="2"/>
          <c:tx>
            <c:strRef>
              <c:f>Value!$A$7</c:f>
              <c:strCache>
                <c:ptCount val="1"/>
                <c:pt idx="0">
                  <c:v>Pharabi</c:v>
                </c:pt>
              </c:strCache>
            </c:strRef>
          </c:tx>
          <c:spPr>
            <a:ln w="25400">
              <a:noFill/>
            </a:ln>
          </c:spPr>
          <c:invertIfNegative val="0"/>
          <c:dLbls>
            <c:dLbl>
              <c:idx val="0"/>
              <c:layout>
                <c:manualLayout>
                  <c:x val="-0.12932801466620847"/>
                  <c:y val="-3.5599974732091928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1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1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Value!$G$7</c:f>
              <c:numCache>
                <c:formatCode>0%</c:formatCode>
                <c:ptCount val="1"/>
                <c:pt idx="0">
                  <c:v>0.49014757665217046</c:v>
                </c:pt>
              </c:numCache>
            </c:numRef>
          </c:xVal>
          <c:yVal>
            <c:numRef>
              <c:f>Value!$F$7</c:f>
              <c:numCache>
                <c:formatCode>0.00%</c:formatCode>
                <c:ptCount val="1"/>
                <c:pt idx="0">
                  <c:v>4.5305715676706507E-2</c:v>
                </c:pt>
              </c:numCache>
            </c:numRef>
          </c:yVal>
          <c:bubbleSize>
            <c:numRef>
              <c:f>Value!$D$7</c:f>
              <c:numCache>
                <c:formatCode>_(* #,##0_);_(* \(#,##0\);_(* "-"??_);_(@_)</c:formatCode>
                <c:ptCount val="1"/>
                <c:pt idx="0">
                  <c:v>1714.3400726793698</c:v>
                </c:pt>
              </c:numCache>
            </c:numRef>
          </c:bubbleSize>
          <c:bubble3D val="0"/>
        </c:ser>
        <c:ser>
          <c:idx val="3"/>
          <c:order val="3"/>
          <c:tx>
            <c:strRef>
              <c:f>Value!$A$8</c:f>
              <c:strCache>
                <c:ptCount val="1"/>
                <c:pt idx="0">
                  <c:v>Abidi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accent1"/>
              </a:solidFill>
            </a:ln>
          </c:spPr>
          <c:invertIfNegative val="0"/>
          <c:dLbls>
            <c:dLbl>
              <c:idx val="0"/>
              <c:layout>
                <c:manualLayout>
                  <c:x val="-0.11154394365027746"/>
                  <c:y val="-2.6230831315577078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1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Value!$G$8</c:f>
              <c:numCache>
                <c:formatCode>0%</c:formatCode>
                <c:ptCount val="1"/>
                <c:pt idx="0">
                  <c:v>1.2555588725124751</c:v>
                </c:pt>
              </c:numCache>
            </c:numRef>
          </c:xVal>
          <c:yVal>
            <c:numRef>
              <c:f>Value!$F$8</c:f>
              <c:numCache>
                <c:formatCode>0.00%</c:formatCode>
                <c:ptCount val="1"/>
                <c:pt idx="0">
                  <c:v>4.0298949515177998E-2</c:v>
                </c:pt>
              </c:numCache>
            </c:numRef>
          </c:yVal>
          <c:bubbleSize>
            <c:numRef>
              <c:f>Value!$D$8</c:f>
              <c:numCache>
                <c:formatCode>_(* #,##0_);_(* \(#,##0\);_(* "-"??_);_(@_)</c:formatCode>
                <c:ptCount val="1"/>
                <c:pt idx="0">
                  <c:v>1524.8871584710987</c:v>
                </c:pt>
              </c:numCache>
            </c:numRef>
          </c:bubbleSize>
          <c:bubble3D val="0"/>
        </c:ser>
        <c:ser>
          <c:idx val="6"/>
          <c:order val="4"/>
          <c:tx>
            <c:strRef>
              <c:f>Value!$A$11</c:f>
              <c:strCache>
                <c:ptCount val="1"/>
                <c:pt idx="0">
                  <c:v>Alborz</c:v>
                </c:pt>
              </c:strCache>
            </c:strRef>
          </c:tx>
          <c:spPr>
            <a:ln w="25400">
              <a:noFill/>
            </a:ln>
          </c:spPr>
          <c:invertIfNegative val="0"/>
          <c:dLbls>
            <c:dLbl>
              <c:idx val="0"/>
              <c:layout>
                <c:manualLayout>
                  <c:x val="-7.8875584538250221E-2"/>
                  <c:y val="1.0078593986936238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1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Value!$G$11</c:f>
              <c:numCache>
                <c:formatCode>0%</c:formatCode>
                <c:ptCount val="1"/>
                <c:pt idx="0">
                  <c:v>0.75788151567019613</c:v>
                </c:pt>
              </c:numCache>
            </c:numRef>
          </c:xVal>
          <c:yVal>
            <c:numRef>
              <c:f>Value!$F$11</c:f>
              <c:numCache>
                <c:formatCode>0.00%</c:formatCode>
                <c:ptCount val="1"/>
                <c:pt idx="0">
                  <c:v>3.647627859394801E-2</c:v>
                </c:pt>
              </c:numCache>
            </c:numRef>
          </c:yVal>
          <c:bubbleSize>
            <c:numRef>
              <c:f>Value!$D$11</c:f>
              <c:numCache>
                <c:formatCode>_(* #,##0_);_(* \(#,##0\);_(* "-"??_);_(@_)</c:formatCode>
                <c:ptCount val="1"/>
                <c:pt idx="0">
                  <c:v>1380.2396709069617</c:v>
                </c:pt>
              </c:numCache>
            </c:numRef>
          </c:bubbleSize>
          <c:bubble3D val="0"/>
        </c:ser>
        <c:ser>
          <c:idx val="5"/>
          <c:order val="5"/>
          <c:tx>
            <c:strRef>
              <c:f>Value!$A$10</c:f>
              <c:strCache>
                <c:ptCount val="1"/>
                <c:pt idx="0">
                  <c:v>Tehran Shimi</c:v>
                </c:pt>
              </c:strCache>
            </c:strRef>
          </c:tx>
          <c:spPr>
            <a:ln w="25400">
              <a:noFill/>
            </a:ln>
          </c:spPr>
          <c:invertIfNegative val="0"/>
          <c:dLbls>
            <c:dLbl>
              <c:idx val="0"/>
              <c:layout>
                <c:manualLayout>
                  <c:x val="-3.1204068701985697E-2"/>
                  <c:y val="-4.4372319451115007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1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Value!$G$10</c:f>
              <c:numCache>
                <c:formatCode>0%</c:formatCode>
                <c:ptCount val="1"/>
                <c:pt idx="0">
                  <c:v>0.62579242041258965</c:v>
                </c:pt>
              </c:numCache>
            </c:numRef>
          </c:xVal>
          <c:yVal>
            <c:numRef>
              <c:f>Value!$F$10</c:f>
              <c:numCache>
                <c:formatCode>0.00%</c:formatCode>
                <c:ptCount val="1"/>
                <c:pt idx="0">
                  <c:v>3.8126106820199381E-2</c:v>
                </c:pt>
              </c:numCache>
            </c:numRef>
          </c:yVal>
          <c:bubbleSize>
            <c:numRef>
              <c:f>Value!$D$10</c:f>
              <c:numCache>
                <c:formatCode>_(* #,##0_);_(* \(#,##0\);_(* "-"??_);_(@_)</c:formatCode>
                <c:ptCount val="1"/>
                <c:pt idx="0">
                  <c:v>1442.6681437619757</c:v>
                </c:pt>
              </c:numCache>
            </c:numRef>
          </c:bubbleSize>
          <c:bubble3D val="0"/>
        </c:ser>
        <c:ser>
          <c:idx val="7"/>
          <c:order val="6"/>
          <c:tx>
            <c:strRef>
              <c:f>Value!$A$12</c:f>
              <c:strCache>
                <c:ptCount val="1"/>
                <c:pt idx="0">
                  <c:v>Jaber</c:v>
                </c:pt>
              </c:strCache>
            </c:strRef>
          </c:tx>
          <c:spPr>
            <a:ln w="25400">
              <a:noFill/>
            </a:ln>
          </c:spPr>
          <c:invertIfNegative val="0"/>
          <c:xVal>
            <c:numRef>
              <c:f>Value!$G$12</c:f>
              <c:numCache>
                <c:formatCode>0%</c:formatCode>
                <c:ptCount val="1"/>
                <c:pt idx="0">
                  <c:v>0.49982568097578073</c:v>
                </c:pt>
              </c:numCache>
            </c:numRef>
          </c:xVal>
          <c:yVal>
            <c:numRef>
              <c:f>Value!$F$12</c:f>
              <c:numCache>
                <c:formatCode>0.00%</c:formatCode>
                <c:ptCount val="1"/>
                <c:pt idx="0">
                  <c:v>3.5222209340420405E-2</c:v>
                </c:pt>
              </c:numCache>
            </c:numRef>
          </c:yVal>
          <c:bubbleSize>
            <c:numRef>
              <c:f>Value!$E$12</c:f>
              <c:numCache>
                <c:formatCode>0.00%</c:formatCode>
                <c:ptCount val="1"/>
                <c:pt idx="0">
                  <c:v>3.6812049227774687E-2</c:v>
                </c:pt>
              </c:numCache>
            </c:numRef>
          </c:bubbleSize>
          <c:bubble3D val="0"/>
        </c:ser>
        <c:ser>
          <c:idx val="4"/>
          <c:order val="7"/>
          <c:tx>
            <c:strRef>
              <c:f>Value!$A$9</c:f>
              <c:strCache>
                <c:ptCount val="1"/>
                <c:pt idx="0">
                  <c:v>Dana</c:v>
                </c:pt>
              </c:strCache>
            </c:strRef>
          </c:tx>
          <c:spPr>
            <a:ln w="25400">
              <a:noFill/>
            </a:ln>
          </c:spPr>
          <c:invertIfNegative val="0"/>
          <c:dLbls>
            <c:dLbl>
              <c:idx val="0"/>
              <c:layout>
                <c:manualLayout>
                  <c:x val="-0.11561647422338725"/>
                  <c:y val="-4.0257396180165265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1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Value!$G$9</c:f>
              <c:numCache>
                <c:formatCode>0%</c:formatCode>
                <c:ptCount val="1"/>
                <c:pt idx="0">
                  <c:v>0.58130556978550052</c:v>
                </c:pt>
              </c:numCache>
            </c:numRef>
          </c:xVal>
          <c:yVal>
            <c:numRef>
              <c:f>Value!$F$9</c:f>
              <c:numCache>
                <c:formatCode>0.00%</c:formatCode>
                <c:ptCount val="1"/>
                <c:pt idx="0">
                  <c:v>3.9396214035523285E-2</c:v>
                </c:pt>
              </c:numCache>
            </c:numRef>
          </c:yVal>
          <c:bubbleSize>
            <c:numRef>
              <c:f>Value!$D$9</c:f>
              <c:numCache>
                <c:formatCode>_(* #,##0_);_(* \(#,##0\);_(* "-"??_);_(@_)</c:formatCode>
                <c:ptCount val="1"/>
                <c:pt idx="0">
                  <c:v>1490.728209987758</c:v>
                </c:pt>
              </c:numCache>
            </c:numRef>
          </c:bubbleSize>
          <c:bubble3D val="0"/>
        </c:ser>
        <c:ser>
          <c:idx val="8"/>
          <c:order val="8"/>
          <c:tx>
            <c:strRef>
              <c:f>Value!$A$13</c:f>
              <c:strCache>
                <c:ptCount val="1"/>
                <c:pt idx="0">
                  <c:v>Aboreyhan</c:v>
                </c:pt>
              </c:strCache>
            </c:strRef>
          </c:tx>
          <c:spPr>
            <a:ln w="25400">
              <a:noFill/>
            </a:ln>
          </c:spPr>
          <c:invertIfNegative val="0"/>
          <c:dLbls>
            <c:dLbl>
              <c:idx val="0"/>
              <c:layout>
                <c:manualLayout>
                  <c:x val="-0.1652589807824083"/>
                  <c:y val="-5.0392969934681259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1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Value!$G$13</c:f>
              <c:numCache>
                <c:formatCode>0%</c:formatCode>
                <c:ptCount val="1"/>
                <c:pt idx="0">
                  <c:v>0.55883191491565343</c:v>
                </c:pt>
              </c:numCache>
            </c:numRef>
          </c:xVal>
          <c:yVal>
            <c:numRef>
              <c:f>Value!$F$13</c:f>
              <c:numCache>
                <c:formatCode>0.00%</c:formatCode>
                <c:ptCount val="1"/>
                <c:pt idx="0">
                  <c:v>2.9543235840647251E-2</c:v>
                </c:pt>
              </c:numCache>
            </c:numRef>
          </c:yVal>
          <c:bubbleSize>
            <c:numRef>
              <c:f>Value!$D$13</c:f>
              <c:numCache>
                <c:formatCode>_(* #,##0_);_(* \(#,##0\);_(* "-"??_);_(@_)</c:formatCode>
                <c:ptCount val="1"/>
                <c:pt idx="0">
                  <c:v>1117.897649816372</c:v>
                </c:pt>
              </c:numCache>
            </c:numRef>
          </c:bubbleSize>
          <c:bubble3D val="0"/>
        </c:ser>
        <c:ser>
          <c:idx val="9"/>
          <c:order val="9"/>
          <c:tx>
            <c:strRef>
              <c:f>Value!$A$14</c:f>
              <c:strCache>
                <c:ptCount val="1"/>
                <c:pt idx="0">
                  <c:v>Sina Darou</c:v>
                </c:pt>
              </c:strCache>
            </c:strRef>
          </c:tx>
          <c:spPr>
            <a:ln w="25400">
              <a:noFill/>
            </a:ln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Value!$G$14</c:f>
              <c:numCache>
                <c:formatCode>0%</c:formatCode>
                <c:ptCount val="1"/>
                <c:pt idx="0">
                  <c:v>0.56736307186856982</c:v>
                </c:pt>
              </c:numCache>
            </c:numRef>
          </c:xVal>
          <c:yVal>
            <c:numRef>
              <c:f>Value!$F$14</c:f>
              <c:numCache>
                <c:formatCode>0.00%</c:formatCode>
                <c:ptCount val="1"/>
                <c:pt idx="0">
                  <c:v>2.7103360595040968E-2</c:v>
                </c:pt>
              </c:numCache>
            </c:numRef>
          </c:yVal>
          <c:bubbleSize>
            <c:numRef>
              <c:f>Value!$D$14</c:f>
              <c:numCache>
                <c:formatCode>_(* #,##0_);_(* \(#,##0\);_(* "-"??_);_(@_)</c:formatCode>
                <c:ptCount val="1"/>
                <c:pt idx="0">
                  <c:v>1025.5742896529698</c:v>
                </c:pt>
              </c:numCache>
            </c:numRef>
          </c:bubbleSize>
          <c:bubble3D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86936144"/>
        <c:axId val="186936704"/>
      </c:bubbleChart>
      <c:valAx>
        <c:axId val="18693614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crossAx val="186936704"/>
        <c:crosses val="autoZero"/>
        <c:crossBetween val="midCat"/>
      </c:valAx>
      <c:valAx>
        <c:axId val="186936704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low"/>
        <c:crossAx val="18693614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9120287731851668E-2"/>
          <c:y val="0.13850839774740448"/>
          <c:w val="0.94406201528406253"/>
          <c:h val="0.74131993586634859"/>
        </c:manualLayout>
      </c:layout>
      <c:lineChart>
        <c:grouping val="standard"/>
        <c:varyColors val="0"/>
        <c:ser>
          <c:idx val="0"/>
          <c:order val="0"/>
          <c:tx>
            <c:strRef>
              <c:f>'[01 - report for majles - 01 Dec 2015 (4).xlsx]Sheet1'!$B$1</c:f>
              <c:strCache>
                <c:ptCount val="1"/>
                <c:pt idx="0">
                  <c:v>Total</c:v>
                </c:pt>
              </c:strCache>
            </c:strRef>
          </c:tx>
          <c:spPr>
            <a:ln>
              <a:solidFill>
                <a:schemeClr val="accent1">
                  <a:lumMod val="75000"/>
                </a:schemeClr>
              </a:solidFill>
            </a:ln>
          </c:spPr>
          <c:marker>
            <c:symbol val="none"/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-7.1272292041915458E-2"/>
                  <c:y val="-5.57767297776106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layout>
                <c:manualLayout>
                  <c:x val="-7.7751591318453217E-2"/>
                  <c:y val="-4.63496768574510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-7.1272292041915333E-2"/>
                  <c:y val="-4.32073258840645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8"/>
              <c:layout>
                <c:manualLayout>
                  <c:x val="-6.1270192646913649E-2"/>
                  <c:y val="-4.00649749106780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aseline="0">
                    <a:latin typeface="Times New Roman" pitchFamily="18" charset="0"/>
                    <a:cs typeface="+mj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'[01 - report for majles - 01 Dec 2015 (4).xlsx]Sheet1'!$A$2:$A$21</c:f>
              <c:numCache>
                <c:formatCode>General</c:formatCode>
                <c:ptCount val="20"/>
                <c:pt idx="0">
                  <c:v>75</c:v>
                </c:pt>
                <c:pt idx="1">
                  <c:v>76</c:v>
                </c:pt>
                <c:pt idx="2">
                  <c:v>77</c:v>
                </c:pt>
                <c:pt idx="3">
                  <c:v>78</c:v>
                </c:pt>
                <c:pt idx="4">
                  <c:v>79</c:v>
                </c:pt>
                <c:pt idx="5">
                  <c:v>80</c:v>
                </c:pt>
                <c:pt idx="6">
                  <c:v>81</c:v>
                </c:pt>
                <c:pt idx="7">
                  <c:v>82</c:v>
                </c:pt>
                <c:pt idx="8">
                  <c:v>83</c:v>
                </c:pt>
                <c:pt idx="9">
                  <c:v>84</c:v>
                </c:pt>
                <c:pt idx="10">
                  <c:v>85</c:v>
                </c:pt>
                <c:pt idx="11">
                  <c:v>86</c:v>
                </c:pt>
                <c:pt idx="12">
                  <c:v>87</c:v>
                </c:pt>
                <c:pt idx="13">
                  <c:v>88</c:v>
                </c:pt>
                <c:pt idx="14">
                  <c:v>89</c:v>
                </c:pt>
                <c:pt idx="15">
                  <c:v>90</c:v>
                </c:pt>
                <c:pt idx="16">
                  <c:v>91</c:v>
                </c:pt>
                <c:pt idx="17">
                  <c:v>92</c:v>
                </c:pt>
                <c:pt idx="18">
                  <c:v>93</c:v>
                </c:pt>
                <c:pt idx="19">
                  <c:v>94</c:v>
                </c:pt>
              </c:numCache>
            </c:numRef>
          </c:cat>
          <c:val>
            <c:numRef>
              <c:f>'[01 - report for majles - 01 Dec 2015 (4).xlsx]Sheet1'!$B$2:$B$21</c:f>
              <c:numCache>
                <c:formatCode>General</c:formatCode>
                <c:ptCount val="20"/>
                <c:pt idx="0">
                  <c:v>140</c:v>
                </c:pt>
                <c:pt idx="1">
                  <c:v>143</c:v>
                </c:pt>
                <c:pt idx="2">
                  <c:v>143</c:v>
                </c:pt>
                <c:pt idx="3">
                  <c:v>144</c:v>
                </c:pt>
                <c:pt idx="4">
                  <c:v>110</c:v>
                </c:pt>
                <c:pt idx="5">
                  <c:v>156</c:v>
                </c:pt>
                <c:pt idx="6">
                  <c:v>165</c:v>
                </c:pt>
                <c:pt idx="7">
                  <c:v>178</c:v>
                </c:pt>
                <c:pt idx="8">
                  <c:v>188</c:v>
                </c:pt>
                <c:pt idx="9">
                  <c:v>188</c:v>
                </c:pt>
                <c:pt idx="10">
                  <c:v>188</c:v>
                </c:pt>
                <c:pt idx="11">
                  <c:v>192</c:v>
                </c:pt>
                <c:pt idx="12">
                  <c:v>196</c:v>
                </c:pt>
                <c:pt idx="13">
                  <c:v>234</c:v>
                </c:pt>
                <c:pt idx="14">
                  <c:v>259</c:v>
                </c:pt>
                <c:pt idx="15">
                  <c:v>290</c:v>
                </c:pt>
                <c:pt idx="16">
                  <c:v>383</c:v>
                </c:pt>
                <c:pt idx="17">
                  <c:v>483</c:v>
                </c:pt>
                <c:pt idx="18">
                  <c:v>555</c:v>
                </c:pt>
                <c:pt idx="19">
                  <c:v>626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1831728"/>
        <c:axId val="181832288"/>
      </c:lineChart>
      <c:catAx>
        <c:axId val="181831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latin typeface="Times New Roman" pitchFamily="18" charset="0"/>
                <a:cs typeface="+mj-cs"/>
              </a:defRPr>
            </a:pPr>
            <a:endParaRPr lang="en-US"/>
          </a:p>
        </c:txPr>
        <c:crossAx val="181832288"/>
        <c:crossesAt val="0"/>
        <c:auto val="1"/>
        <c:lblAlgn val="ctr"/>
        <c:lblOffset val="100"/>
        <c:noMultiLvlLbl val="0"/>
      </c:catAx>
      <c:valAx>
        <c:axId val="181832288"/>
        <c:scaling>
          <c:orientation val="minMax"/>
          <c:max val="70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181831728"/>
        <c:crosses val="autoZero"/>
        <c:crossBetween val="between"/>
        <c:majorUnit val="50"/>
        <c:minorUnit val="20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91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Sheet1!$A$4:$A$7</c:f>
              <c:strCache>
                <c:ptCount val="4"/>
                <c:pt idx="0">
                  <c:v>کاردانی</c:v>
                </c:pt>
                <c:pt idx="1">
                  <c:v>کارشناسی</c:v>
                </c:pt>
                <c:pt idx="2">
                  <c:v>کارشناسی ارشد</c:v>
                </c:pt>
                <c:pt idx="3">
                  <c:v>دکتری</c:v>
                </c:pt>
              </c:strCache>
            </c:strRef>
          </c:cat>
          <c:val>
            <c:numRef>
              <c:f>Sheet1!$B$4:$B$7</c:f>
              <c:numCache>
                <c:formatCode>General</c:formatCode>
                <c:ptCount val="4"/>
                <c:pt idx="0">
                  <c:v>33</c:v>
                </c:pt>
                <c:pt idx="1">
                  <c:v>64</c:v>
                </c:pt>
                <c:pt idx="2">
                  <c:v>23</c:v>
                </c:pt>
                <c:pt idx="3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95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Sheet1!$A$4:$A$7</c:f>
              <c:strCache>
                <c:ptCount val="4"/>
                <c:pt idx="0">
                  <c:v>کاردانی</c:v>
                </c:pt>
                <c:pt idx="1">
                  <c:v>کارشناسی</c:v>
                </c:pt>
                <c:pt idx="2">
                  <c:v>کارشناسی ارشد</c:v>
                </c:pt>
                <c:pt idx="3">
                  <c:v>دکتری</c:v>
                </c:pt>
              </c:strCache>
            </c:strRef>
          </c:cat>
          <c:val>
            <c:numRef>
              <c:f>Sheet1!$C$4:$C$7</c:f>
              <c:numCache>
                <c:formatCode>General</c:formatCode>
                <c:ptCount val="4"/>
                <c:pt idx="0">
                  <c:v>97</c:v>
                </c:pt>
                <c:pt idx="1">
                  <c:v>195</c:v>
                </c:pt>
                <c:pt idx="2">
                  <c:v>88</c:v>
                </c:pt>
                <c:pt idx="3">
                  <c:v>60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81835088"/>
        <c:axId val="181835648"/>
      </c:barChart>
      <c:catAx>
        <c:axId val="1818350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81835648"/>
        <c:crosses val="autoZero"/>
        <c:auto val="1"/>
        <c:lblAlgn val="ctr"/>
        <c:lblOffset val="100"/>
        <c:noMultiLvlLbl val="0"/>
      </c:catAx>
      <c:valAx>
        <c:axId val="1818356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183508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5.4913285143088984E-2"/>
          <c:y val="4.3388395599486235E-2"/>
          <c:w val="0.886212752449272"/>
          <c:h val="0.61781161030474696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'[Companies139408 (2).xlsx]Machinery-Net Sales'!$C$40</c:f>
              <c:strCache>
                <c:ptCount val="1"/>
                <c:pt idx="0">
                  <c:v>89</c:v>
                </c:pt>
              </c:strCache>
            </c:strRef>
          </c:tx>
          <c:spPr>
            <a:solidFill>
              <a:srgbClr val="B8CF8B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c:spPr>
          </c:dPt>
          <c:cat>
            <c:strRef>
              <c:f>'[Companies139408 (2).xlsx]Machinery-Net Sales'!$B$41:$B$50</c:f>
              <c:strCache>
                <c:ptCount val="10"/>
                <c:pt idx="0">
                  <c:v>Abidi</c:v>
                </c:pt>
                <c:pt idx="1">
                  <c:v>Jaber</c:v>
                </c:pt>
                <c:pt idx="2">
                  <c:v>Osveh</c:v>
                </c:pt>
                <c:pt idx="3">
                  <c:v>Exir</c:v>
                </c:pt>
                <c:pt idx="4">
                  <c:v>Razak</c:v>
                </c:pt>
                <c:pt idx="5">
                  <c:v>AlborzDarou</c:v>
                </c:pt>
                <c:pt idx="6">
                  <c:v>Daroupakhsh</c:v>
                </c:pt>
                <c:pt idx="7">
                  <c:v>Zahravi</c:v>
                </c:pt>
                <c:pt idx="8">
                  <c:v>SinaDarou</c:v>
                </c:pt>
                <c:pt idx="9">
                  <c:v>Abureyhan</c:v>
                </c:pt>
              </c:strCache>
            </c:strRef>
          </c:cat>
          <c:val>
            <c:numRef>
              <c:f>'[Companies139408 (2).xlsx]Machinery-Net Sales'!$C$41:$C$50</c:f>
              <c:numCache>
                <c:formatCode>0%</c:formatCode>
                <c:ptCount val="10"/>
                <c:pt idx="0">
                  <c:v>9.4436196599585034E-2</c:v>
                </c:pt>
                <c:pt idx="1">
                  <c:v>3.8628002596840509E-2</c:v>
                </c:pt>
                <c:pt idx="2">
                  <c:v>8.9502553905372984E-2</c:v>
                </c:pt>
                <c:pt idx="3">
                  <c:v>5.2619403612839503E-2</c:v>
                </c:pt>
                <c:pt idx="4">
                  <c:v>5.3004704813416029E-2</c:v>
                </c:pt>
                <c:pt idx="5">
                  <c:v>3.7824268578139038E-2</c:v>
                </c:pt>
                <c:pt idx="6">
                  <c:v>9.7740124917533686E-2</c:v>
                </c:pt>
                <c:pt idx="7">
                  <c:v>8.2399890346195936E-2</c:v>
                </c:pt>
                <c:pt idx="8">
                  <c:v>0.1257481484288587</c:v>
                </c:pt>
                <c:pt idx="9">
                  <c:v>9.197466999643239E-2</c:v>
                </c:pt>
              </c:numCache>
            </c:numRef>
          </c:val>
        </c:ser>
        <c:ser>
          <c:idx val="4"/>
          <c:order val="1"/>
          <c:tx>
            <c:strRef>
              <c:f>'[Companies139408 (2).xlsx]Machinery-Net Sales'!$D$40</c:f>
              <c:strCache>
                <c:ptCount val="1"/>
                <c:pt idx="0">
                  <c:v>90</c:v>
                </c:pt>
              </c:strCache>
            </c:strRef>
          </c:tx>
          <c:spPr>
            <a:solidFill>
              <a:srgbClr val="A9C571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</c:spPr>
          </c:dPt>
          <c:cat>
            <c:strRef>
              <c:f>'[Companies139408 (2).xlsx]Machinery-Net Sales'!$B$41:$B$50</c:f>
              <c:strCache>
                <c:ptCount val="10"/>
                <c:pt idx="0">
                  <c:v>Abidi</c:v>
                </c:pt>
                <c:pt idx="1">
                  <c:v>Jaber</c:v>
                </c:pt>
                <c:pt idx="2">
                  <c:v>Osveh</c:v>
                </c:pt>
                <c:pt idx="3">
                  <c:v>Exir</c:v>
                </c:pt>
                <c:pt idx="4">
                  <c:v>Razak</c:v>
                </c:pt>
                <c:pt idx="5">
                  <c:v>AlborzDarou</c:v>
                </c:pt>
                <c:pt idx="6">
                  <c:v>Daroupakhsh</c:v>
                </c:pt>
                <c:pt idx="7">
                  <c:v>Zahravi</c:v>
                </c:pt>
                <c:pt idx="8">
                  <c:v>SinaDarou</c:v>
                </c:pt>
                <c:pt idx="9">
                  <c:v>Abureyhan</c:v>
                </c:pt>
              </c:strCache>
            </c:strRef>
          </c:cat>
          <c:val>
            <c:numRef>
              <c:f>'[Companies139408 (2).xlsx]Machinery-Net Sales'!$D$41:$D$50</c:f>
              <c:numCache>
                <c:formatCode>0%</c:formatCode>
                <c:ptCount val="10"/>
                <c:pt idx="0">
                  <c:v>0.17628017863738626</c:v>
                </c:pt>
                <c:pt idx="1">
                  <c:v>4.6435940219243951E-2</c:v>
                </c:pt>
                <c:pt idx="2">
                  <c:v>8.2862024438517451E-2</c:v>
                </c:pt>
                <c:pt idx="3">
                  <c:v>5.4492537196299824E-2</c:v>
                </c:pt>
                <c:pt idx="4">
                  <c:v>7.0455003425623663E-2</c:v>
                </c:pt>
                <c:pt idx="5">
                  <c:v>7.7567366138159483E-2</c:v>
                </c:pt>
                <c:pt idx="6">
                  <c:v>8.3492391559558593E-2</c:v>
                </c:pt>
                <c:pt idx="7">
                  <c:v>7.2884997851267758E-2</c:v>
                </c:pt>
                <c:pt idx="8">
                  <c:v>0.11255412135793004</c:v>
                </c:pt>
                <c:pt idx="9">
                  <c:v>9.9933476749498998E-2</c:v>
                </c:pt>
              </c:numCache>
            </c:numRef>
          </c:val>
        </c:ser>
        <c:ser>
          <c:idx val="0"/>
          <c:order val="2"/>
          <c:tx>
            <c:strRef>
              <c:f>'[Companies139408 (2).xlsx]Machinery-Net Sales'!$E$40</c:f>
              <c:strCache>
                <c:ptCount val="1"/>
                <c:pt idx="0">
                  <c:v>91</c:v>
                </c:pt>
              </c:strCache>
            </c:strRef>
          </c:tx>
          <c:spPr>
            <a:solidFill>
              <a:srgbClr val="88A945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c:spPr>
          </c:dPt>
          <c:cat>
            <c:strRef>
              <c:f>'[Companies139408 (2).xlsx]Machinery-Net Sales'!$B$41:$B$50</c:f>
              <c:strCache>
                <c:ptCount val="10"/>
                <c:pt idx="0">
                  <c:v>Abidi</c:v>
                </c:pt>
                <c:pt idx="1">
                  <c:v>Jaber</c:v>
                </c:pt>
                <c:pt idx="2">
                  <c:v>Osveh</c:v>
                </c:pt>
                <c:pt idx="3">
                  <c:v>Exir</c:v>
                </c:pt>
                <c:pt idx="4">
                  <c:v>Razak</c:v>
                </c:pt>
                <c:pt idx="5">
                  <c:v>AlborzDarou</c:v>
                </c:pt>
                <c:pt idx="6">
                  <c:v>Daroupakhsh</c:v>
                </c:pt>
                <c:pt idx="7">
                  <c:v>Zahravi</c:v>
                </c:pt>
                <c:pt idx="8">
                  <c:v>SinaDarou</c:v>
                </c:pt>
                <c:pt idx="9">
                  <c:v>Abureyhan</c:v>
                </c:pt>
              </c:strCache>
            </c:strRef>
          </c:cat>
          <c:val>
            <c:numRef>
              <c:f>'[Companies139408 (2).xlsx]Machinery-Net Sales'!$E$41:$E$50</c:f>
              <c:numCache>
                <c:formatCode>0%</c:formatCode>
                <c:ptCount val="10"/>
                <c:pt idx="0">
                  <c:v>0.15156696606224254</c:v>
                </c:pt>
                <c:pt idx="1">
                  <c:v>4.7877783462727738E-2</c:v>
                </c:pt>
                <c:pt idx="2">
                  <c:v>0.12037172135732038</c:v>
                </c:pt>
                <c:pt idx="3">
                  <c:v>4.4455033661763066E-2</c:v>
                </c:pt>
                <c:pt idx="4">
                  <c:v>5.2957371225577261E-2</c:v>
                </c:pt>
                <c:pt idx="5">
                  <c:v>7.0641399947150005E-2</c:v>
                </c:pt>
                <c:pt idx="6">
                  <c:v>0.11339150773870217</c:v>
                </c:pt>
                <c:pt idx="7">
                  <c:v>5.3736302794684505E-2</c:v>
                </c:pt>
                <c:pt idx="8">
                  <c:v>8.3630880940950558E-2</c:v>
                </c:pt>
                <c:pt idx="9">
                  <c:v>0.11204394792471933</c:v>
                </c:pt>
              </c:numCache>
            </c:numRef>
          </c:val>
        </c:ser>
        <c:ser>
          <c:idx val="1"/>
          <c:order val="3"/>
          <c:tx>
            <c:strRef>
              <c:f>'[Companies139408 (2).xlsx]Machinery-Net Sales'!$F$40</c:f>
              <c:strCache>
                <c:ptCount val="1"/>
                <c:pt idx="0">
                  <c:v>92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cat>
            <c:strRef>
              <c:f>'[Companies139408 (2).xlsx]Machinery-Net Sales'!$B$41:$B$50</c:f>
              <c:strCache>
                <c:ptCount val="10"/>
                <c:pt idx="0">
                  <c:v>Abidi</c:v>
                </c:pt>
                <c:pt idx="1">
                  <c:v>Jaber</c:v>
                </c:pt>
                <c:pt idx="2">
                  <c:v>Osveh</c:v>
                </c:pt>
                <c:pt idx="3">
                  <c:v>Exir</c:v>
                </c:pt>
                <c:pt idx="4">
                  <c:v>Razak</c:v>
                </c:pt>
                <c:pt idx="5">
                  <c:v>AlborzDarou</c:v>
                </c:pt>
                <c:pt idx="6">
                  <c:v>Daroupakhsh</c:v>
                </c:pt>
                <c:pt idx="7">
                  <c:v>Zahravi</c:v>
                </c:pt>
                <c:pt idx="8">
                  <c:v>SinaDarou</c:v>
                </c:pt>
                <c:pt idx="9">
                  <c:v>Abureyhan</c:v>
                </c:pt>
              </c:strCache>
            </c:strRef>
          </c:cat>
          <c:val>
            <c:numRef>
              <c:f>'[Companies139408 (2).xlsx]Machinery-Net Sales'!$F$41:$F$50</c:f>
              <c:numCache>
                <c:formatCode>0%</c:formatCode>
                <c:ptCount val="10"/>
                <c:pt idx="0">
                  <c:v>0.21111085733041315</c:v>
                </c:pt>
                <c:pt idx="1">
                  <c:v>2.1910789914080832E-2</c:v>
                </c:pt>
                <c:pt idx="2">
                  <c:v>3.4304079048866037E-2</c:v>
                </c:pt>
                <c:pt idx="3">
                  <c:v>2.0925869641587387E-2</c:v>
                </c:pt>
                <c:pt idx="4">
                  <c:v>2.5723976602481231E-2</c:v>
                </c:pt>
                <c:pt idx="5">
                  <c:v>3.9414132575191503E-2</c:v>
                </c:pt>
                <c:pt idx="6">
                  <c:v>0.11976776626706295</c:v>
                </c:pt>
                <c:pt idx="7">
                  <c:v>4.5514711636943955E-2</c:v>
                </c:pt>
                <c:pt idx="8">
                  <c:v>6.3786659524476208E-2</c:v>
                </c:pt>
                <c:pt idx="9">
                  <c:v>6.3299327863853186E-2</c:v>
                </c:pt>
              </c:numCache>
            </c:numRef>
          </c:val>
        </c:ser>
        <c:ser>
          <c:idx val="2"/>
          <c:order val="4"/>
          <c:tx>
            <c:strRef>
              <c:f>'[Companies139408 (2).xlsx]Machinery-Net Sales'!$G$40</c:f>
              <c:strCache>
                <c:ptCount val="1"/>
                <c:pt idx="0">
                  <c:v>93</c:v>
                </c:pt>
              </c:strCache>
            </c:strRef>
          </c:tx>
          <c:spPr>
            <a:solidFill>
              <a:srgbClr val="678034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</c:spPr>
          </c:dPt>
          <c:cat>
            <c:strRef>
              <c:f>'[Companies139408 (2).xlsx]Machinery-Net Sales'!$B$41:$B$50</c:f>
              <c:strCache>
                <c:ptCount val="10"/>
                <c:pt idx="0">
                  <c:v>Abidi</c:v>
                </c:pt>
                <c:pt idx="1">
                  <c:v>Jaber</c:v>
                </c:pt>
                <c:pt idx="2">
                  <c:v>Osveh</c:v>
                </c:pt>
                <c:pt idx="3">
                  <c:v>Exir</c:v>
                </c:pt>
                <c:pt idx="4">
                  <c:v>Razak</c:v>
                </c:pt>
                <c:pt idx="5">
                  <c:v>AlborzDarou</c:v>
                </c:pt>
                <c:pt idx="6">
                  <c:v>Daroupakhsh</c:v>
                </c:pt>
                <c:pt idx="7">
                  <c:v>Zahravi</c:v>
                </c:pt>
                <c:pt idx="8">
                  <c:v>SinaDarou</c:v>
                </c:pt>
                <c:pt idx="9">
                  <c:v>Abureyhan</c:v>
                </c:pt>
              </c:strCache>
            </c:strRef>
          </c:cat>
          <c:val>
            <c:numRef>
              <c:f>'[Companies139408 (2).xlsx]Machinery-Net Sales'!$G$41:$G$50</c:f>
              <c:numCache>
                <c:formatCode>0%</c:formatCode>
                <c:ptCount val="10"/>
                <c:pt idx="0">
                  <c:v>0.18040464998695419</c:v>
                </c:pt>
                <c:pt idx="1">
                  <c:v>1.6342859293443684E-2</c:v>
                </c:pt>
                <c:pt idx="2">
                  <c:v>3.9901311793480214E-2</c:v>
                </c:pt>
                <c:pt idx="3">
                  <c:v>1.9301660782103769E-2</c:v>
                </c:pt>
                <c:pt idx="4">
                  <c:v>2.6176220783485152E-2</c:v>
                </c:pt>
                <c:pt idx="5">
                  <c:v>4.3377801842844739E-2</c:v>
                </c:pt>
                <c:pt idx="6">
                  <c:v>8.5678518820548569E-2</c:v>
                </c:pt>
                <c:pt idx="7">
                  <c:v>3.5371190497709849E-2</c:v>
                </c:pt>
                <c:pt idx="8">
                  <c:v>6.3569691124508776E-2</c:v>
                </c:pt>
                <c:pt idx="9">
                  <c:v>4.382471887321087E-2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1836208"/>
        <c:axId val="186925152"/>
      </c:barChart>
      <c:catAx>
        <c:axId val="1818362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0"/>
            </a:pPr>
            <a:endParaRPr lang="en-US"/>
          </a:p>
        </c:txPr>
        <c:crossAx val="186925152"/>
        <c:crosses val="autoZero"/>
        <c:auto val="1"/>
        <c:lblAlgn val="ctr"/>
        <c:lblOffset val="100"/>
        <c:noMultiLvlLbl val="0"/>
      </c:catAx>
      <c:valAx>
        <c:axId val="186925152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 b="0"/>
            </a:pPr>
            <a:endParaRPr lang="en-US"/>
          </a:p>
        </c:txPr>
        <c:crossAx val="18183620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1886978464364892"/>
          <c:y val="0.91698749893357023"/>
          <c:w val="0.67535188018593351"/>
          <c:h val="7.8738147093315461E-2"/>
        </c:manualLayout>
      </c:layout>
      <c:overlay val="0"/>
      <c:txPr>
        <a:bodyPr/>
        <a:lstStyle/>
        <a:p>
          <a:pPr>
            <a:defRPr sz="1200" b="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9B402C-1F6B-4A62-BE5B-4C0933659291}" type="doc">
      <dgm:prSet loTypeId="urn:microsoft.com/office/officeart/2005/8/layout/cycle5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E13F3C2D-A8A2-42C3-A6CB-B69843288F01}">
      <dgm:prSet phldrT="[Text]" custT="1"/>
      <dgm:spPr/>
      <dgm:t>
        <a:bodyPr/>
        <a:lstStyle/>
        <a:p>
          <a:pPr algn="ctr" rtl="1"/>
          <a:r>
            <a:rPr lang="fa-IR" sz="1200" b="1" dirty="0">
              <a:cs typeface="B Nazanin" pitchFamily="2" charset="-78"/>
            </a:rPr>
            <a:t>برنامه ریزی عملکرد</a:t>
          </a:r>
        </a:p>
      </dgm:t>
    </dgm:pt>
    <dgm:pt modelId="{9F646E75-6783-4F44-BC42-0FB1F8C21E97}" type="parTrans" cxnId="{8CDD225E-A71C-4133-BA5E-E73C5EE50854}">
      <dgm:prSet/>
      <dgm:spPr/>
      <dgm:t>
        <a:bodyPr/>
        <a:lstStyle/>
        <a:p>
          <a:pPr algn="ctr" rtl="1"/>
          <a:endParaRPr lang="fa-IR" sz="2000" b="1">
            <a:cs typeface="B Nazanin" pitchFamily="2" charset="-78"/>
          </a:endParaRPr>
        </a:p>
      </dgm:t>
    </dgm:pt>
    <dgm:pt modelId="{3D776E9A-7DEA-4F5C-A491-E96C22477B10}" type="sibTrans" cxnId="{8CDD225E-A71C-4133-BA5E-E73C5EE50854}">
      <dgm:prSet/>
      <dgm:spPr/>
      <dgm:t>
        <a:bodyPr/>
        <a:lstStyle/>
        <a:p>
          <a:pPr algn="ctr" rtl="1"/>
          <a:endParaRPr lang="fa-IR" sz="2000" b="1">
            <a:cs typeface="B Nazanin" pitchFamily="2" charset="-78"/>
          </a:endParaRPr>
        </a:p>
      </dgm:t>
    </dgm:pt>
    <dgm:pt modelId="{21F2848C-ED39-41B9-9F75-A343F2080E12}">
      <dgm:prSet phldrT="[Text]" custT="1"/>
      <dgm:spPr/>
      <dgm:t>
        <a:bodyPr/>
        <a:lstStyle/>
        <a:p>
          <a:pPr algn="ctr" rtl="1"/>
          <a:r>
            <a:rPr lang="fa-IR" sz="1200" b="1" dirty="0">
              <a:cs typeface="B Nazanin" pitchFamily="2" charset="-78"/>
            </a:rPr>
            <a:t>هدایت و </a:t>
          </a:r>
          <a:endParaRPr lang="fa-IR" sz="1200" b="1" dirty="0" smtClean="0">
            <a:cs typeface="B Nazanin" pitchFamily="2" charset="-78"/>
          </a:endParaRPr>
        </a:p>
        <a:p>
          <a:pPr algn="ctr" rtl="1"/>
          <a:r>
            <a:rPr lang="fa-IR" sz="1200" b="1" dirty="0" smtClean="0">
              <a:cs typeface="B Nazanin" pitchFamily="2" charset="-78"/>
            </a:rPr>
            <a:t>مربی </a:t>
          </a:r>
          <a:r>
            <a:rPr lang="fa-IR" sz="1200" b="1" dirty="0">
              <a:cs typeface="B Nazanin" pitchFamily="2" charset="-78"/>
            </a:rPr>
            <a:t>گری</a:t>
          </a:r>
        </a:p>
      </dgm:t>
    </dgm:pt>
    <dgm:pt modelId="{8BC4D0E6-38CF-43B9-8D01-61F22B0DD320}" type="parTrans" cxnId="{E2D95A0D-B5C9-48E1-BFF7-9ABA587C9B52}">
      <dgm:prSet/>
      <dgm:spPr/>
      <dgm:t>
        <a:bodyPr/>
        <a:lstStyle/>
        <a:p>
          <a:pPr algn="ctr" rtl="1"/>
          <a:endParaRPr lang="fa-IR" sz="2000" b="1">
            <a:cs typeface="B Nazanin" pitchFamily="2" charset="-78"/>
          </a:endParaRPr>
        </a:p>
      </dgm:t>
    </dgm:pt>
    <dgm:pt modelId="{28B78A58-C1FE-40DF-9FD3-F14D005D7574}" type="sibTrans" cxnId="{E2D95A0D-B5C9-48E1-BFF7-9ABA587C9B52}">
      <dgm:prSet/>
      <dgm:spPr/>
      <dgm:t>
        <a:bodyPr/>
        <a:lstStyle/>
        <a:p>
          <a:pPr algn="ctr" rtl="1"/>
          <a:endParaRPr lang="fa-IR" sz="2000" b="1">
            <a:cs typeface="B Nazanin" pitchFamily="2" charset="-78"/>
          </a:endParaRPr>
        </a:p>
      </dgm:t>
    </dgm:pt>
    <dgm:pt modelId="{BD8FCC14-134F-4B0D-977B-2F51BA7D40BF}">
      <dgm:prSet phldrT="[Text]" custT="1"/>
      <dgm:spPr/>
      <dgm:t>
        <a:bodyPr/>
        <a:lstStyle/>
        <a:p>
          <a:pPr algn="ctr" rtl="1"/>
          <a:r>
            <a:rPr lang="fa-IR" sz="1200" b="1">
              <a:cs typeface="B Nazanin" pitchFamily="2" charset="-78"/>
            </a:rPr>
            <a:t>ارزیابی و ارائه بازخورد</a:t>
          </a:r>
        </a:p>
      </dgm:t>
    </dgm:pt>
    <dgm:pt modelId="{9B0C4D8D-FF07-4515-B22D-F1B583B7F663}" type="parTrans" cxnId="{210A98AA-0502-4CAD-8817-835918822F04}">
      <dgm:prSet/>
      <dgm:spPr/>
      <dgm:t>
        <a:bodyPr/>
        <a:lstStyle/>
        <a:p>
          <a:pPr algn="ctr" rtl="1"/>
          <a:endParaRPr lang="fa-IR" sz="2000" b="1">
            <a:cs typeface="B Nazanin" pitchFamily="2" charset="-78"/>
          </a:endParaRPr>
        </a:p>
      </dgm:t>
    </dgm:pt>
    <dgm:pt modelId="{1FEF9AFA-52C5-44B5-B0CF-437D9B0B9DE5}" type="sibTrans" cxnId="{210A98AA-0502-4CAD-8817-835918822F04}">
      <dgm:prSet/>
      <dgm:spPr/>
      <dgm:t>
        <a:bodyPr/>
        <a:lstStyle/>
        <a:p>
          <a:pPr algn="ctr" rtl="1"/>
          <a:endParaRPr lang="fa-IR" sz="2000" b="1">
            <a:cs typeface="B Nazanin" pitchFamily="2" charset="-78"/>
          </a:endParaRPr>
        </a:p>
      </dgm:t>
    </dgm:pt>
    <dgm:pt modelId="{9A499C7A-6746-4FFD-817A-54E47F6E62AE}">
      <dgm:prSet phldrT="[Text]" custT="1"/>
      <dgm:spPr/>
      <dgm:t>
        <a:bodyPr/>
        <a:lstStyle/>
        <a:p>
          <a:pPr algn="ctr" rtl="1"/>
          <a:r>
            <a:rPr lang="fa-IR" sz="1100" b="1" dirty="0" smtClean="0">
              <a:cs typeface="B Nazanin" pitchFamily="2" charset="-78"/>
            </a:rPr>
            <a:t>پاداش/ </a:t>
          </a:r>
        </a:p>
        <a:p>
          <a:pPr algn="ctr" rtl="1"/>
          <a:r>
            <a:rPr lang="fa-IR" sz="1100" b="1" dirty="0" smtClean="0">
              <a:cs typeface="B Nazanin" pitchFamily="2" charset="-78"/>
            </a:rPr>
            <a:t>آموزش و توسعه</a:t>
          </a:r>
          <a:endParaRPr lang="fa-IR" sz="1100" b="1" dirty="0">
            <a:cs typeface="B Nazanin" pitchFamily="2" charset="-78"/>
          </a:endParaRPr>
        </a:p>
      </dgm:t>
    </dgm:pt>
    <dgm:pt modelId="{253F8159-AD02-4817-A596-0095AC35CB91}" type="parTrans" cxnId="{7B22F4B8-4A17-4E00-A8A3-5998DB721DBF}">
      <dgm:prSet/>
      <dgm:spPr/>
      <dgm:t>
        <a:bodyPr/>
        <a:lstStyle/>
        <a:p>
          <a:pPr algn="ctr" rtl="1"/>
          <a:endParaRPr lang="fa-IR" sz="2000" b="1">
            <a:cs typeface="B Nazanin" pitchFamily="2" charset="-78"/>
          </a:endParaRPr>
        </a:p>
      </dgm:t>
    </dgm:pt>
    <dgm:pt modelId="{DD322B2F-2246-4618-BC8A-6B863B00FE61}" type="sibTrans" cxnId="{7B22F4B8-4A17-4E00-A8A3-5998DB721DBF}">
      <dgm:prSet/>
      <dgm:spPr/>
      <dgm:t>
        <a:bodyPr/>
        <a:lstStyle/>
        <a:p>
          <a:pPr algn="ctr" rtl="1"/>
          <a:endParaRPr lang="fa-IR" sz="2000" b="1">
            <a:cs typeface="B Nazanin" pitchFamily="2" charset="-78"/>
          </a:endParaRPr>
        </a:p>
      </dgm:t>
    </dgm:pt>
    <dgm:pt modelId="{72C3743E-9766-4102-915E-1613B84D115D}" type="pres">
      <dgm:prSet presAssocID="{5C9B402C-1F6B-4A62-BE5B-4C093365929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46242EE-9075-4BBF-8A38-F6F728E4A9A3}" type="pres">
      <dgm:prSet presAssocID="{E13F3C2D-A8A2-42C3-A6CB-B69843288F01}" presName="node" presStyleLbl="node1" presStyleIdx="0" presStyleCnt="4" custScaleX="11794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48ED4A5-3B75-4BAF-97D4-6BC8DF43A47C}" type="pres">
      <dgm:prSet presAssocID="{E13F3C2D-A8A2-42C3-A6CB-B69843288F01}" presName="spNode" presStyleCnt="0"/>
      <dgm:spPr/>
      <dgm:t>
        <a:bodyPr/>
        <a:lstStyle/>
        <a:p>
          <a:pPr rtl="1"/>
          <a:endParaRPr lang="fa-IR"/>
        </a:p>
      </dgm:t>
    </dgm:pt>
    <dgm:pt modelId="{3E85C361-7909-4F83-BA16-A8657BA81314}" type="pres">
      <dgm:prSet presAssocID="{3D776E9A-7DEA-4F5C-A491-E96C22477B10}" presName="sibTrans" presStyleLbl="sibTrans1D1" presStyleIdx="0" presStyleCnt="4"/>
      <dgm:spPr/>
      <dgm:t>
        <a:bodyPr/>
        <a:lstStyle/>
        <a:p>
          <a:pPr rtl="1"/>
          <a:endParaRPr lang="fa-IR"/>
        </a:p>
      </dgm:t>
    </dgm:pt>
    <dgm:pt modelId="{C84D0EC0-B188-4826-ADE2-62A63B9856E0}" type="pres">
      <dgm:prSet presAssocID="{21F2848C-ED39-41B9-9F75-A343F2080E12}" presName="node" presStyleLbl="node1" presStyleIdx="1" presStyleCnt="4" custScaleX="11794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8A82322-8498-4771-92AB-A7CDF1FB7424}" type="pres">
      <dgm:prSet presAssocID="{21F2848C-ED39-41B9-9F75-A343F2080E12}" presName="spNode" presStyleCnt="0"/>
      <dgm:spPr/>
      <dgm:t>
        <a:bodyPr/>
        <a:lstStyle/>
        <a:p>
          <a:pPr rtl="1"/>
          <a:endParaRPr lang="fa-IR"/>
        </a:p>
      </dgm:t>
    </dgm:pt>
    <dgm:pt modelId="{772847C6-369A-425B-851F-D5B293469B0D}" type="pres">
      <dgm:prSet presAssocID="{28B78A58-C1FE-40DF-9FD3-F14D005D7574}" presName="sibTrans" presStyleLbl="sibTrans1D1" presStyleIdx="1" presStyleCnt="4"/>
      <dgm:spPr/>
      <dgm:t>
        <a:bodyPr/>
        <a:lstStyle/>
        <a:p>
          <a:pPr rtl="1"/>
          <a:endParaRPr lang="fa-IR"/>
        </a:p>
      </dgm:t>
    </dgm:pt>
    <dgm:pt modelId="{DE249F7A-B34D-43BE-B9A9-CB5E75B82CFC}" type="pres">
      <dgm:prSet presAssocID="{BD8FCC14-134F-4B0D-977B-2F51BA7D40BF}" presName="node" presStyleLbl="node1" presStyleIdx="2" presStyleCnt="4" custScaleX="11794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6A794F1-88D8-49C9-8B15-8487ED954074}" type="pres">
      <dgm:prSet presAssocID="{BD8FCC14-134F-4B0D-977B-2F51BA7D40BF}" presName="spNode" presStyleCnt="0"/>
      <dgm:spPr/>
      <dgm:t>
        <a:bodyPr/>
        <a:lstStyle/>
        <a:p>
          <a:pPr rtl="1"/>
          <a:endParaRPr lang="fa-IR"/>
        </a:p>
      </dgm:t>
    </dgm:pt>
    <dgm:pt modelId="{D0912F2C-62B3-46D7-BBD3-B647BCA71EC3}" type="pres">
      <dgm:prSet presAssocID="{1FEF9AFA-52C5-44B5-B0CF-437D9B0B9DE5}" presName="sibTrans" presStyleLbl="sibTrans1D1" presStyleIdx="2" presStyleCnt="4"/>
      <dgm:spPr/>
      <dgm:t>
        <a:bodyPr/>
        <a:lstStyle/>
        <a:p>
          <a:pPr rtl="1"/>
          <a:endParaRPr lang="fa-IR"/>
        </a:p>
      </dgm:t>
    </dgm:pt>
    <dgm:pt modelId="{5D7CCE49-F9CF-4838-9092-426A389EF23B}" type="pres">
      <dgm:prSet presAssocID="{9A499C7A-6746-4FFD-817A-54E47F6E62AE}" presName="node" presStyleLbl="node1" presStyleIdx="3" presStyleCnt="4" custScaleX="11794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6D1EAD6-D3D4-4E68-9BB4-FF3946A1E305}" type="pres">
      <dgm:prSet presAssocID="{9A499C7A-6746-4FFD-817A-54E47F6E62AE}" presName="spNode" presStyleCnt="0"/>
      <dgm:spPr/>
      <dgm:t>
        <a:bodyPr/>
        <a:lstStyle/>
        <a:p>
          <a:pPr rtl="1"/>
          <a:endParaRPr lang="fa-IR"/>
        </a:p>
      </dgm:t>
    </dgm:pt>
    <dgm:pt modelId="{2C568BF5-1068-41B7-9D3E-CB033C564721}" type="pres">
      <dgm:prSet presAssocID="{DD322B2F-2246-4618-BC8A-6B863B00FE61}" presName="sibTrans" presStyleLbl="sibTrans1D1" presStyleIdx="3" presStyleCnt="4"/>
      <dgm:spPr/>
      <dgm:t>
        <a:bodyPr/>
        <a:lstStyle/>
        <a:p>
          <a:pPr rtl="1"/>
          <a:endParaRPr lang="fa-IR"/>
        </a:p>
      </dgm:t>
    </dgm:pt>
  </dgm:ptLst>
  <dgm:cxnLst>
    <dgm:cxn modelId="{DD67FE10-CF5B-47BC-B1EF-73643045DF2E}" type="presOf" srcId="{9A499C7A-6746-4FFD-817A-54E47F6E62AE}" destId="{5D7CCE49-F9CF-4838-9092-426A389EF23B}" srcOrd="0" destOrd="0" presId="urn:microsoft.com/office/officeart/2005/8/layout/cycle5"/>
    <dgm:cxn modelId="{8FFC476D-7158-43C4-9373-DB9E16A87FCC}" type="presOf" srcId="{E13F3C2D-A8A2-42C3-A6CB-B69843288F01}" destId="{046242EE-9075-4BBF-8A38-F6F728E4A9A3}" srcOrd="0" destOrd="0" presId="urn:microsoft.com/office/officeart/2005/8/layout/cycle5"/>
    <dgm:cxn modelId="{8CDD225E-A71C-4133-BA5E-E73C5EE50854}" srcId="{5C9B402C-1F6B-4A62-BE5B-4C0933659291}" destId="{E13F3C2D-A8A2-42C3-A6CB-B69843288F01}" srcOrd="0" destOrd="0" parTransId="{9F646E75-6783-4F44-BC42-0FB1F8C21E97}" sibTransId="{3D776E9A-7DEA-4F5C-A491-E96C22477B10}"/>
    <dgm:cxn modelId="{7B22F4B8-4A17-4E00-A8A3-5998DB721DBF}" srcId="{5C9B402C-1F6B-4A62-BE5B-4C0933659291}" destId="{9A499C7A-6746-4FFD-817A-54E47F6E62AE}" srcOrd="3" destOrd="0" parTransId="{253F8159-AD02-4817-A596-0095AC35CB91}" sibTransId="{DD322B2F-2246-4618-BC8A-6B863B00FE61}"/>
    <dgm:cxn modelId="{2FF1B1F9-137D-41F0-A683-1394B2655CBD}" type="presOf" srcId="{BD8FCC14-134F-4B0D-977B-2F51BA7D40BF}" destId="{DE249F7A-B34D-43BE-B9A9-CB5E75B82CFC}" srcOrd="0" destOrd="0" presId="urn:microsoft.com/office/officeart/2005/8/layout/cycle5"/>
    <dgm:cxn modelId="{E2D95A0D-B5C9-48E1-BFF7-9ABA587C9B52}" srcId="{5C9B402C-1F6B-4A62-BE5B-4C0933659291}" destId="{21F2848C-ED39-41B9-9F75-A343F2080E12}" srcOrd="1" destOrd="0" parTransId="{8BC4D0E6-38CF-43B9-8D01-61F22B0DD320}" sibTransId="{28B78A58-C1FE-40DF-9FD3-F14D005D7574}"/>
    <dgm:cxn modelId="{86C65EB5-DECE-484A-9A06-815CE3306DD0}" type="presOf" srcId="{3D776E9A-7DEA-4F5C-A491-E96C22477B10}" destId="{3E85C361-7909-4F83-BA16-A8657BA81314}" srcOrd="0" destOrd="0" presId="urn:microsoft.com/office/officeart/2005/8/layout/cycle5"/>
    <dgm:cxn modelId="{AD68700B-8499-4A95-AD2B-43D305A57363}" type="presOf" srcId="{21F2848C-ED39-41B9-9F75-A343F2080E12}" destId="{C84D0EC0-B188-4826-ADE2-62A63B9856E0}" srcOrd="0" destOrd="0" presId="urn:microsoft.com/office/officeart/2005/8/layout/cycle5"/>
    <dgm:cxn modelId="{210A98AA-0502-4CAD-8817-835918822F04}" srcId="{5C9B402C-1F6B-4A62-BE5B-4C0933659291}" destId="{BD8FCC14-134F-4B0D-977B-2F51BA7D40BF}" srcOrd="2" destOrd="0" parTransId="{9B0C4D8D-FF07-4515-B22D-F1B583B7F663}" sibTransId="{1FEF9AFA-52C5-44B5-B0CF-437D9B0B9DE5}"/>
    <dgm:cxn modelId="{E460D42C-52BA-4046-8CC1-51707B9DB907}" type="presOf" srcId="{5C9B402C-1F6B-4A62-BE5B-4C0933659291}" destId="{72C3743E-9766-4102-915E-1613B84D115D}" srcOrd="0" destOrd="0" presId="urn:microsoft.com/office/officeart/2005/8/layout/cycle5"/>
    <dgm:cxn modelId="{4E40955D-22C8-4A9B-B5D6-F576D29CD12F}" type="presOf" srcId="{1FEF9AFA-52C5-44B5-B0CF-437D9B0B9DE5}" destId="{D0912F2C-62B3-46D7-BBD3-B647BCA71EC3}" srcOrd="0" destOrd="0" presId="urn:microsoft.com/office/officeart/2005/8/layout/cycle5"/>
    <dgm:cxn modelId="{E954F755-F0B2-4D6F-9438-7C5B0CF96942}" type="presOf" srcId="{DD322B2F-2246-4618-BC8A-6B863B00FE61}" destId="{2C568BF5-1068-41B7-9D3E-CB033C564721}" srcOrd="0" destOrd="0" presId="urn:microsoft.com/office/officeart/2005/8/layout/cycle5"/>
    <dgm:cxn modelId="{D4992E8F-E920-4B1D-9EC7-2625A9003239}" type="presOf" srcId="{28B78A58-C1FE-40DF-9FD3-F14D005D7574}" destId="{772847C6-369A-425B-851F-D5B293469B0D}" srcOrd="0" destOrd="0" presId="urn:microsoft.com/office/officeart/2005/8/layout/cycle5"/>
    <dgm:cxn modelId="{E364C7CB-14C9-4EB9-A377-CF372C92E4D3}" type="presParOf" srcId="{72C3743E-9766-4102-915E-1613B84D115D}" destId="{046242EE-9075-4BBF-8A38-F6F728E4A9A3}" srcOrd="0" destOrd="0" presId="urn:microsoft.com/office/officeart/2005/8/layout/cycle5"/>
    <dgm:cxn modelId="{E99DA5B5-9315-4D44-9479-FD1937560144}" type="presParOf" srcId="{72C3743E-9766-4102-915E-1613B84D115D}" destId="{148ED4A5-3B75-4BAF-97D4-6BC8DF43A47C}" srcOrd="1" destOrd="0" presId="urn:microsoft.com/office/officeart/2005/8/layout/cycle5"/>
    <dgm:cxn modelId="{3B7C8235-1AD9-49BF-9FF2-81FBAC21030C}" type="presParOf" srcId="{72C3743E-9766-4102-915E-1613B84D115D}" destId="{3E85C361-7909-4F83-BA16-A8657BA81314}" srcOrd="2" destOrd="0" presId="urn:microsoft.com/office/officeart/2005/8/layout/cycle5"/>
    <dgm:cxn modelId="{017B07F8-2C3B-4FAD-AD8B-E7176301E7C1}" type="presParOf" srcId="{72C3743E-9766-4102-915E-1613B84D115D}" destId="{C84D0EC0-B188-4826-ADE2-62A63B9856E0}" srcOrd="3" destOrd="0" presId="urn:microsoft.com/office/officeart/2005/8/layout/cycle5"/>
    <dgm:cxn modelId="{72C4BB0B-C15C-4E3B-A4CB-AED3D30F596F}" type="presParOf" srcId="{72C3743E-9766-4102-915E-1613B84D115D}" destId="{D8A82322-8498-4771-92AB-A7CDF1FB7424}" srcOrd="4" destOrd="0" presId="urn:microsoft.com/office/officeart/2005/8/layout/cycle5"/>
    <dgm:cxn modelId="{86D3F09A-1DDA-48E4-B3A9-30C77097F189}" type="presParOf" srcId="{72C3743E-9766-4102-915E-1613B84D115D}" destId="{772847C6-369A-425B-851F-D5B293469B0D}" srcOrd="5" destOrd="0" presId="urn:microsoft.com/office/officeart/2005/8/layout/cycle5"/>
    <dgm:cxn modelId="{8B9EF631-BDF0-4ABE-A928-1FF7DCD817AD}" type="presParOf" srcId="{72C3743E-9766-4102-915E-1613B84D115D}" destId="{DE249F7A-B34D-43BE-B9A9-CB5E75B82CFC}" srcOrd="6" destOrd="0" presId="urn:microsoft.com/office/officeart/2005/8/layout/cycle5"/>
    <dgm:cxn modelId="{99B9E65C-9FC6-45A6-A94E-621DB02E2BA3}" type="presParOf" srcId="{72C3743E-9766-4102-915E-1613B84D115D}" destId="{36A794F1-88D8-49C9-8B15-8487ED954074}" srcOrd="7" destOrd="0" presId="urn:microsoft.com/office/officeart/2005/8/layout/cycle5"/>
    <dgm:cxn modelId="{076980FA-C492-49ED-96F6-F816B0F60FEC}" type="presParOf" srcId="{72C3743E-9766-4102-915E-1613B84D115D}" destId="{D0912F2C-62B3-46D7-BBD3-B647BCA71EC3}" srcOrd="8" destOrd="0" presId="urn:microsoft.com/office/officeart/2005/8/layout/cycle5"/>
    <dgm:cxn modelId="{70D2708C-D768-42D5-9E8D-086ED70875A2}" type="presParOf" srcId="{72C3743E-9766-4102-915E-1613B84D115D}" destId="{5D7CCE49-F9CF-4838-9092-426A389EF23B}" srcOrd="9" destOrd="0" presId="urn:microsoft.com/office/officeart/2005/8/layout/cycle5"/>
    <dgm:cxn modelId="{91A0A6B3-DC2D-414F-8571-10F8C3654D7B}" type="presParOf" srcId="{72C3743E-9766-4102-915E-1613B84D115D}" destId="{96D1EAD6-D3D4-4E68-9BB4-FF3946A1E305}" srcOrd="10" destOrd="0" presId="urn:microsoft.com/office/officeart/2005/8/layout/cycle5"/>
    <dgm:cxn modelId="{C6FF39A3-71FD-4683-832C-A23BEA6F6028}" type="presParOf" srcId="{72C3743E-9766-4102-915E-1613B84D115D}" destId="{2C568BF5-1068-41B7-9D3E-CB033C564721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142328-A489-4593-90CD-F021119FE4E2}" type="doc">
      <dgm:prSet loTypeId="urn:microsoft.com/office/officeart/2005/8/layout/vProcess5" loCatId="process" qsTypeId="urn:microsoft.com/office/officeart/2005/8/quickstyle/3d2" qsCatId="3D" csTypeId="urn:microsoft.com/office/officeart/2005/8/colors/colorful1" csCatId="colorful" phldr="1"/>
      <dgm:spPr/>
    </dgm:pt>
    <dgm:pt modelId="{7DF7B07E-E5C3-4593-A3A2-0FDF53BF4BBE}">
      <dgm:prSet phldrT="[Text]"/>
      <dgm:spPr/>
      <dgm:t>
        <a:bodyPr/>
        <a:lstStyle/>
        <a:p>
          <a:pPr rtl="1"/>
          <a:r>
            <a:rPr lang="fa-IR" b="1" dirty="0" smtClean="0">
              <a:cs typeface="B Mitra" panose="00000400000000000000" pitchFamily="2" charset="-78"/>
            </a:rPr>
            <a:t>کارت امتیاز متوازن سازمان (کمیته اجرایی)</a:t>
          </a:r>
          <a:endParaRPr lang="fa-IR" b="1" dirty="0">
            <a:cs typeface="B Mitra" panose="00000400000000000000" pitchFamily="2" charset="-78"/>
          </a:endParaRPr>
        </a:p>
      </dgm:t>
    </dgm:pt>
    <dgm:pt modelId="{88166DBC-0F58-43B2-AAA6-6C1A35D27525}" type="parTrans" cxnId="{8F17E1D4-1FFF-4787-9963-5B18E7415A0F}">
      <dgm:prSet/>
      <dgm:spPr/>
      <dgm:t>
        <a:bodyPr/>
        <a:lstStyle/>
        <a:p>
          <a:pPr rtl="1"/>
          <a:endParaRPr lang="fa-IR"/>
        </a:p>
      </dgm:t>
    </dgm:pt>
    <dgm:pt modelId="{A3DF922C-EAC9-4139-BB73-CF2BF07F2666}" type="sibTrans" cxnId="{8F17E1D4-1FFF-4787-9963-5B18E7415A0F}">
      <dgm:prSet/>
      <dgm:spPr/>
      <dgm:t>
        <a:bodyPr/>
        <a:lstStyle/>
        <a:p>
          <a:pPr rtl="1"/>
          <a:endParaRPr lang="fa-IR"/>
        </a:p>
      </dgm:t>
    </dgm:pt>
    <dgm:pt modelId="{96146D97-01FF-4935-A9FA-2E8DBAC509BB}">
      <dgm:prSet phldrT="[Text]" custT="1"/>
      <dgm:spPr/>
      <dgm:t>
        <a:bodyPr/>
        <a:lstStyle/>
        <a:p>
          <a:pPr rtl="1"/>
          <a:r>
            <a:rPr lang="fa-IR" sz="1400" b="1" dirty="0" smtClean="0">
              <a:cs typeface="B Mitra" panose="00000400000000000000" pitchFamily="2" charset="-78"/>
            </a:rPr>
            <a:t>اهداف واحدهای سازمانی</a:t>
          </a:r>
          <a:endParaRPr lang="en-US" sz="1400" b="1" dirty="0" smtClean="0">
            <a:cs typeface="B Mitra" panose="00000400000000000000" pitchFamily="2" charset="-78"/>
          </a:endParaRPr>
        </a:p>
        <a:p>
          <a:pPr rtl="1"/>
          <a:r>
            <a:rPr lang="fa-IR" sz="1400" b="1" dirty="0" smtClean="0">
              <a:cs typeface="B Mitra" panose="00000400000000000000" pitchFamily="2" charset="-78"/>
            </a:rPr>
            <a:t>مدیرعامل، منابع انسانی و سایر واحدها</a:t>
          </a:r>
          <a:endParaRPr lang="fa-IR" sz="1400" b="1" dirty="0">
            <a:cs typeface="B Mitra" panose="00000400000000000000" pitchFamily="2" charset="-78"/>
          </a:endParaRPr>
        </a:p>
      </dgm:t>
    </dgm:pt>
    <dgm:pt modelId="{771F1DA1-3D77-4623-9332-9B00DD26A8A0}" type="parTrans" cxnId="{F2BEE7A1-D993-45F7-8CBF-4C2BC3FAD3A4}">
      <dgm:prSet/>
      <dgm:spPr/>
      <dgm:t>
        <a:bodyPr/>
        <a:lstStyle/>
        <a:p>
          <a:pPr rtl="1"/>
          <a:endParaRPr lang="fa-IR"/>
        </a:p>
      </dgm:t>
    </dgm:pt>
    <dgm:pt modelId="{A94A3811-C026-44F8-A23E-60DE586D1DB1}" type="sibTrans" cxnId="{F2BEE7A1-D993-45F7-8CBF-4C2BC3FAD3A4}">
      <dgm:prSet/>
      <dgm:spPr/>
      <dgm:t>
        <a:bodyPr/>
        <a:lstStyle/>
        <a:p>
          <a:pPr rtl="1"/>
          <a:endParaRPr lang="fa-IR"/>
        </a:p>
      </dgm:t>
    </dgm:pt>
    <dgm:pt modelId="{CF2D9E06-AE9E-46E7-A213-989987FF8F64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Mitra" panose="00000400000000000000" pitchFamily="2" charset="-78"/>
            </a:rPr>
            <a:t>روسا/ سرپرستان</a:t>
          </a:r>
          <a:r>
            <a:rPr lang="en-US" sz="2000" b="1" dirty="0" smtClean="0">
              <a:cs typeface="B Mitra" panose="00000400000000000000" pitchFamily="2" charset="-78"/>
            </a:rPr>
            <a:t> </a:t>
          </a:r>
          <a:r>
            <a:rPr lang="fa-IR" sz="2000" b="1" dirty="0" smtClean="0">
              <a:cs typeface="B Mitra" panose="00000400000000000000" pitchFamily="2" charset="-78"/>
            </a:rPr>
            <a:t> (مدیران واحدها)</a:t>
          </a:r>
          <a:endParaRPr lang="fa-IR" sz="2000" b="1" dirty="0">
            <a:cs typeface="B Mitra" panose="00000400000000000000" pitchFamily="2" charset="-78"/>
          </a:endParaRPr>
        </a:p>
      </dgm:t>
    </dgm:pt>
    <dgm:pt modelId="{4B07426C-23B5-4946-A803-B4C6B1BD95A5}" type="parTrans" cxnId="{FB293CA6-CFF9-4A2B-B69B-747F1A0E9999}">
      <dgm:prSet/>
      <dgm:spPr/>
      <dgm:t>
        <a:bodyPr/>
        <a:lstStyle/>
        <a:p>
          <a:pPr rtl="1"/>
          <a:endParaRPr lang="fa-IR"/>
        </a:p>
      </dgm:t>
    </dgm:pt>
    <dgm:pt modelId="{47F5BF26-BC2C-4315-A6B2-E8AA2EEE6F9E}" type="sibTrans" cxnId="{FB293CA6-CFF9-4A2B-B69B-747F1A0E9999}">
      <dgm:prSet/>
      <dgm:spPr/>
      <dgm:t>
        <a:bodyPr/>
        <a:lstStyle/>
        <a:p>
          <a:pPr rtl="1"/>
          <a:endParaRPr lang="fa-IR"/>
        </a:p>
      </dgm:t>
    </dgm:pt>
    <dgm:pt modelId="{377C94A9-BE66-4A75-B5DA-5AC4E0D9A03C}">
      <dgm:prSet/>
      <dgm:spPr/>
      <dgm:t>
        <a:bodyPr/>
        <a:lstStyle/>
        <a:p>
          <a:pPr rtl="1"/>
          <a:r>
            <a:rPr lang="fa-IR" b="1" dirty="0" smtClean="0">
              <a:cs typeface="B Mitra" panose="00000400000000000000" pitchFamily="2" charset="-78"/>
            </a:rPr>
            <a:t>سایر سطوح سازمانی</a:t>
          </a:r>
          <a:endParaRPr lang="fa-IR" b="1" dirty="0">
            <a:cs typeface="B Mitra" panose="00000400000000000000" pitchFamily="2" charset="-78"/>
          </a:endParaRPr>
        </a:p>
      </dgm:t>
    </dgm:pt>
    <dgm:pt modelId="{A768DF1C-4CEE-479B-A8E4-DB8249EC0B64}" type="parTrans" cxnId="{4C0C08AC-E633-4726-9B7E-3C476926FDAB}">
      <dgm:prSet/>
      <dgm:spPr/>
      <dgm:t>
        <a:bodyPr/>
        <a:lstStyle/>
        <a:p>
          <a:pPr rtl="1"/>
          <a:endParaRPr lang="fa-IR"/>
        </a:p>
      </dgm:t>
    </dgm:pt>
    <dgm:pt modelId="{4FE1CB95-FA24-4FAA-BB2B-DB8B058FC3AD}" type="sibTrans" cxnId="{4C0C08AC-E633-4726-9B7E-3C476926FDAB}">
      <dgm:prSet/>
      <dgm:spPr/>
      <dgm:t>
        <a:bodyPr/>
        <a:lstStyle/>
        <a:p>
          <a:pPr rtl="1"/>
          <a:endParaRPr lang="fa-IR"/>
        </a:p>
      </dgm:t>
    </dgm:pt>
    <dgm:pt modelId="{4406D5C4-CDF6-41D6-B67E-0FE7650F42BC}" type="pres">
      <dgm:prSet presAssocID="{92142328-A489-4593-90CD-F021119FE4E2}" presName="outerComposite" presStyleCnt="0">
        <dgm:presLayoutVars>
          <dgm:chMax val="5"/>
          <dgm:dir/>
          <dgm:resizeHandles val="exact"/>
        </dgm:presLayoutVars>
      </dgm:prSet>
      <dgm:spPr/>
    </dgm:pt>
    <dgm:pt modelId="{B3C786BB-35A5-4C35-B98A-58EC3BF8C7A5}" type="pres">
      <dgm:prSet presAssocID="{92142328-A489-4593-90CD-F021119FE4E2}" presName="dummyMaxCanvas" presStyleCnt="0">
        <dgm:presLayoutVars/>
      </dgm:prSet>
      <dgm:spPr/>
    </dgm:pt>
    <dgm:pt modelId="{5005AB2D-BCEE-495B-B0F6-AE11BD7ACFE9}" type="pres">
      <dgm:prSet presAssocID="{92142328-A489-4593-90CD-F021119FE4E2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7DBDADD-5C79-4794-A22B-B557A0E63555}" type="pres">
      <dgm:prSet presAssocID="{92142328-A489-4593-90CD-F021119FE4E2}" presName="FourNodes_2" presStyleLbl="node1" presStyleIdx="1" presStyleCnt="4" custLinFactNeighborX="-643" custLinFactNeighborY="-454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1B662AE-C2CA-4611-9577-F16E1173297E}" type="pres">
      <dgm:prSet presAssocID="{92142328-A489-4593-90CD-F021119FE4E2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F91EEDE-1B7C-4F46-9B63-14BF0B3C65C9}" type="pres">
      <dgm:prSet presAssocID="{92142328-A489-4593-90CD-F021119FE4E2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F099D5F-F43D-4FA5-86A7-65D4EDE13031}" type="pres">
      <dgm:prSet presAssocID="{92142328-A489-4593-90CD-F021119FE4E2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81DE2BF-6F82-4793-B6E5-FB33D084D6AD}" type="pres">
      <dgm:prSet presAssocID="{92142328-A489-4593-90CD-F021119FE4E2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F18AE97-1136-465D-95C5-1131E66F5B5F}" type="pres">
      <dgm:prSet presAssocID="{92142328-A489-4593-90CD-F021119FE4E2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E24C755-3FF3-4131-B489-3D232743AC76}" type="pres">
      <dgm:prSet presAssocID="{92142328-A489-4593-90CD-F021119FE4E2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A4BEF01-1C60-442F-8184-597AA8869F21}" type="pres">
      <dgm:prSet presAssocID="{92142328-A489-4593-90CD-F021119FE4E2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52296A9-17B2-4FB8-8BAA-E63E0CDA03EE}" type="pres">
      <dgm:prSet presAssocID="{92142328-A489-4593-90CD-F021119FE4E2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AB6F00C-21F5-42ED-A377-733C4BEB535B}" type="pres">
      <dgm:prSet presAssocID="{92142328-A489-4593-90CD-F021119FE4E2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7FCACC8-2547-45C1-A24F-96F6F55FF2E0}" type="presOf" srcId="{92142328-A489-4593-90CD-F021119FE4E2}" destId="{4406D5C4-CDF6-41D6-B67E-0FE7650F42BC}" srcOrd="0" destOrd="0" presId="urn:microsoft.com/office/officeart/2005/8/layout/vProcess5"/>
    <dgm:cxn modelId="{8F17E1D4-1FFF-4787-9963-5B18E7415A0F}" srcId="{92142328-A489-4593-90CD-F021119FE4E2}" destId="{7DF7B07E-E5C3-4593-A3A2-0FDF53BF4BBE}" srcOrd="0" destOrd="0" parTransId="{88166DBC-0F58-43B2-AAA6-6C1A35D27525}" sibTransId="{A3DF922C-EAC9-4139-BB73-CF2BF07F2666}"/>
    <dgm:cxn modelId="{7D90B132-3936-43BA-8712-FA53A1CE0875}" type="presOf" srcId="{7DF7B07E-E5C3-4593-A3A2-0FDF53BF4BBE}" destId="{4E24C755-3FF3-4131-B489-3D232743AC76}" srcOrd="1" destOrd="0" presId="urn:microsoft.com/office/officeart/2005/8/layout/vProcess5"/>
    <dgm:cxn modelId="{D8B864FC-D00C-4E0D-8880-94AD75D9DE7C}" type="presOf" srcId="{7DF7B07E-E5C3-4593-A3A2-0FDF53BF4BBE}" destId="{5005AB2D-BCEE-495B-B0F6-AE11BD7ACFE9}" srcOrd="0" destOrd="0" presId="urn:microsoft.com/office/officeart/2005/8/layout/vProcess5"/>
    <dgm:cxn modelId="{8E7F0D91-FEAB-4A1F-8DCE-A348A868F894}" type="presOf" srcId="{47F5BF26-BC2C-4315-A6B2-E8AA2EEE6F9E}" destId="{5F18AE97-1136-465D-95C5-1131E66F5B5F}" srcOrd="0" destOrd="0" presId="urn:microsoft.com/office/officeart/2005/8/layout/vProcess5"/>
    <dgm:cxn modelId="{415872E8-6D6D-450F-9298-65063A53B0DD}" type="presOf" srcId="{A94A3811-C026-44F8-A23E-60DE586D1DB1}" destId="{D81DE2BF-6F82-4793-B6E5-FB33D084D6AD}" srcOrd="0" destOrd="0" presId="urn:microsoft.com/office/officeart/2005/8/layout/vProcess5"/>
    <dgm:cxn modelId="{FB293CA6-CFF9-4A2B-B69B-747F1A0E9999}" srcId="{92142328-A489-4593-90CD-F021119FE4E2}" destId="{CF2D9E06-AE9E-46E7-A213-989987FF8F64}" srcOrd="2" destOrd="0" parTransId="{4B07426C-23B5-4946-A803-B4C6B1BD95A5}" sibTransId="{47F5BF26-BC2C-4315-A6B2-E8AA2EEE6F9E}"/>
    <dgm:cxn modelId="{E4AA7C9E-A45C-4615-8A56-08975C461752}" type="presOf" srcId="{CF2D9E06-AE9E-46E7-A213-989987FF8F64}" destId="{452296A9-17B2-4FB8-8BAA-E63E0CDA03EE}" srcOrd="1" destOrd="0" presId="urn:microsoft.com/office/officeart/2005/8/layout/vProcess5"/>
    <dgm:cxn modelId="{30DDA08D-ACC7-4EAA-AEC0-89E7F4E82297}" type="presOf" srcId="{96146D97-01FF-4935-A9FA-2E8DBAC509BB}" destId="{A7DBDADD-5C79-4794-A22B-B557A0E63555}" srcOrd="0" destOrd="0" presId="urn:microsoft.com/office/officeart/2005/8/layout/vProcess5"/>
    <dgm:cxn modelId="{4C0C08AC-E633-4726-9B7E-3C476926FDAB}" srcId="{92142328-A489-4593-90CD-F021119FE4E2}" destId="{377C94A9-BE66-4A75-B5DA-5AC4E0D9A03C}" srcOrd="3" destOrd="0" parTransId="{A768DF1C-4CEE-479B-A8E4-DB8249EC0B64}" sibTransId="{4FE1CB95-FA24-4FAA-BB2B-DB8B058FC3AD}"/>
    <dgm:cxn modelId="{44DA901E-3C8C-4A5D-9389-EB5CAB8B4540}" type="presOf" srcId="{CF2D9E06-AE9E-46E7-A213-989987FF8F64}" destId="{F1B662AE-C2CA-4611-9577-F16E1173297E}" srcOrd="0" destOrd="0" presId="urn:microsoft.com/office/officeart/2005/8/layout/vProcess5"/>
    <dgm:cxn modelId="{F2BEE7A1-D993-45F7-8CBF-4C2BC3FAD3A4}" srcId="{92142328-A489-4593-90CD-F021119FE4E2}" destId="{96146D97-01FF-4935-A9FA-2E8DBAC509BB}" srcOrd="1" destOrd="0" parTransId="{771F1DA1-3D77-4623-9332-9B00DD26A8A0}" sibTransId="{A94A3811-C026-44F8-A23E-60DE586D1DB1}"/>
    <dgm:cxn modelId="{E5C1963A-7603-4514-8CCE-F695C7FC3B9E}" type="presOf" srcId="{377C94A9-BE66-4A75-B5DA-5AC4E0D9A03C}" destId="{3AB6F00C-21F5-42ED-A377-733C4BEB535B}" srcOrd="1" destOrd="0" presId="urn:microsoft.com/office/officeart/2005/8/layout/vProcess5"/>
    <dgm:cxn modelId="{3A0B1618-374E-4AAE-A2BC-D028B11179E1}" type="presOf" srcId="{A3DF922C-EAC9-4139-BB73-CF2BF07F2666}" destId="{9F099D5F-F43D-4FA5-86A7-65D4EDE13031}" srcOrd="0" destOrd="0" presId="urn:microsoft.com/office/officeart/2005/8/layout/vProcess5"/>
    <dgm:cxn modelId="{421B9F84-D02E-4A51-8096-4AA43788EC8B}" type="presOf" srcId="{377C94A9-BE66-4A75-B5DA-5AC4E0D9A03C}" destId="{3F91EEDE-1B7C-4F46-9B63-14BF0B3C65C9}" srcOrd="0" destOrd="0" presId="urn:microsoft.com/office/officeart/2005/8/layout/vProcess5"/>
    <dgm:cxn modelId="{D7E183B1-CA91-41A9-A8DF-33048487D73C}" type="presOf" srcId="{96146D97-01FF-4935-A9FA-2E8DBAC509BB}" destId="{8A4BEF01-1C60-442F-8184-597AA8869F21}" srcOrd="1" destOrd="0" presId="urn:microsoft.com/office/officeart/2005/8/layout/vProcess5"/>
    <dgm:cxn modelId="{D6051C88-3EA9-4C03-9E59-8B62B47EB339}" type="presParOf" srcId="{4406D5C4-CDF6-41D6-B67E-0FE7650F42BC}" destId="{B3C786BB-35A5-4C35-B98A-58EC3BF8C7A5}" srcOrd="0" destOrd="0" presId="urn:microsoft.com/office/officeart/2005/8/layout/vProcess5"/>
    <dgm:cxn modelId="{BCB35A35-3BEB-43B2-B4F1-27C71CFA3D77}" type="presParOf" srcId="{4406D5C4-CDF6-41D6-B67E-0FE7650F42BC}" destId="{5005AB2D-BCEE-495B-B0F6-AE11BD7ACFE9}" srcOrd="1" destOrd="0" presId="urn:microsoft.com/office/officeart/2005/8/layout/vProcess5"/>
    <dgm:cxn modelId="{C7271C50-FEBE-4D1A-9212-0E598A0D0142}" type="presParOf" srcId="{4406D5C4-CDF6-41D6-B67E-0FE7650F42BC}" destId="{A7DBDADD-5C79-4794-A22B-B557A0E63555}" srcOrd="2" destOrd="0" presId="urn:microsoft.com/office/officeart/2005/8/layout/vProcess5"/>
    <dgm:cxn modelId="{3AC6AFC1-AD66-4826-BF84-93FA1292FCA6}" type="presParOf" srcId="{4406D5C4-CDF6-41D6-B67E-0FE7650F42BC}" destId="{F1B662AE-C2CA-4611-9577-F16E1173297E}" srcOrd="3" destOrd="0" presId="urn:microsoft.com/office/officeart/2005/8/layout/vProcess5"/>
    <dgm:cxn modelId="{7665697E-4C53-4656-9B6C-22B3028356E6}" type="presParOf" srcId="{4406D5C4-CDF6-41D6-B67E-0FE7650F42BC}" destId="{3F91EEDE-1B7C-4F46-9B63-14BF0B3C65C9}" srcOrd="4" destOrd="0" presId="urn:microsoft.com/office/officeart/2005/8/layout/vProcess5"/>
    <dgm:cxn modelId="{3025B0AD-15FF-45A7-8E46-7E6905E8D00E}" type="presParOf" srcId="{4406D5C4-CDF6-41D6-B67E-0FE7650F42BC}" destId="{9F099D5F-F43D-4FA5-86A7-65D4EDE13031}" srcOrd="5" destOrd="0" presId="urn:microsoft.com/office/officeart/2005/8/layout/vProcess5"/>
    <dgm:cxn modelId="{BDBBC007-ABC4-406D-B208-ABADD8CA35B0}" type="presParOf" srcId="{4406D5C4-CDF6-41D6-B67E-0FE7650F42BC}" destId="{D81DE2BF-6F82-4793-B6E5-FB33D084D6AD}" srcOrd="6" destOrd="0" presId="urn:microsoft.com/office/officeart/2005/8/layout/vProcess5"/>
    <dgm:cxn modelId="{1383DFCB-9BEC-4D12-964C-13B27E1C91E6}" type="presParOf" srcId="{4406D5C4-CDF6-41D6-B67E-0FE7650F42BC}" destId="{5F18AE97-1136-465D-95C5-1131E66F5B5F}" srcOrd="7" destOrd="0" presId="urn:microsoft.com/office/officeart/2005/8/layout/vProcess5"/>
    <dgm:cxn modelId="{84228FDD-0A64-4452-9146-C534EE293410}" type="presParOf" srcId="{4406D5C4-CDF6-41D6-B67E-0FE7650F42BC}" destId="{4E24C755-3FF3-4131-B489-3D232743AC76}" srcOrd="8" destOrd="0" presId="urn:microsoft.com/office/officeart/2005/8/layout/vProcess5"/>
    <dgm:cxn modelId="{9D6CD63E-B81C-464C-8E7C-58BE02148E67}" type="presParOf" srcId="{4406D5C4-CDF6-41D6-B67E-0FE7650F42BC}" destId="{8A4BEF01-1C60-442F-8184-597AA8869F21}" srcOrd="9" destOrd="0" presId="urn:microsoft.com/office/officeart/2005/8/layout/vProcess5"/>
    <dgm:cxn modelId="{DA2ACF31-43F1-4914-9CB4-75E63457326F}" type="presParOf" srcId="{4406D5C4-CDF6-41D6-B67E-0FE7650F42BC}" destId="{452296A9-17B2-4FB8-8BAA-E63E0CDA03EE}" srcOrd="10" destOrd="0" presId="urn:microsoft.com/office/officeart/2005/8/layout/vProcess5"/>
    <dgm:cxn modelId="{EE6F8745-CD0F-478E-AA83-76AA894DB47A}" type="presParOf" srcId="{4406D5C4-CDF6-41D6-B67E-0FE7650F42BC}" destId="{3AB6F00C-21F5-42ED-A377-733C4BEB535B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BF5459-AB5C-4DE5-A84A-BBDE0BFD9160}" type="doc">
      <dgm:prSet loTypeId="urn:microsoft.com/office/officeart/2005/8/layout/vList5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BE19FFEE-C6A0-42D3-99D0-2185EA34985C}">
      <dgm:prSet phldrT="[Text]" custT="1"/>
      <dgm:spPr>
        <a:solidFill>
          <a:srgbClr val="FF3300"/>
        </a:solidFill>
      </dgm:spPr>
      <dgm:t>
        <a:bodyPr/>
        <a:lstStyle/>
        <a:p>
          <a:pPr rtl="1"/>
          <a:r>
            <a:rPr lang="fa-IR" sz="1800" b="1" smtClean="0">
              <a:cs typeface="B Titr" panose="00000700000000000000" pitchFamily="2" charset="-78"/>
            </a:rPr>
            <a:t>عملكرد/ رفتار پايين‌تر از حد انتظار</a:t>
          </a:r>
          <a:endParaRPr lang="en-US" sz="1800" b="1" dirty="0">
            <a:latin typeface="Arial Narrow" pitchFamily="34" charset="0"/>
            <a:cs typeface="B Titr" panose="00000700000000000000" pitchFamily="2" charset="-78"/>
          </a:endParaRPr>
        </a:p>
      </dgm:t>
    </dgm:pt>
    <dgm:pt modelId="{1F432D93-1076-4FFC-9234-FFD4D41A58CA}" type="parTrans" cxnId="{48560A2A-A23A-4E55-8D19-BA958A6982D4}">
      <dgm:prSet/>
      <dgm:spPr/>
      <dgm:t>
        <a:bodyPr/>
        <a:lstStyle/>
        <a:p>
          <a:endParaRPr lang="en-US"/>
        </a:p>
      </dgm:t>
    </dgm:pt>
    <dgm:pt modelId="{B633BA5C-2193-4C3F-9373-56689C3FA274}" type="sibTrans" cxnId="{48560A2A-A23A-4E55-8D19-BA958A6982D4}">
      <dgm:prSet/>
      <dgm:spPr/>
      <dgm:t>
        <a:bodyPr/>
        <a:lstStyle/>
        <a:p>
          <a:endParaRPr lang="en-US"/>
        </a:p>
      </dgm:t>
    </dgm:pt>
    <dgm:pt modelId="{E192919F-1C07-49B4-86BD-169A36A90E13}">
      <dgm:prSet phldrT="[Text]" custT="1"/>
      <dgm:spPr/>
      <dgm:t>
        <a:bodyPr/>
        <a:lstStyle/>
        <a:p>
          <a:pPr rtl="1"/>
          <a:r>
            <a:rPr lang="fa-IR" sz="1400" b="1" dirty="0" smtClean="0">
              <a:cs typeface="B Nazanin" panose="00000400000000000000" pitchFamily="2" charset="-78"/>
            </a:rPr>
            <a:t>بيانگر عملكرد و رفتاری است كه نه تنها تمامي انتظارات را برآورده ساخته، بلكه از آن فراتر رفته و موفقيت­هاي قابل ملاحظه‌اي را براي آن واحد ايجاد كرده است. </a:t>
          </a:r>
          <a:endParaRPr lang="en-US" sz="1400" dirty="0">
            <a:latin typeface="Arial Narrow" pitchFamily="34" charset="0"/>
          </a:endParaRPr>
        </a:p>
      </dgm:t>
    </dgm:pt>
    <dgm:pt modelId="{514E0167-2A5B-4318-A537-BF5EA9D9BF98}" type="parTrans" cxnId="{CFED699E-8B25-4B69-81C6-4220901BC39C}">
      <dgm:prSet/>
      <dgm:spPr/>
      <dgm:t>
        <a:bodyPr/>
        <a:lstStyle/>
        <a:p>
          <a:endParaRPr lang="en-US"/>
        </a:p>
      </dgm:t>
    </dgm:pt>
    <dgm:pt modelId="{DC542201-0BCE-4E55-BE99-B6336CBCBA81}" type="sibTrans" cxnId="{CFED699E-8B25-4B69-81C6-4220901BC39C}">
      <dgm:prSet/>
      <dgm:spPr/>
      <dgm:t>
        <a:bodyPr/>
        <a:lstStyle/>
        <a:p>
          <a:endParaRPr lang="en-US"/>
        </a:p>
      </dgm:t>
    </dgm:pt>
    <dgm:pt modelId="{3F07D970-983B-495C-9C7A-66F2150F82DF}">
      <dgm:prSet phldrT="[Text]" custT="1"/>
      <dgm:spPr>
        <a:solidFill>
          <a:srgbClr val="66FF33"/>
        </a:solidFill>
      </dgm:spPr>
      <dgm:t>
        <a:bodyPr/>
        <a:lstStyle/>
        <a:p>
          <a:pPr rtl="1"/>
          <a:r>
            <a:rPr lang="fa-IR" sz="1800" b="1" dirty="0" smtClean="0">
              <a:cs typeface="B Titr" panose="00000700000000000000" pitchFamily="2" charset="-78"/>
            </a:rPr>
            <a:t>عملكرد/رفتار فراتر از حد انتظار</a:t>
          </a:r>
          <a:endParaRPr lang="en-US" sz="1800" b="1" dirty="0">
            <a:latin typeface="Arial Narrow" pitchFamily="34" charset="0"/>
            <a:cs typeface="B Titr" panose="00000700000000000000" pitchFamily="2" charset="-78"/>
          </a:endParaRPr>
        </a:p>
      </dgm:t>
    </dgm:pt>
    <dgm:pt modelId="{110B88A3-6BBF-4AEB-BBE8-8BAA30BF6DE1}" type="parTrans" cxnId="{03375186-A4A2-47B4-9BD2-E15ECA26CE97}">
      <dgm:prSet/>
      <dgm:spPr/>
      <dgm:t>
        <a:bodyPr/>
        <a:lstStyle/>
        <a:p>
          <a:endParaRPr lang="en-US"/>
        </a:p>
      </dgm:t>
    </dgm:pt>
    <dgm:pt modelId="{F6131BFF-6384-4226-870A-6C43767B8ABA}" type="sibTrans" cxnId="{03375186-A4A2-47B4-9BD2-E15ECA26CE97}">
      <dgm:prSet/>
      <dgm:spPr/>
      <dgm:t>
        <a:bodyPr/>
        <a:lstStyle/>
        <a:p>
          <a:endParaRPr lang="en-US"/>
        </a:p>
      </dgm:t>
    </dgm:pt>
    <dgm:pt modelId="{4976CFB7-5081-4E92-88D7-2A4602FC9CD3}">
      <dgm:prSet phldrT="[Text]" custT="1"/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Titr" panose="00000700000000000000" pitchFamily="2" charset="-78"/>
            </a:rPr>
            <a:t>عملكرد/ رفتار در حد انتظار</a:t>
          </a:r>
          <a:endParaRPr lang="en-US" sz="1800" b="1" dirty="0">
            <a:latin typeface="Arial Narrow" pitchFamily="34" charset="0"/>
            <a:cs typeface="B Titr" panose="00000700000000000000" pitchFamily="2" charset="-78"/>
          </a:endParaRPr>
        </a:p>
      </dgm:t>
    </dgm:pt>
    <dgm:pt modelId="{E14AE8FD-9B81-44F6-9ADF-A460F42F5F48}" type="parTrans" cxnId="{C27696D5-43FF-490D-9D98-A7B558E0077A}">
      <dgm:prSet/>
      <dgm:spPr/>
      <dgm:t>
        <a:bodyPr/>
        <a:lstStyle/>
        <a:p>
          <a:endParaRPr lang="en-US"/>
        </a:p>
      </dgm:t>
    </dgm:pt>
    <dgm:pt modelId="{BB1D130F-443C-4CA0-9603-F109C1378961}" type="sibTrans" cxnId="{C27696D5-43FF-490D-9D98-A7B558E0077A}">
      <dgm:prSet/>
      <dgm:spPr/>
      <dgm:t>
        <a:bodyPr/>
        <a:lstStyle/>
        <a:p>
          <a:endParaRPr lang="en-US"/>
        </a:p>
      </dgm:t>
    </dgm:pt>
    <dgm:pt modelId="{2E6F8245-8BAC-4EC9-B6E0-DF16D8E88918}">
      <dgm:prSet phldrT="[Text]" custT="1"/>
      <dgm:spPr/>
      <dgm:t>
        <a:bodyPr/>
        <a:lstStyle/>
        <a:p>
          <a:pPr rtl="1"/>
          <a:r>
            <a:rPr lang="fa-IR" sz="1400" b="1" dirty="0" smtClean="0">
              <a:cs typeface="B Nazanin" panose="00000400000000000000" pitchFamily="2" charset="-78"/>
            </a:rPr>
            <a:t>بيانگر عملكرد و رفتاری  است كه بخش عمده­ و یا تمامی اهداف و انتظارات تعيين شده را محقق نموده است. </a:t>
          </a:r>
          <a:endParaRPr lang="en-US" sz="1400" b="1" dirty="0">
            <a:cs typeface="B Nazanin" panose="00000400000000000000" pitchFamily="2" charset="-78"/>
          </a:endParaRPr>
        </a:p>
      </dgm:t>
    </dgm:pt>
    <dgm:pt modelId="{1A4F0E5A-B713-479D-8F08-E4C7C140D269}" type="parTrans" cxnId="{322269F3-2790-4DBD-A76F-15AB50776905}">
      <dgm:prSet/>
      <dgm:spPr/>
      <dgm:t>
        <a:bodyPr/>
        <a:lstStyle/>
        <a:p>
          <a:endParaRPr lang="en-US"/>
        </a:p>
      </dgm:t>
    </dgm:pt>
    <dgm:pt modelId="{48C112E7-6386-4558-A623-8CB2111FB254}" type="sibTrans" cxnId="{322269F3-2790-4DBD-A76F-15AB50776905}">
      <dgm:prSet/>
      <dgm:spPr/>
      <dgm:t>
        <a:bodyPr/>
        <a:lstStyle/>
        <a:p>
          <a:endParaRPr lang="en-US"/>
        </a:p>
      </dgm:t>
    </dgm:pt>
    <dgm:pt modelId="{3058796E-3407-4FF1-86B9-4ABAD3A53157}">
      <dgm:prSet phldrT="[Text]" custT="1"/>
      <dgm:spPr/>
      <dgm:t>
        <a:bodyPr/>
        <a:lstStyle/>
        <a:p>
          <a:pPr algn="just" rtl="1"/>
          <a:r>
            <a:rPr lang="fa-IR" sz="1400" b="1" dirty="0" smtClean="0">
              <a:cs typeface="B Nazanin" panose="00000400000000000000" pitchFamily="2" charset="-78"/>
            </a:rPr>
            <a:t>بيانگر عملكرد و رفتاری است كه تنها بخش کمی از اهداف و انتظارات تعيين شده را محقق ساخته و نيازمند بازنگري و بهبود است. </a:t>
          </a:r>
          <a:endParaRPr lang="en-US" sz="1400" b="1" dirty="0">
            <a:cs typeface="B Nazanin" panose="00000400000000000000" pitchFamily="2" charset="-78"/>
          </a:endParaRPr>
        </a:p>
      </dgm:t>
    </dgm:pt>
    <dgm:pt modelId="{354A0617-766F-4DFF-AD78-6C607B5F35D8}" type="parTrans" cxnId="{F00F5D30-9519-470A-9402-8056DE36C76C}">
      <dgm:prSet/>
      <dgm:spPr/>
      <dgm:t>
        <a:bodyPr/>
        <a:lstStyle/>
        <a:p>
          <a:endParaRPr lang="en-US"/>
        </a:p>
      </dgm:t>
    </dgm:pt>
    <dgm:pt modelId="{052442CF-8D3F-49B3-9451-B17C9471A33E}" type="sibTrans" cxnId="{F00F5D30-9519-470A-9402-8056DE36C76C}">
      <dgm:prSet/>
      <dgm:spPr/>
      <dgm:t>
        <a:bodyPr/>
        <a:lstStyle/>
        <a:p>
          <a:endParaRPr lang="en-US"/>
        </a:p>
      </dgm:t>
    </dgm:pt>
    <dgm:pt modelId="{CD054C14-0C58-4F92-A4A5-CFC3D05B760F}" type="pres">
      <dgm:prSet presAssocID="{D7BF5459-AB5C-4DE5-A84A-BBDE0BFD916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27D212-13AC-4875-9708-DBB89620EFE8}" type="pres">
      <dgm:prSet presAssocID="{BE19FFEE-C6A0-42D3-99D0-2185EA34985C}" presName="linNode" presStyleCnt="0"/>
      <dgm:spPr/>
      <dgm:t>
        <a:bodyPr/>
        <a:lstStyle/>
        <a:p>
          <a:pPr rtl="1"/>
          <a:endParaRPr lang="fa-IR"/>
        </a:p>
      </dgm:t>
    </dgm:pt>
    <dgm:pt modelId="{B1537691-48A9-4CDB-B079-657D8D24C1D8}" type="pres">
      <dgm:prSet presAssocID="{BE19FFEE-C6A0-42D3-99D0-2185EA34985C}" presName="parentText" presStyleLbl="node1" presStyleIdx="0" presStyleCnt="3" custLinFactX="2692" custLinFactY="100000" custLinFactNeighborX="100000" custLinFactNeighborY="10992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CB1FC1-7918-4683-BAD2-9E80D5D88323}" type="pres">
      <dgm:prSet presAssocID="{BE19FFEE-C6A0-42D3-99D0-2185EA34985C}" presName="descendantText" presStyleLbl="alignAccFollowNode1" presStyleIdx="0" presStyleCnt="3" custLinFactX="-808" custLinFactNeighborX="-100000" custLinFactNeighborY="6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B7A65C-555E-40A3-A580-268112239EA3}" type="pres">
      <dgm:prSet presAssocID="{B633BA5C-2193-4C3F-9373-56689C3FA274}" presName="sp" presStyleCnt="0"/>
      <dgm:spPr/>
      <dgm:t>
        <a:bodyPr/>
        <a:lstStyle/>
        <a:p>
          <a:pPr rtl="1"/>
          <a:endParaRPr lang="fa-IR"/>
        </a:p>
      </dgm:t>
    </dgm:pt>
    <dgm:pt modelId="{420185A5-B342-41A3-87C6-641D6C962E24}" type="pres">
      <dgm:prSet presAssocID="{4976CFB7-5081-4E92-88D7-2A4602FC9CD3}" presName="linNode" presStyleCnt="0"/>
      <dgm:spPr/>
      <dgm:t>
        <a:bodyPr/>
        <a:lstStyle/>
        <a:p>
          <a:pPr rtl="1"/>
          <a:endParaRPr lang="fa-IR"/>
        </a:p>
      </dgm:t>
    </dgm:pt>
    <dgm:pt modelId="{9B24CAE7-2BDE-43EA-B8B3-023052668B86}" type="pres">
      <dgm:prSet presAssocID="{4976CFB7-5081-4E92-88D7-2A4602FC9CD3}" presName="parentText" presStyleLbl="node1" presStyleIdx="1" presStyleCnt="3" custLinFactX="389" custLinFactNeighborX="100000" custLinFactNeighborY="-11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DB5D09-6562-4B5B-9F7B-4B7FAB37C2F8}" type="pres">
      <dgm:prSet presAssocID="{4976CFB7-5081-4E92-88D7-2A4602FC9CD3}" presName="descendantText" presStyleLbl="alignAccFollowNode1" presStyleIdx="1" presStyleCnt="3" custLinFactX="-808" custLinFactNeighborX="-100000" custLinFactNeighborY="19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1BD21A-FD70-41D2-8B33-14F8023FA2F6}" type="pres">
      <dgm:prSet presAssocID="{BB1D130F-443C-4CA0-9603-F109C1378961}" presName="sp" presStyleCnt="0"/>
      <dgm:spPr/>
      <dgm:t>
        <a:bodyPr/>
        <a:lstStyle/>
        <a:p>
          <a:pPr rtl="1"/>
          <a:endParaRPr lang="fa-IR"/>
        </a:p>
      </dgm:t>
    </dgm:pt>
    <dgm:pt modelId="{3C6BE71F-73E0-498C-B1FD-E6F8889F9688}" type="pres">
      <dgm:prSet presAssocID="{3F07D970-983B-495C-9C7A-66F2150F82DF}" presName="linNode" presStyleCnt="0"/>
      <dgm:spPr/>
      <dgm:t>
        <a:bodyPr/>
        <a:lstStyle/>
        <a:p>
          <a:pPr rtl="1"/>
          <a:endParaRPr lang="fa-IR"/>
        </a:p>
      </dgm:t>
    </dgm:pt>
    <dgm:pt modelId="{25AFBDED-044E-43FE-9F97-F94B524A80F9}" type="pres">
      <dgm:prSet presAssocID="{3F07D970-983B-495C-9C7A-66F2150F82DF}" presName="parentText" presStyleLbl="node1" presStyleIdx="2" presStyleCnt="3" custLinFactY="-100000" custLinFactNeighborX="99554" custLinFactNeighborY="-11015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55C80D-C367-45AB-B52D-4C08E3228DE9}" type="pres">
      <dgm:prSet presAssocID="{3F07D970-983B-495C-9C7A-66F2150F82DF}" presName="descendantText" presStyleLbl="alignAccFollowNode1" presStyleIdx="2" presStyleCnt="3" custLinFactNeighborX="-99133" custLinFactNeighborY="92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560A2A-A23A-4E55-8D19-BA958A6982D4}" srcId="{D7BF5459-AB5C-4DE5-A84A-BBDE0BFD9160}" destId="{BE19FFEE-C6A0-42D3-99D0-2185EA34985C}" srcOrd="0" destOrd="0" parTransId="{1F432D93-1076-4FFC-9234-FFD4D41A58CA}" sibTransId="{B633BA5C-2193-4C3F-9373-56689C3FA274}"/>
    <dgm:cxn modelId="{98AEA680-D255-4B63-8A9D-59202A398A03}" type="presOf" srcId="{3F07D970-983B-495C-9C7A-66F2150F82DF}" destId="{25AFBDED-044E-43FE-9F97-F94B524A80F9}" srcOrd="0" destOrd="0" presId="urn:microsoft.com/office/officeart/2005/8/layout/vList5"/>
    <dgm:cxn modelId="{CFED699E-8B25-4B69-81C6-4220901BC39C}" srcId="{BE19FFEE-C6A0-42D3-99D0-2185EA34985C}" destId="{E192919F-1C07-49B4-86BD-169A36A90E13}" srcOrd="0" destOrd="0" parTransId="{514E0167-2A5B-4318-A537-BF5EA9D9BF98}" sibTransId="{DC542201-0BCE-4E55-BE99-B6336CBCBA81}"/>
    <dgm:cxn modelId="{9204AA5D-D126-4289-92B0-72F4926BF3E0}" type="presOf" srcId="{BE19FFEE-C6A0-42D3-99D0-2185EA34985C}" destId="{B1537691-48A9-4CDB-B079-657D8D24C1D8}" srcOrd="0" destOrd="0" presId="urn:microsoft.com/office/officeart/2005/8/layout/vList5"/>
    <dgm:cxn modelId="{F00F5D30-9519-470A-9402-8056DE36C76C}" srcId="{3F07D970-983B-495C-9C7A-66F2150F82DF}" destId="{3058796E-3407-4FF1-86B9-4ABAD3A53157}" srcOrd="0" destOrd="0" parTransId="{354A0617-766F-4DFF-AD78-6C607B5F35D8}" sibTransId="{052442CF-8D3F-49B3-9451-B17C9471A33E}"/>
    <dgm:cxn modelId="{E1F40FE8-FCF9-42B9-A2F8-31BE791470D0}" type="presOf" srcId="{3058796E-3407-4FF1-86B9-4ABAD3A53157}" destId="{CC55C80D-C367-45AB-B52D-4C08E3228DE9}" srcOrd="0" destOrd="0" presId="urn:microsoft.com/office/officeart/2005/8/layout/vList5"/>
    <dgm:cxn modelId="{322269F3-2790-4DBD-A76F-15AB50776905}" srcId="{4976CFB7-5081-4E92-88D7-2A4602FC9CD3}" destId="{2E6F8245-8BAC-4EC9-B6E0-DF16D8E88918}" srcOrd="0" destOrd="0" parTransId="{1A4F0E5A-B713-479D-8F08-E4C7C140D269}" sibTransId="{48C112E7-6386-4558-A623-8CB2111FB254}"/>
    <dgm:cxn modelId="{D8375399-D6EC-462B-87C4-A27C49A90E33}" type="presOf" srcId="{D7BF5459-AB5C-4DE5-A84A-BBDE0BFD9160}" destId="{CD054C14-0C58-4F92-A4A5-CFC3D05B760F}" srcOrd="0" destOrd="0" presId="urn:microsoft.com/office/officeart/2005/8/layout/vList5"/>
    <dgm:cxn modelId="{0FCD6C6A-8D49-4EEE-BF5E-0327E4F9E8D9}" type="presOf" srcId="{2E6F8245-8BAC-4EC9-B6E0-DF16D8E88918}" destId="{91DB5D09-6562-4B5B-9F7B-4B7FAB37C2F8}" srcOrd="0" destOrd="0" presId="urn:microsoft.com/office/officeart/2005/8/layout/vList5"/>
    <dgm:cxn modelId="{952E5A68-28E8-463A-97DF-AE2EE4D0DB06}" type="presOf" srcId="{4976CFB7-5081-4E92-88D7-2A4602FC9CD3}" destId="{9B24CAE7-2BDE-43EA-B8B3-023052668B86}" srcOrd="0" destOrd="0" presId="urn:microsoft.com/office/officeart/2005/8/layout/vList5"/>
    <dgm:cxn modelId="{C27696D5-43FF-490D-9D98-A7B558E0077A}" srcId="{D7BF5459-AB5C-4DE5-A84A-BBDE0BFD9160}" destId="{4976CFB7-5081-4E92-88D7-2A4602FC9CD3}" srcOrd="1" destOrd="0" parTransId="{E14AE8FD-9B81-44F6-9ADF-A460F42F5F48}" sibTransId="{BB1D130F-443C-4CA0-9603-F109C1378961}"/>
    <dgm:cxn modelId="{FEEE460A-0269-45ED-8158-2D7B54511FFA}" type="presOf" srcId="{E192919F-1C07-49B4-86BD-169A36A90E13}" destId="{9FCB1FC1-7918-4683-BAD2-9E80D5D88323}" srcOrd="0" destOrd="0" presId="urn:microsoft.com/office/officeart/2005/8/layout/vList5"/>
    <dgm:cxn modelId="{03375186-A4A2-47B4-9BD2-E15ECA26CE97}" srcId="{D7BF5459-AB5C-4DE5-A84A-BBDE0BFD9160}" destId="{3F07D970-983B-495C-9C7A-66F2150F82DF}" srcOrd="2" destOrd="0" parTransId="{110B88A3-6BBF-4AEB-BBE8-8BAA30BF6DE1}" sibTransId="{F6131BFF-6384-4226-870A-6C43767B8ABA}"/>
    <dgm:cxn modelId="{A2B34590-7ADE-425E-896C-02F4D88E9AC3}" type="presParOf" srcId="{CD054C14-0C58-4F92-A4A5-CFC3D05B760F}" destId="{3C27D212-13AC-4875-9708-DBB89620EFE8}" srcOrd="0" destOrd="0" presId="urn:microsoft.com/office/officeart/2005/8/layout/vList5"/>
    <dgm:cxn modelId="{A5E389A8-7B39-437F-8963-9A6AA7A3FBA6}" type="presParOf" srcId="{3C27D212-13AC-4875-9708-DBB89620EFE8}" destId="{B1537691-48A9-4CDB-B079-657D8D24C1D8}" srcOrd="0" destOrd="0" presId="urn:microsoft.com/office/officeart/2005/8/layout/vList5"/>
    <dgm:cxn modelId="{041FD066-E716-430F-9FAC-4F6E7278AD44}" type="presParOf" srcId="{3C27D212-13AC-4875-9708-DBB89620EFE8}" destId="{9FCB1FC1-7918-4683-BAD2-9E80D5D88323}" srcOrd="1" destOrd="0" presId="urn:microsoft.com/office/officeart/2005/8/layout/vList5"/>
    <dgm:cxn modelId="{A3617774-D26E-4BC5-854A-6BA3E1753F69}" type="presParOf" srcId="{CD054C14-0C58-4F92-A4A5-CFC3D05B760F}" destId="{B7B7A65C-555E-40A3-A580-268112239EA3}" srcOrd="1" destOrd="0" presId="urn:microsoft.com/office/officeart/2005/8/layout/vList5"/>
    <dgm:cxn modelId="{E3F242E0-B8E1-4DB2-A503-641C3734BC81}" type="presParOf" srcId="{CD054C14-0C58-4F92-A4A5-CFC3D05B760F}" destId="{420185A5-B342-41A3-87C6-641D6C962E24}" srcOrd="2" destOrd="0" presId="urn:microsoft.com/office/officeart/2005/8/layout/vList5"/>
    <dgm:cxn modelId="{31BAE068-E9D5-4104-9C1C-A3DC276B519E}" type="presParOf" srcId="{420185A5-B342-41A3-87C6-641D6C962E24}" destId="{9B24CAE7-2BDE-43EA-B8B3-023052668B86}" srcOrd="0" destOrd="0" presId="urn:microsoft.com/office/officeart/2005/8/layout/vList5"/>
    <dgm:cxn modelId="{77E4ABFE-F200-41D9-8A1C-DA383F846B40}" type="presParOf" srcId="{420185A5-B342-41A3-87C6-641D6C962E24}" destId="{91DB5D09-6562-4B5B-9F7B-4B7FAB37C2F8}" srcOrd="1" destOrd="0" presId="urn:microsoft.com/office/officeart/2005/8/layout/vList5"/>
    <dgm:cxn modelId="{D1E9CBC1-B849-48E7-8CF5-59C817E7531A}" type="presParOf" srcId="{CD054C14-0C58-4F92-A4A5-CFC3D05B760F}" destId="{9F1BD21A-FD70-41D2-8B33-14F8023FA2F6}" srcOrd="3" destOrd="0" presId="urn:microsoft.com/office/officeart/2005/8/layout/vList5"/>
    <dgm:cxn modelId="{55B33E9C-24D8-4209-AD12-B8B7FF222B37}" type="presParOf" srcId="{CD054C14-0C58-4F92-A4A5-CFC3D05B760F}" destId="{3C6BE71F-73E0-498C-B1FD-E6F8889F9688}" srcOrd="4" destOrd="0" presId="urn:microsoft.com/office/officeart/2005/8/layout/vList5"/>
    <dgm:cxn modelId="{58DFAF2F-C7EF-4E27-841B-F97817A50796}" type="presParOf" srcId="{3C6BE71F-73E0-498C-B1FD-E6F8889F9688}" destId="{25AFBDED-044E-43FE-9F97-F94B524A80F9}" srcOrd="0" destOrd="0" presId="urn:microsoft.com/office/officeart/2005/8/layout/vList5"/>
    <dgm:cxn modelId="{3C0A7DEB-8EC0-4760-92EA-F6FF9643C2F9}" type="presParOf" srcId="{3C6BE71F-73E0-498C-B1FD-E6F8889F9688}" destId="{CC55C80D-C367-45AB-B52D-4C08E3228DE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B098E4-FAFE-446B-9614-ED09C87ADF0F}" type="doc">
      <dgm:prSet loTypeId="urn:microsoft.com/office/officeart/2005/8/layout/cycle2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077C0804-80D1-4ECE-BFB3-D1B05437F3DA}">
      <dgm:prSet phldrT="[Text]" custT="1"/>
      <dgm:spPr/>
      <dgm:t>
        <a:bodyPr/>
        <a:lstStyle/>
        <a:p>
          <a:pPr rtl="1"/>
          <a:r>
            <a:rPr lang="fa-IR" sz="900" b="1" dirty="0" smtClean="0">
              <a:cs typeface="B Titr" panose="00000700000000000000" pitchFamily="2" charset="-78"/>
            </a:rPr>
            <a:t>تعیین اهداف</a:t>
          </a:r>
          <a:endParaRPr lang="fa-IR" sz="900" b="1" dirty="0">
            <a:cs typeface="B Titr" panose="00000700000000000000" pitchFamily="2" charset="-78"/>
          </a:endParaRPr>
        </a:p>
      </dgm:t>
    </dgm:pt>
    <dgm:pt modelId="{FC27CF85-DD1D-4E2E-90D3-7D34663E81BA}" type="parTrans" cxnId="{3AF3EB59-EB29-44D3-A7CB-F2B74F189E52}">
      <dgm:prSet/>
      <dgm:spPr/>
      <dgm:t>
        <a:bodyPr/>
        <a:lstStyle/>
        <a:p>
          <a:pPr rtl="1"/>
          <a:endParaRPr lang="fa-IR"/>
        </a:p>
      </dgm:t>
    </dgm:pt>
    <dgm:pt modelId="{5FE7F26D-9714-4480-98B3-931992834A6D}" type="sibTrans" cxnId="{3AF3EB59-EB29-44D3-A7CB-F2B74F189E52}">
      <dgm:prSet/>
      <dgm:spPr/>
      <dgm:t>
        <a:bodyPr/>
        <a:lstStyle/>
        <a:p>
          <a:pPr rtl="1"/>
          <a:endParaRPr lang="fa-IR" b="1"/>
        </a:p>
      </dgm:t>
    </dgm:pt>
    <dgm:pt modelId="{7C5DC99B-88F6-4CA4-98BE-82C69951B6DF}">
      <dgm:prSet phldrT="[Text]" custT="1"/>
      <dgm:spPr/>
      <dgm:t>
        <a:bodyPr/>
        <a:lstStyle/>
        <a:p>
          <a:pPr rtl="1"/>
          <a:r>
            <a:rPr lang="fa-IR" sz="900" b="1" dirty="0" smtClean="0">
              <a:cs typeface="B Titr" panose="00000700000000000000" pitchFamily="2" charset="-78"/>
            </a:rPr>
            <a:t>ارزیابی میان دوره</a:t>
          </a:r>
          <a:endParaRPr lang="fa-IR" sz="900" b="1" dirty="0">
            <a:cs typeface="B Titr" panose="00000700000000000000" pitchFamily="2" charset="-78"/>
          </a:endParaRPr>
        </a:p>
      </dgm:t>
    </dgm:pt>
    <dgm:pt modelId="{CA19497E-AE76-405A-84D3-CD680721943F}" type="parTrans" cxnId="{C4F3D1C8-3C0B-4D40-95EC-8741AB918851}">
      <dgm:prSet/>
      <dgm:spPr/>
      <dgm:t>
        <a:bodyPr/>
        <a:lstStyle/>
        <a:p>
          <a:pPr rtl="1"/>
          <a:endParaRPr lang="fa-IR"/>
        </a:p>
      </dgm:t>
    </dgm:pt>
    <dgm:pt modelId="{836CC7E0-0146-4083-8B1A-9406988AFDAC}" type="sibTrans" cxnId="{C4F3D1C8-3C0B-4D40-95EC-8741AB918851}">
      <dgm:prSet/>
      <dgm:spPr/>
      <dgm:t>
        <a:bodyPr/>
        <a:lstStyle/>
        <a:p>
          <a:pPr rtl="1"/>
          <a:endParaRPr lang="fa-IR" b="1"/>
        </a:p>
      </dgm:t>
    </dgm:pt>
    <dgm:pt modelId="{5D6ACC4C-569C-42D9-B08C-BE03EDD5D5F8}">
      <dgm:prSet phldrT="[Text]" custT="1"/>
      <dgm:spPr/>
      <dgm:t>
        <a:bodyPr/>
        <a:lstStyle/>
        <a:p>
          <a:pPr rtl="1"/>
          <a:r>
            <a:rPr lang="fa-IR" sz="900" b="1" dirty="0" smtClean="0">
              <a:cs typeface="B Titr" panose="00000700000000000000" pitchFamily="2" charset="-78"/>
            </a:rPr>
            <a:t>مربی گری</a:t>
          </a:r>
          <a:endParaRPr lang="fa-IR" sz="900" b="1" dirty="0">
            <a:cs typeface="B Titr" panose="00000700000000000000" pitchFamily="2" charset="-78"/>
          </a:endParaRPr>
        </a:p>
      </dgm:t>
    </dgm:pt>
    <dgm:pt modelId="{46724F19-D120-4756-8B35-7FFBA85584BC}" type="parTrans" cxnId="{2D454CBB-5DDD-48E6-985E-BEF4320BFF2F}">
      <dgm:prSet/>
      <dgm:spPr/>
      <dgm:t>
        <a:bodyPr/>
        <a:lstStyle/>
        <a:p>
          <a:pPr rtl="1"/>
          <a:endParaRPr lang="fa-IR"/>
        </a:p>
      </dgm:t>
    </dgm:pt>
    <dgm:pt modelId="{9F751962-AA1D-496B-8FE3-A8EE5F2BA22D}" type="sibTrans" cxnId="{2D454CBB-5DDD-48E6-985E-BEF4320BFF2F}">
      <dgm:prSet/>
      <dgm:spPr/>
      <dgm:t>
        <a:bodyPr/>
        <a:lstStyle/>
        <a:p>
          <a:pPr rtl="1"/>
          <a:endParaRPr lang="fa-IR" b="1"/>
        </a:p>
      </dgm:t>
    </dgm:pt>
    <dgm:pt modelId="{24FB2A11-E278-48A5-A452-C8306A013F05}">
      <dgm:prSet phldrT="[Text]" custT="1"/>
      <dgm:spPr/>
      <dgm:t>
        <a:bodyPr/>
        <a:lstStyle/>
        <a:p>
          <a:pPr rtl="1"/>
          <a:r>
            <a:rPr lang="fa-IR" sz="900" b="1" dirty="0" smtClean="0">
              <a:cs typeface="B Titr" panose="00000700000000000000" pitchFamily="2" charset="-78"/>
            </a:rPr>
            <a:t>ارزیابی عملکرد میان دوره</a:t>
          </a:r>
          <a:endParaRPr lang="fa-IR" sz="900" b="1" dirty="0">
            <a:cs typeface="B Titr" panose="00000700000000000000" pitchFamily="2" charset="-78"/>
          </a:endParaRPr>
        </a:p>
      </dgm:t>
    </dgm:pt>
    <dgm:pt modelId="{93F57242-D188-48DD-A3D6-B46FAD10AD71}" type="parTrans" cxnId="{ED6C0F93-223C-488C-9318-A0BD23C59833}">
      <dgm:prSet/>
      <dgm:spPr/>
      <dgm:t>
        <a:bodyPr/>
        <a:lstStyle/>
        <a:p>
          <a:pPr rtl="1"/>
          <a:endParaRPr lang="fa-IR"/>
        </a:p>
      </dgm:t>
    </dgm:pt>
    <dgm:pt modelId="{041BC475-81E9-4D1A-A553-81A090697AF6}" type="sibTrans" cxnId="{ED6C0F93-223C-488C-9318-A0BD23C59833}">
      <dgm:prSet/>
      <dgm:spPr/>
      <dgm:t>
        <a:bodyPr/>
        <a:lstStyle/>
        <a:p>
          <a:pPr rtl="1"/>
          <a:endParaRPr lang="fa-IR" b="1"/>
        </a:p>
      </dgm:t>
    </dgm:pt>
    <dgm:pt modelId="{6D3A3E21-5F87-4A5C-A674-526417B3BB09}">
      <dgm:prSet custT="1"/>
      <dgm:spPr/>
      <dgm:t>
        <a:bodyPr/>
        <a:lstStyle/>
        <a:p>
          <a:pPr rtl="1"/>
          <a:r>
            <a:rPr lang="fa-IR" sz="900" b="1" dirty="0" smtClean="0">
              <a:cs typeface="B Titr" panose="00000700000000000000" pitchFamily="2" charset="-78"/>
            </a:rPr>
            <a:t>مربی گری</a:t>
          </a:r>
          <a:endParaRPr lang="fa-IR" sz="900" b="1" dirty="0">
            <a:cs typeface="B Titr" panose="00000700000000000000" pitchFamily="2" charset="-78"/>
          </a:endParaRPr>
        </a:p>
      </dgm:t>
    </dgm:pt>
    <dgm:pt modelId="{1E8B2322-A7A8-4B6A-BD61-ADB120C60E7E}" type="parTrans" cxnId="{347A0C59-68F6-46E3-9222-55E4363A8033}">
      <dgm:prSet/>
      <dgm:spPr/>
      <dgm:t>
        <a:bodyPr/>
        <a:lstStyle/>
        <a:p>
          <a:pPr rtl="1"/>
          <a:endParaRPr lang="fa-IR"/>
        </a:p>
      </dgm:t>
    </dgm:pt>
    <dgm:pt modelId="{4C75B6BE-3BF2-402C-BB62-C8DBB3487049}" type="sibTrans" cxnId="{347A0C59-68F6-46E3-9222-55E4363A8033}">
      <dgm:prSet/>
      <dgm:spPr/>
      <dgm:t>
        <a:bodyPr/>
        <a:lstStyle/>
        <a:p>
          <a:pPr rtl="1"/>
          <a:endParaRPr lang="fa-IR" b="1"/>
        </a:p>
      </dgm:t>
    </dgm:pt>
    <dgm:pt modelId="{8E6F96DF-7421-4ED2-A5D9-17DD6439A8EE}">
      <dgm:prSet custT="1"/>
      <dgm:spPr/>
      <dgm:t>
        <a:bodyPr/>
        <a:lstStyle/>
        <a:p>
          <a:pPr rtl="1"/>
          <a:r>
            <a:rPr lang="fa-IR" sz="900" b="1" dirty="0" smtClean="0">
              <a:cs typeface="B Titr" panose="00000700000000000000" pitchFamily="2" charset="-78"/>
            </a:rPr>
            <a:t>پرداخت پاداش</a:t>
          </a:r>
          <a:endParaRPr lang="fa-IR" sz="900" b="1" dirty="0">
            <a:cs typeface="B Titr" panose="00000700000000000000" pitchFamily="2" charset="-78"/>
          </a:endParaRPr>
        </a:p>
      </dgm:t>
    </dgm:pt>
    <dgm:pt modelId="{04358E80-2DBD-4E58-8D7A-36D392104F4B}" type="parTrans" cxnId="{055AEFF5-7473-4BD9-B1E8-8AA1D1BBB1D9}">
      <dgm:prSet/>
      <dgm:spPr/>
      <dgm:t>
        <a:bodyPr/>
        <a:lstStyle/>
        <a:p>
          <a:pPr rtl="1"/>
          <a:endParaRPr lang="fa-IR"/>
        </a:p>
      </dgm:t>
    </dgm:pt>
    <dgm:pt modelId="{44844CDE-CF55-4C7F-90F4-BFC98A8F7E5D}" type="sibTrans" cxnId="{055AEFF5-7473-4BD9-B1E8-8AA1D1BBB1D9}">
      <dgm:prSet/>
      <dgm:spPr/>
      <dgm:t>
        <a:bodyPr/>
        <a:lstStyle/>
        <a:p>
          <a:pPr rtl="1"/>
          <a:endParaRPr lang="fa-IR" b="1"/>
        </a:p>
      </dgm:t>
    </dgm:pt>
    <dgm:pt modelId="{D28DEA50-B02A-434B-BD82-8F8F9C042DE7}">
      <dgm:prSet custT="1"/>
      <dgm:spPr/>
      <dgm:t>
        <a:bodyPr/>
        <a:lstStyle/>
        <a:p>
          <a:pPr rtl="1"/>
          <a:r>
            <a:rPr lang="fa-IR" sz="900" b="1" dirty="0" smtClean="0">
              <a:cs typeface="B Titr" panose="00000700000000000000" pitchFamily="2" charset="-78"/>
            </a:rPr>
            <a:t>همسویی اهداف و نیازهای آموزشی</a:t>
          </a:r>
          <a:endParaRPr lang="fa-IR" sz="900" b="1" dirty="0">
            <a:cs typeface="B Titr" panose="00000700000000000000" pitchFamily="2" charset="-78"/>
          </a:endParaRPr>
        </a:p>
      </dgm:t>
    </dgm:pt>
    <dgm:pt modelId="{51CAFC5F-CCA2-4877-A3FA-479F70FF152F}" type="parTrans" cxnId="{6B8AE8B4-8D64-49D7-B143-46E62CCF1B99}">
      <dgm:prSet/>
      <dgm:spPr/>
      <dgm:t>
        <a:bodyPr/>
        <a:lstStyle/>
        <a:p>
          <a:pPr rtl="1"/>
          <a:endParaRPr lang="fa-IR"/>
        </a:p>
      </dgm:t>
    </dgm:pt>
    <dgm:pt modelId="{71B4F99E-7F8C-4EA5-9467-72EBBF478969}" type="sibTrans" cxnId="{6B8AE8B4-8D64-49D7-B143-46E62CCF1B99}">
      <dgm:prSet/>
      <dgm:spPr/>
      <dgm:t>
        <a:bodyPr/>
        <a:lstStyle/>
        <a:p>
          <a:pPr rtl="1"/>
          <a:endParaRPr lang="fa-IR" b="1"/>
        </a:p>
      </dgm:t>
    </dgm:pt>
    <dgm:pt modelId="{4CD6A9FF-23EC-473E-BA6A-F89762FC07E8}" type="pres">
      <dgm:prSet presAssocID="{33B098E4-FAFE-446B-9614-ED09C87ADF0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AE5AC2E-576E-4DB6-9E7A-AD90E9AF486A}" type="pres">
      <dgm:prSet presAssocID="{077C0804-80D1-4ECE-BFB3-D1B05437F3DA}" presName="node" presStyleLbl="node1" presStyleIdx="0" presStyleCnt="7" custScaleX="115898" custScaleY="8577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7D334C7-4F9A-4215-97A6-0C536A946055}" type="pres">
      <dgm:prSet presAssocID="{5FE7F26D-9714-4480-98B3-931992834A6D}" presName="sibTrans" presStyleLbl="sibTrans2D1" presStyleIdx="0" presStyleCnt="7" custScaleX="115898" custScaleY="85772"/>
      <dgm:spPr/>
      <dgm:t>
        <a:bodyPr/>
        <a:lstStyle/>
        <a:p>
          <a:pPr rtl="1"/>
          <a:endParaRPr lang="fa-IR"/>
        </a:p>
      </dgm:t>
    </dgm:pt>
    <dgm:pt modelId="{C3F8339B-D017-468D-A144-2E1083B67D91}" type="pres">
      <dgm:prSet presAssocID="{5FE7F26D-9714-4480-98B3-931992834A6D}" presName="connectorText" presStyleLbl="sibTrans2D1" presStyleIdx="0" presStyleCnt="7"/>
      <dgm:spPr/>
      <dgm:t>
        <a:bodyPr/>
        <a:lstStyle/>
        <a:p>
          <a:pPr rtl="1"/>
          <a:endParaRPr lang="fa-IR"/>
        </a:p>
      </dgm:t>
    </dgm:pt>
    <dgm:pt modelId="{C757EE36-BE15-4A60-B675-669FA7AF091E}" type="pres">
      <dgm:prSet presAssocID="{6D3A3E21-5F87-4A5C-A674-526417B3BB09}" presName="node" presStyleLbl="node1" presStyleIdx="1" presStyleCnt="7" custScaleX="115898" custScaleY="8577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F250FA6-9178-469D-ABAA-C789D58D3EF4}" type="pres">
      <dgm:prSet presAssocID="{4C75B6BE-3BF2-402C-BB62-C8DBB3487049}" presName="sibTrans" presStyleLbl="sibTrans2D1" presStyleIdx="1" presStyleCnt="7" custScaleX="115898" custScaleY="85772"/>
      <dgm:spPr/>
      <dgm:t>
        <a:bodyPr/>
        <a:lstStyle/>
        <a:p>
          <a:pPr rtl="1"/>
          <a:endParaRPr lang="fa-IR"/>
        </a:p>
      </dgm:t>
    </dgm:pt>
    <dgm:pt modelId="{F90AAD67-DC8A-4792-9E60-AC906FFD6B79}" type="pres">
      <dgm:prSet presAssocID="{4C75B6BE-3BF2-402C-BB62-C8DBB3487049}" presName="connectorText" presStyleLbl="sibTrans2D1" presStyleIdx="1" presStyleCnt="7"/>
      <dgm:spPr/>
      <dgm:t>
        <a:bodyPr/>
        <a:lstStyle/>
        <a:p>
          <a:pPr rtl="1"/>
          <a:endParaRPr lang="fa-IR"/>
        </a:p>
      </dgm:t>
    </dgm:pt>
    <dgm:pt modelId="{9DDD95A6-FF89-4438-A6DA-6DE82284BC83}" type="pres">
      <dgm:prSet presAssocID="{7C5DC99B-88F6-4CA4-98BE-82C69951B6DF}" presName="node" presStyleLbl="node1" presStyleIdx="2" presStyleCnt="7" custScaleX="115898" custScaleY="8577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15D73CD-5768-4159-A6A7-A89B86DED861}" type="pres">
      <dgm:prSet presAssocID="{836CC7E0-0146-4083-8B1A-9406988AFDAC}" presName="sibTrans" presStyleLbl="sibTrans2D1" presStyleIdx="2" presStyleCnt="7" custScaleX="115898" custScaleY="85772"/>
      <dgm:spPr/>
      <dgm:t>
        <a:bodyPr/>
        <a:lstStyle/>
        <a:p>
          <a:pPr rtl="1"/>
          <a:endParaRPr lang="fa-IR"/>
        </a:p>
      </dgm:t>
    </dgm:pt>
    <dgm:pt modelId="{F93AC668-3431-45F0-8F52-7B7A302E0D54}" type="pres">
      <dgm:prSet presAssocID="{836CC7E0-0146-4083-8B1A-9406988AFDAC}" presName="connectorText" presStyleLbl="sibTrans2D1" presStyleIdx="2" presStyleCnt="7"/>
      <dgm:spPr/>
      <dgm:t>
        <a:bodyPr/>
        <a:lstStyle/>
        <a:p>
          <a:pPr rtl="1"/>
          <a:endParaRPr lang="fa-IR"/>
        </a:p>
      </dgm:t>
    </dgm:pt>
    <dgm:pt modelId="{73D9B756-6A7F-4E91-AD72-11A4059650E1}" type="pres">
      <dgm:prSet presAssocID="{D28DEA50-B02A-434B-BD82-8F8F9C042DE7}" presName="node" presStyleLbl="node1" presStyleIdx="3" presStyleCnt="7" custScaleX="115898" custScaleY="8577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F7AA4EE-68A8-4CFF-AA86-9B14B424BB63}" type="pres">
      <dgm:prSet presAssocID="{71B4F99E-7F8C-4EA5-9467-72EBBF478969}" presName="sibTrans" presStyleLbl="sibTrans2D1" presStyleIdx="3" presStyleCnt="7" custScaleX="115898" custScaleY="85772"/>
      <dgm:spPr/>
      <dgm:t>
        <a:bodyPr/>
        <a:lstStyle/>
        <a:p>
          <a:pPr rtl="1"/>
          <a:endParaRPr lang="fa-IR"/>
        </a:p>
      </dgm:t>
    </dgm:pt>
    <dgm:pt modelId="{88CAC599-23AA-47DA-9C70-067BE4DD5C32}" type="pres">
      <dgm:prSet presAssocID="{71B4F99E-7F8C-4EA5-9467-72EBBF478969}" presName="connectorText" presStyleLbl="sibTrans2D1" presStyleIdx="3" presStyleCnt="7"/>
      <dgm:spPr/>
      <dgm:t>
        <a:bodyPr/>
        <a:lstStyle/>
        <a:p>
          <a:pPr rtl="1"/>
          <a:endParaRPr lang="fa-IR"/>
        </a:p>
      </dgm:t>
    </dgm:pt>
    <dgm:pt modelId="{713744F8-A663-4E67-8994-F919528493B3}" type="pres">
      <dgm:prSet presAssocID="{5D6ACC4C-569C-42D9-B08C-BE03EDD5D5F8}" presName="node" presStyleLbl="node1" presStyleIdx="4" presStyleCnt="7" custScaleX="115898" custScaleY="8577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A334126-D594-437D-8DEB-F3D5CD434C29}" type="pres">
      <dgm:prSet presAssocID="{9F751962-AA1D-496B-8FE3-A8EE5F2BA22D}" presName="sibTrans" presStyleLbl="sibTrans2D1" presStyleIdx="4" presStyleCnt="7" custScaleX="115898" custScaleY="85772"/>
      <dgm:spPr/>
      <dgm:t>
        <a:bodyPr/>
        <a:lstStyle/>
        <a:p>
          <a:pPr rtl="1"/>
          <a:endParaRPr lang="fa-IR"/>
        </a:p>
      </dgm:t>
    </dgm:pt>
    <dgm:pt modelId="{53186D54-00EF-4B21-855A-F4E999EDBDC2}" type="pres">
      <dgm:prSet presAssocID="{9F751962-AA1D-496B-8FE3-A8EE5F2BA22D}" presName="connectorText" presStyleLbl="sibTrans2D1" presStyleIdx="4" presStyleCnt="7"/>
      <dgm:spPr/>
      <dgm:t>
        <a:bodyPr/>
        <a:lstStyle/>
        <a:p>
          <a:pPr rtl="1"/>
          <a:endParaRPr lang="fa-IR"/>
        </a:p>
      </dgm:t>
    </dgm:pt>
    <dgm:pt modelId="{1DB399B0-B31E-4AB2-BC9D-0F8999588CFD}" type="pres">
      <dgm:prSet presAssocID="{24FB2A11-E278-48A5-A452-C8306A013F05}" presName="node" presStyleLbl="node1" presStyleIdx="5" presStyleCnt="7" custScaleX="115898" custScaleY="8577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BF52F03-FD18-42CB-A856-9B559235AA1F}" type="pres">
      <dgm:prSet presAssocID="{041BC475-81E9-4D1A-A553-81A090697AF6}" presName="sibTrans" presStyleLbl="sibTrans2D1" presStyleIdx="5" presStyleCnt="7" custScaleX="115898" custScaleY="85772"/>
      <dgm:spPr/>
      <dgm:t>
        <a:bodyPr/>
        <a:lstStyle/>
        <a:p>
          <a:pPr rtl="1"/>
          <a:endParaRPr lang="fa-IR"/>
        </a:p>
      </dgm:t>
    </dgm:pt>
    <dgm:pt modelId="{0734AB0B-FAFF-4953-B875-8AABBC325557}" type="pres">
      <dgm:prSet presAssocID="{041BC475-81E9-4D1A-A553-81A090697AF6}" presName="connectorText" presStyleLbl="sibTrans2D1" presStyleIdx="5" presStyleCnt="7"/>
      <dgm:spPr/>
      <dgm:t>
        <a:bodyPr/>
        <a:lstStyle/>
        <a:p>
          <a:pPr rtl="1"/>
          <a:endParaRPr lang="fa-IR"/>
        </a:p>
      </dgm:t>
    </dgm:pt>
    <dgm:pt modelId="{D6E59ABE-0871-40AF-976C-0F4FDE4553B5}" type="pres">
      <dgm:prSet presAssocID="{8E6F96DF-7421-4ED2-A5D9-17DD6439A8EE}" presName="node" presStyleLbl="node1" presStyleIdx="6" presStyleCnt="7" custScaleX="115898" custScaleY="8577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83D7F6D-C08E-4C07-9580-E17D250EFB05}" type="pres">
      <dgm:prSet presAssocID="{44844CDE-CF55-4C7F-90F4-BFC98A8F7E5D}" presName="sibTrans" presStyleLbl="sibTrans2D1" presStyleIdx="6" presStyleCnt="7" custScaleX="115898" custScaleY="85772"/>
      <dgm:spPr/>
      <dgm:t>
        <a:bodyPr/>
        <a:lstStyle/>
        <a:p>
          <a:pPr rtl="1"/>
          <a:endParaRPr lang="fa-IR"/>
        </a:p>
      </dgm:t>
    </dgm:pt>
    <dgm:pt modelId="{667DDFAA-E410-436A-8680-D531FD3F6568}" type="pres">
      <dgm:prSet presAssocID="{44844CDE-CF55-4C7F-90F4-BFC98A8F7E5D}" presName="connectorText" presStyleLbl="sibTrans2D1" presStyleIdx="6" presStyleCnt="7"/>
      <dgm:spPr/>
      <dgm:t>
        <a:bodyPr/>
        <a:lstStyle/>
        <a:p>
          <a:pPr rtl="1"/>
          <a:endParaRPr lang="fa-IR"/>
        </a:p>
      </dgm:t>
    </dgm:pt>
  </dgm:ptLst>
  <dgm:cxnLst>
    <dgm:cxn modelId="{971A858E-CCF8-425D-81A6-50EC6CB4C613}" type="presOf" srcId="{D28DEA50-B02A-434B-BD82-8F8F9C042DE7}" destId="{73D9B756-6A7F-4E91-AD72-11A4059650E1}" srcOrd="0" destOrd="0" presId="urn:microsoft.com/office/officeart/2005/8/layout/cycle2"/>
    <dgm:cxn modelId="{347AA948-1859-4BA4-BAD5-0586D39D0138}" type="presOf" srcId="{041BC475-81E9-4D1A-A553-81A090697AF6}" destId="{0734AB0B-FAFF-4953-B875-8AABBC325557}" srcOrd="1" destOrd="0" presId="urn:microsoft.com/office/officeart/2005/8/layout/cycle2"/>
    <dgm:cxn modelId="{055AEFF5-7473-4BD9-B1E8-8AA1D1BBB1D9}" srcId="{33B098E4-FAFE-446B-9614-ED09C87ADF0F}" destId="{8E6F96DF-7421-4ED2-A5D9-17DD6439A8EE}" srcOrd="6" destOrd="0" parTransId="{04358E80-2DBD-4E58-8D7A-36D392104F4B}" sibTransId="{44844CDE-CF55-4C7F-90F4-BFC98A8F7E5D}"/>
    <dgm:cxn modelId="{848034A7-FEE8-458B-A560-3513EB35C3F5}" type="presOf" srcId="{71B4F99E-7F8C-4EA5-9467-72EBBF478969}" destId="{AF7AA4EE-68A8-4CFF-AA86-9B14B424BB63}" srcOrd="0" destOrd="0" presId="urn:microsoft.com/office/officeart/2005/8/layout/cycle2"/>
    <dgm:cxn modelId="{FD30C3A5-07C7-44BC-B817-12410045148C}" type="presOf" srcId="{5D6ACC4C-569C-42D9-B08C-BE03EDD5D5F8}" destId="{713744F8-A663-4E67-8994-F919528493B3}" srcOrd="0" destOrd="0" presId="urn:microsoft.com/office/officeart/2005/8/layout/cycle2"/>
    <dgm:cxn modelId="{347A0C59-68F6-46E3-9222-55E4363A8033}" srcId="{33B098E4-FAFE-446B-9614-ED09C87ADF0F}" destId="{6D3A3E21-5F87-4A5C-A674-526417B3BB09}" srcOrd="1" destOrd="0" parTransId="{1E8B2322-A7A8-4B6A-BD61-ADB120C60E7E}" sibTransId="{4C75B6BE-3BF2-402C-BB62-C8DBB3487049}"/>
    <dgm:cxn modelId="{17518945-6F2C-4CBD-B7DF-07E8E6142C27}" type="presOf" srcId="{71B4F99E-7F8C-4EA5-9467-72EBBF478969}" destId="{88CAC599-23AA-47DA-9C70-067BE4DD5C32}" srcOrd="1" destOrd="0" presId="urn:microsoft.com/office/officeart/2005/8/layout/cycle2"/>
    <dgm:cxn modelId="{3AF3EB59-EB29-44D3-A7CB-F2B74F189E52}" srcId="{33B098E4-FAFE-446B-9614-ED09C87ADF0F}" destId="{077C0804-80D1-4ECE-BFB3-D1B05437F3DA}" srcOrd="0" destOrd="0" parTransId="{FC27CF85-DD1D-4E2E-90D3-7D34663E81BA}" sibTransId="{5FE7F26D-9714-4480-98B3-931992834A6D}"/>
    <dgm:cxn modelId="{6B8AE8B4-8D64-49D7-B143-46E62CCF1B99}" srcId="{33B098E4-FAFE-446B-9614-ED09C87ADF0F}" destId="{D28DEA50-B02A-434B-BD82-8F8F9C042DE7}" srcOrd="3" destOrd="0" parTransId="{51CAFC5F-CCA2-4877-A3FA-479F70FF152F}" sibTransId="{71B4F99E-7F8C-4EA5-9467-72EBBF478969}"/>
    <dgm:cxn modelId="{3E1E355C-8E6C-4187-B741-0E28AB4212CA}" type="presOf" srcId="{7C5DC99B-88F6-4CA4-98BE-82C69951B6DF}" destId="{9DDD95A6-FF89-4438-A6DA-6DE82284BC83}" srcOrd="0" destOrd="0" presId="urn:microsoft.com/office/officeart/2005/8/layout/cycle2"/>
    <dgm:cxn modelId="{ED6C0F93-223C-488C-9318-A0BD23C59833}" srcId="{33B098E4-FAFE-446B-9614-ED09C87ADF0F}" destId="{24FB2A11-E278-48A5-A452-C8306A013F05}" srcOrd="5" destOrd="0" parTransId="{93F57242-D188-48DD-A3D6-B46FAD10AD71}" sibTransId="{041BC475-81E9-4D1A-A553-81A090697AF6}"/>
    <dgm:cxn modelId="{C39CC244-49D6-43FE-9DD6-41AB84AF0EB8}" type="presOf" srcId="{5FE7F26D-9714-4480-98B3-931992834A6D}" destId="{C3F8339B-D017-468D-A144-2E1083B67D91}" srcOrd="1" destOrd="0" presId="urn:microsoft.com/office/officeart/2005/8/layout/cycle2"/>
    <dgm:cxn modelId="{2D454CBB-5DDD-48E6-985E-BEF4320BFF2F}" srcId="{33B098E4-FAFE-446B-9614-ED09C87ADF0F}" destId="{5D6ACC4C-569C-42D9-B08C-BE03EDD5D5F8}" srcOrd="4" destOrd="0" parTransId="{46724F19-D120-4756-8B35-7FFBA85584BC}" sibTransId="{9F751962-AA1D-496B-8FE3-A8EE5F2BA22D}"/>
    <dgm:cxn modelId="{F329E0AF-839E-4765-8D29-E6C92DCF40D7}" type="presOf" srcId="{9F751962-AA1D-496B-8FE3-A8EE5F2BA22D}" destId="{53186D54-00EF-4B21-855A-F4E999EDBDC2}" srcOrd="1" destOrd="0" presId="urn:microsoft.com/office/officeart/2005/8/layout/cycle2"/>
    <dgm:cxn modelId="{827A7BFA-25FA-45A1-9768-34776958C5C4}" type="presOf" srcId="{9F751962-AA1D-496B-8FE3-A8EE5F2BA22D}" destId="{EA334126-D594-437D-8DEB-F3D5CD434C29}" srcOrd="0" destOrd="0" presId="urn:microsoft.com/office/officeart/2005/8/layout/cycle2"/>
    <dgm:cxn modelId="{69DBE6DA-672C-498B-8128-5BC393E67E35}" type="presOf" srcId="{6D3A3E21-5F87-4A5C-A674-526417B3BB09}" destId="{C757EE36-BE15-4A60-B675-669FA7AF091E}" srcOrd="0" destOrd="0" presId="urn:microsoft.com/office/officeart/2005/8/layout/cycle2"/>
    <dgm:cxn modelId="{F4C31F94-DF8A-4132-B7C0-A9DD74485309}" type="presOf" srcId="{077C0804-80D1-4ECE-BFB3-D1B05437F3DA}" destId="{0AE5AC2E-576E-4DB6-9E7A-AD90E9AF486A}" srcOrd="0" destOrd="0" presId="urn:microsoft.com/office/officeart/2005/8/layout/cycle2"/>
    <dgm:cxn modelId="{7E7AC1AE-1C9B-4EC1-B467-A1AA079B1F79}" type="presOf" srcId="{24FB2A11-E278-48A5-A452-C8306A013F05}" destId="{1DB399B0-B31E-4AB2-BC9D-0F8999588CFD}" srcOrd="0" destOrd="0" presId="urn:microsoft.com/office/officeart/2005/8/layout/cycle2"/>
    <dgm:cxn modelId="{AC7CA7FC-8C7E-41B4-8D1A-2D98821CF841}" type="presOf" srcId="{44844CDE-CF55-4C7F-90F4-BFC98A8F7E5D}" destId="{667DDFAA-E410-436A-8680-D531FD3F6568}" srcOrd="1" destOrd="0" presId="urn:microsoft.com/office/officeart/2005/8/layout/cycle2"/>
    <dgm:cxn modelId="{7C53D33D-30AB-4E07-AB60-EEB5FE499EF3}" type="presOf" srcId="{8E6F96DF-7421-4ED2-A5D9-17DD6439A8EE}" destId="{D6E59ABE-0871-40AF-976C-0F4FDE4553B5}" srcOrd="0" destOrd="0" presId="urn:microsoft.com/office/officeart/2005/8/layout/cycle2"/>
    <dgm:cxn modelId="{922B483A-60F6-436F-A45C-026BC01FDEE1}" type="presOf" srcId="{041BC475-81E9-4D1A-A553-81A090697AF6}" destId="{EBF52F03-FD18-42CB-A856-9B559235AA1F}" srcOrd="0" destOrd="0" presId="urn:microsoft.com/office/officeart/2005/8/layout/cycle2"/>
    <dgm:cxn modelId="{E55824E0-DB8F-43E5-BF50-A99F214F33D4}" type="presOf" srcId="{836CC7E0-0146-4083-8B1A-9406988AFDAC}" destId="{915D73CD-5768-4159-A6A7-A89B86DED861}" srcOrd="0" destOrd="0" presId="urn:microsoft.com/office/officeart/2005/8/layout/cycle2"/>
    <dgm:cxn modelId="{1E18798A-0F42-4E56-A29E-3EAAB990D058}" type="presOf" srcId="{836CC7E0-0146-4083-8B1A-9406988AFDAC}" destId="{F93AC668-3431-45F0-8F52-7B7A302E0D54}" srcOrd="1" destOrd="0" presId="urn:microsoft.com/office/officeart/2005/8/layout/cycle2"/>
    <dgm:cxn modelId="{C4F3D1C8-3C0B-4D40-95EC-8741AB918851}" srcId="{33B098E4-FAFE-446B-9614-ED09C87ADF0F}" destId="{7C5DC99B-88F6-4CA4-98BE-82C69951B6DF}" srcOrd="2" destOrd="0" parTransId="{CA19497E-AE76-405A-84D3-CD680721943F}" sibTransId="{836CC7E0-0146-4083-8B1A-9406988AFDAC}"/>
    <dgm:cxn modelId="{CBF99AE1-ADE4-492D-A847-D4D7FD231ED2}" type="presOf" srcId="{4C75B6BE-3BF2-402C-BB62-C8DBB3487049}" destId="{F90AAD67-DC8A-4792-9E60-AC906FFD6B79}" srcOrd="1" destOrd="0" presId="urn:microsoft.com/office/officeart/2005/8/layout/cycle2"/>
    <dgm:cxn modelId="{25BF90A2-BBF1-4D6A-BB40-35E6C0738035}" type="presOf" srcId="{44844CDE-CF55-4C7F-90F4-BFC98A8F7E5D}" destId="{683D7F6D-C08E-4C07-9580-E17D250EFB05}" srcOrd="0" destOrd="0" presId="urn:microsoft.com/office/officeart/2005/8/layout/cycle2"/>
    <dgm:cxn modelId="{891D8D66-40A7-4A01-B181-2573F7AEBB8A}" type="presOf" srcId="{4C75B6BE-3BF2-402C-BB62-C8DBB3487049}" destId="{AF250FA6-9178-469D-ABAA-C789D58D3EF4}" srcOrd="0" destOrd="0" presId="urn:microsoft.com/office/officeart/2005/8/layout/cycle2"/>
    <dgm:cxn modelId="{E77A61A8-E7B3-4661-AEED-38A0A55D5924}" type="presOf" srcId="{5FE7F26D-9714-4480-98B3-931992834A6D}" destId="{27D334C7-4F9A-4215-97A6-0C536A946055}" srcOrd="0" destOrd="0" presId="urn:microsoft.com/office/officeart/2005/8/layout/cycle2"/>
    <dgm:cxn modelId="{42BB05DF-45E5-4570-9BB5-6C77C953D9D1}" type="presOf" srcId="{33B098E4-FAFE-446B-9614-ED09C87ADF0F}" destId="{4CD6A9FF-23EC-473E-BA6A-F89762FC07E8}" srcOrd="0" destOrd="0" presId="urn:microsoft.com/office/officeart/2005/8/layout/cycle2"/>
    <dgm:cxn modelId="{8C2AB6E1-47D8-4FAD-8166-8BC572BB1682}" type="presParOf" srcId="{4CD6A9FF-23EC-473E-BA6A-F89762FC07E8}" destId="{0AE5AC2E-576E-4DB6-9E7A-AD90E9AF486A}" srcOrd="0" destOrd="0" presId="urn:microsoft.com/office/officeart/2005/8/layout/cycle2"/>
    <dgm:cxn modelId="{8FBE90AB-F277-4F27-934D-20C5D89CDBE7}" type="presParOf" srcId="{4CD6A9FF-23EC-473E-BA6A-F89762FC07E8}" destId="{27D334C7-4F9A-4215-97A6-0C536A946055}" srcOrd="1" destOrd="0" presId="urn:microsoft.com/office/officeart/2005/8/layout/cycle2"/>
    <dgm:cxn modelId="{AB4A9D40-192F-4DFE-8BC9-3E9F057BBED1}" type="presParOf" srcId="{27D334C7-4F9A-4215-97A6-0C536A946055}" destId="{C3F8339B-D017-468D-A144-2E1083B67D91}" srcOrd="0" destOrd="0" presId="urn:microsoft.com/office/officeart/2005/8/layout/cycle2"/>
    <dgm:cxn modelId="{79FE8D08-0285-4E20-BF4A-03C4B78EFB5D}" type="presParOf" srcId="{4CD6A9FF-23EC-473E-BA6A-F89762FC07E8}" destId="{C757EE36-BE15-4A60-B675-669FA7AF091E}" srcOrd="2" destOrd="0" presId="urn:microsoft.com/office/officeart/2005/8/layout/cycle2"/>
    <dgm:cxn modelId="{52A24A8E-299D-4C41-89C1-7204043413B0}" type="presParOf" srcId="{4CD6A9FF-23EC-473E-BA6A-F89762FC07E8}" destId="{AF250FA6-9178-469D-ABAA-C789D58D3EF4}" srcOrd="3" destOrd="0" presId="urn:microsoft.com/office/officeart/2005/8/layout/cycle2"/>
    <dgm:cxn modelId="{408727A0-B58E-4101-A471-64A679C9321C}" type="presParOf" srcId="{AF250FA6-9178-469D-ABAA-C789D58D3EF4}" destId="{F90AAD67-DC8A-4792-9E60-AC906FFD6B79}" srcOrd="0" destOrd="0" presId="urn:microsoft.com/office/officeart/2005/8/layout/cycle2"/>
    <dgm:cxn modelId="{DFF5659D-8ED9-457C-8E3C-E938EBFB29D0}" type="presParOf" srcId="{4CD6A9FF-23EC-473E-BA6A-F89762FC07E8}" destId="{9DDD95A6-FF89-4438-A6DA-6DE82284BC83}" srcOrd="4" destOrd="0" presId="urn:microsoft.com/office/officeart/2005/8/layout/cycle2"/>
    <dgm:cxn modelId="{D8567590-DAC8-49A0-877C-BFAC96BCE9FB}" type="presParOf" srcId="{4CD6A9FF-23EC-473E-BA6A-F89762FC07E8}" destId="{915D73CD-5768-4159-A6A7-A89B86DED861}" srcOrd="5" destOrd="0" presId="urn:microsoft.com/office/officeart/2005/8/layout/cycle2"/>
    <dgm:cxn modelId="{5D64E75D-D0DF-4D7F-B6AE-DB2DB97F77A2}" type="presParOf" srcId="{915D73CD-5768-4159-A6A7-A89B86DED861}" destId="{F93AC668-3431-45F0-8F52-7B7A302E0D54}" srcOrd="0" destOrd="0" presId="urn:microsoft.com/office/officeart/2005/8/layout/cycle2"/>
    <dgm:cxn modelId="{CA492C8F-5F39-4906-8C8E-6BB718575FB2}" type="presParOf" srcId="{4CD6A9FF-23EC-473E-BA6A-F89762FC07E8}" destId="{73D9B756-6A7F-4E91-AD72-11A4059650E1}" srcOrd="6" destOrd="0" presId="urn:microsoft.com/office/officeart/2005/8/layout/cycle2"/>
    <dgm:cxn modelId="{0DC9EFCD-6026-42A9-BB73-299D0FAF51A7}" type="presParOf" srcId="{4CD6A9FF-23EC-473E-BA6A-F89762FC07E8}" destId="{AF7AA4EE-68A8-4CFF-AA86-9B14B424BB63}" srcOrd="7" destOrd="0" presId="urn:microsoft.com/office/officeart/2005/8/layout/cycle2"/>
    <dgm:cxn modelId="{B944140E-08A3-4956-96F4-839F98DD1C34}" type="presParOf" srcId="{AF7AA4EE-68A8-4CFF-AA86-9B14B424BB63}" destId="{88CAC599-23AA-47DA-9C70-067BE4DD5C32}" srcOrd="0" destOrd="0" presId="urn:microsoft.com/office/officeart/2005/8/layout/cycle2"/>
    <dgm:cxn modelId="{3CE84E8E-AC4D-4AFD-83C9-159473842A8F}" type="presParOf" srcId="{4CD6A9FF-23EC-473E-BA6A-F89762FC07E8}" destId="{713744F8-A663-4E67-8994-F919528493B3}" srcOrd="8" destOrd="0" presId="urn:microsoft.com/office/officeart/2005/8/layout/cycle2"/>
    <dgm:cxn modelId="{EFFC52BA-7CED-441F-A419-5ADAB098B59C}" type="presParOf" srcId="{4CD6A9FF-23EC-473E-BA6A-F89762FC07E8}" destId="{EA334126-D594-437D-8DEB-F3D5CD434C29}" srcOrd="9" destOrd="0" presId="urn:microsoft.com/office/officeart/2005/8/layout/cycle2"/>
    <dgm:cxn modelId="{75CEE38C-40E5-4808-83FC-E2D4C4898020}" type="presParOf" srcId="{EA334126-D594-437D-8DEB-F3D5CD434C29}" destId="{53186D54-00EF-4B21-855A-F4E999EDBDC2}" srcOrd="0" destOrd="0" presId="urn:microsoft.com/office/officeart/2005/8/layout/cycle2"/>
    <dgm:cxn modelId="{BFD0FF08-6994-4247-9A90-DA784C01FCCD}" type="presParOf" srcId="{4CD6A9FF-23EC-473E-BA6A-F89762FC07E8}" destId="{1DB399B0-B31E-4AB2-BC9D-0F8999588CFD}" srcOrd="10" destOrd="0" presId="urn:microsoft.com/office/officeart/2005/8/layout/cycle2"/>
    <dgm:cxn modelId="{89DF181E-FCD4-45CE-9E2D-C26E404F8003}" type="presParOf" srcId="{4CD6A9FF-23EC-473E-BA6A-F89762FC07E8}" destId="{EBF52F03-FD18-42CB-A856-9B559235AA1F}" srcOrd="11" destOrd="0" presId="urn:microsoft.com/office/officeart/2005/8/layout/cycle2"/>
    <dgm:cxn modelId="{FF050722-4B00-4E17-BA46-1242E341C941}" type="presParOf" srcId="{EBF52F03-FD18-42CB-A856-9B559235AA1F}" destId="{0734AB0B-FAFF-4953-B875-8AABBC325557}" srcOrd="0" destOrd="0" presId="urn:microsoft.com/office/officeart/2005/8/layout/cycle2"/>
    <dgm:cxn modelId="{DFB0C56E-8995-4C0E-ACF9-2773ED46CFF2}" type="presParOf" srcId="{4CD6A9FF-23EC-473E-BA6A-F89762FC07E8}" destId="{D6E59ABE-0871-40AF-976C-0F4FDE4553B5}" srcOrd="12" destOrd="0" presId="urn:microsoft.com/office/officeart/2005/8/layout/cycle2"/>
    <dgm:cxn modelId="{737AB722-F887-433C-9692-CDC2BA759629}" type="presParOf" srcId="{4CD6A9FF-23EC-473E-BA6A-F89762FC07E8}" destId="{683D7F6D-C08E-4C07-9580-E17D250EFB05}" srcOrd="13" destOrd="0" presId="urn:microsoft.com/office/officeart/2005/8/layout/cycle2"/>
    <dgm:cxn modelId="{F5B24EF4-AB3D-406C-A400-D23060832986}" type="presParOf" srcId="{683D7F6D-C08E-4C07-9580-E17D250EFB05}" destId="{667DDFAA-E410-436A-8680-D531FD3F656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0.31613</cdr:x>
      <cdr:y>0.14788</cdr:y>
    </cdr:from>
    <cdr:to>
      <cdr:x>0.46259</cdr:x>
      <cdr:y>0.40552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73647" y="5248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2400" b="1" dirty="0" smtClean="0">
              <a:solidFill>
                <a:schemeClr val="accent3">
                  <a:lumMod val="50000"/>
                </a:schemeClr>
              </a:solidFill>
              <a:cs typeface="Nazanin" pitchFamily="2" charset="-78"/>
            </a:rPr>
            <a:t>+46%</a:t>
          </a:r>
          <a:endParaRPr lang="en-US" sz="2400" b="1" dirty="0">
            <a:solidFill>
              <a:schemeClr val="accent3">
                <a:lumMod val="50000"/>
              </a:schemeClr>
            </a:solidFill>
            <a:cs typeface="Nazanin" pitchFamily="2" charset="-78"/>
          </a:endParaRPr>
        </a:p>
      </cdr:txBody>
    </cdr:sp>
  </cdr:relSizeAnchor>
  <cdr:relSizeAnchor xmlns:cdr="http://schemas.openxmlformats.org/drawingml/2006/chartDrawing">
    <cdr:from>
      <cdr:x>0.20154</cdr:x>
      <cdr:y>0.43364</cdr:y>
    </cdr:from>
    <cdr:to>
      <cdr:x>0.63</cdr:x>
      <cdr:y>0.53889</cdr:y>
    </cdr:to>
    <cdr:sp macro="" textlink="">
      <cdr:nvSpPr>
        <cdr:cNvPr id="4" name="TextBox 12"/>
        <cdr:cNvSpPr txBox="1"/>
      </cdr:nvSpPr>
      <cdr:spPr>
        <a:xfrm xmlns:a="http://schemas.openxmlformats.org/drawingml/2006/main">
          <a:off x="1258246" y="1539086"/>
          <a:ext cx="2674961" cy="3735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lIns="91383" tIns="45680" rIns="91383" bIns="45680" anchor="ctr" anchorCtr="0">
          <a:noAutofit/>
        </a:bodyPr>
        <a:lstStyle xmlns:a="http://schemas.openxmlformats.org/drawingml/2006/main">
          <a:defPPr>
            <a:defRPr lang="en-US"/>
          </a:defPPr>
          <a:lvl1pPr marL="0" algn="l" defTabSz="913983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6991" algn="l" defTabSz="913983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3983" algn="l" defTabSz="913983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0973" algn="l" defTabSz="913983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7967" algn="l" defTabSz="913983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4958" algn="l" defTabSz="913983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1949" algn="l" defTabSz="913983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198942" algn="l" defTabSz="913983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5932" algn="l" defTabSz="913983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1"/>
          <a:r>
            <a:rPr lang="fa-IR" sz="1800" dirty="0">
              <a:solidFill>
                <a:schemeClr val="accent3">
                  <a:lumMod val="50000"/>
                </a:schemeClr>
              </a:solidFill>
              <a:latin typeface="Alefba" pitchFamily="34" charset="0"/>
              <a:cs typeface="Alefba" pitchFamily="34" charset="0"/>
            </a:rPr>
            <a:t>رشد </a:t>
          </a:r>
          <a:r>
            <a:rPr lang="en-US" sz="1800" dirty="0">
              <a:solidFill>
                <a:schemeClr val="accent3">
                  <a:lumMod val="50000"/>
                </a:schemeClr>
              </a:solidFill>
              <a:latin typeface="Alefba" pitchFamily="34" charset="0"/>
              <a:cs typeface="Alefba" pitchFamily="34" charset="0"/>
            </a:rPr>
            <a:t> </a:t>
          </a:r>
          <a:r>
            <a:rPr lang="fa-IR" sz="2800" dirty="0">
              <a:solidFill>
                <a:schemeClr val="accent3">
                  <a:lumMod val="50000"/>
                </a:schemeClr>
              </a:solidFill>
              <a:latin typeface="Alefba" pitchFamily="34" charset="0"/>
              <a:cs typeface="Nazanin" pitchFamily="2" charset="-78"/>
            </a:rPr>
            <a:t>46</a:t>
          </a:r>
          <a:r>
            <a:rPr lang="fa-IR" sz="2400" dirty="0">
              <a:solidFill>
                <a:schemeClr val="accent3">
                  <a:lumMod val="50000"/>
                </a:schemeClr>
              </a:solidFill>
              <a:latin typeface="Alefba" pitchFamily="34" charset="0"/>
              <a:cs typeface="Alefba" pitchFamily="34" charset="0"/>
            </a:rPr>
            <a:t>%</a:t>
          </a:r>
          <a:r>
            <a:rPr lang="en-US" sz="2400" dirty="0">
              <a:solidFill>
                <a:schemeClr val="accent3">
                  <a:lumMod val="50000"/>
                </a:schemeClr>
              </a:solidFill>
              <a:latin typeface="Alefba" pitchFamily="34" charset="0"/>
              <a:cs typeface="Alefba" pitchFamily="34" charset="0"/>
            </a:rPr>
            <a:t> </a:t>
          </a:r>
          <a:r>
            <a:rPr lang="fa-IR" sz="1800" dirty="0">
              <a:solidFill>
                <a:schemeClr val="accent3">
                  <a:lumMod val="50000"/>
                </a:schemeClr>
              </a:solidFill>
              <a:latin typeface="Alefba" pitchFamily="34" charset="0"/>
              <a:cs typeface="Alefba" pitchFamily="34" charset="0"/>
            </a:rPr>
            <a:t>حجم </a:t>
          </a:r>
          <a:r>
            <a:rPr lang="fa-IR" sz="1800" dirty="0" smtClean="0">
              <a:solidFill>
                <a:schemeClr val="accent3">
                  <a:lumMod val="50000"/>
                </a:schemeClr>
              </a:solidFill>
              <a:latin typeface="Alefba" pitchFamily="34" charset="0"/>
              <a:cs typeface="Alefba" pitchFamily="34" charset="0"/>
            </a:rPr>
            <a:t>تولید</a:t>
          </a:r>
          <a:endParaRPr lang="en-US" sz="1800" dirty="0" smtClean="0">
            <a:solidFill>
              <a:schemeClr val="accent3">
                <a:lumMod val="50000"/>
              </a:schemeClr>
            </a:solidFill>
            <a:latin typeface="Alefba" pitchFamily="34" charset="0"/>
            <a:cs typeface="Alefba" pitchFamily="34" charset="0"/>
          </a:endParaRPr>
        </a:p>
        <a:p xmlns:a="http://schemas.openxmlformats.org/drawingml/2006/main">
          <a:pPr algn="ctr" rtl="1"/>
          <a:r>
            <a:rPr lang="fa-IR" dirty="0">
              <a:solidFill>
                <a:schemeClr val="accent3">
                  <a:lumMod val="50000"/>
                </a:schemeClr>
              </a:solidFill>
              <a:latin typeface="Alefba" pitchFamily="34" charset="0"/>
              <a:cs typeface="Alefba" pitchFamily="34" charset="0"/>
            </a:rPr>
            <a:t>در ۵ سال گذشته</a:t>
          </a:r>
          <a:endParaRPr lang="fa-IR" sz="1800" dirty="0">
            <a:solidFill>
              <a:schemeClr val="accent3">
                <a:lumMod val="50000"/>
              </a:schemeClr>
            </a:solidFill>
            <a:latin typeface="Alefba" pitchFamily="34" charset="0"/>
            <a:cs typeface="Alefba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0.18433</cdr:x>
      <cdr:y>0</cdr:y>
    </cdr:from>
    <cdr:to>
      <cdr:x>0.73321</cdr:x>
      <cdr:y>0.18383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94268" y="0"/>
          <a:ext cx="5045124" cy="6868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a-IR" sz="1400" dirty="0" smtClean="0">
              <a:solidFill>
                <a:schemeClr val="bg2"/>
              </a:solidFill>
              <a:latin typeface="Alefba" pitchFamily="34" charset="0"/>
              <a:cs typeface="Alefba" pitchFamily="34" charset="0"/>
            </a:rPr>
            <a:t>درصد سرمایه گذاری در ماشین آلات به فروش</a:t>
          </a:r>
          <a:endParaRPr lang="en-US" sz="1400" dirty="0" smtClean="0">
            <a:solidFill>
              <a:schemeClr val="bg2"/>
            </a:solidFill>
            <a:latin typeface="Alefba" pitchFamily="34" charset="0"/>
            <a:cs typeface="Alefba" pitchFamily="34" charset="0"/>
          </a:endParaRPr>
        </a:p>
        <a:p xmlns:a="http://schemas.openxmlformats.org/drawingml/2006/main">
          <a:pPr algn="ctr"/>
          <a:r>
            <a:rPr lang="fa-IR" sz="1400" dirty="0" smtClean="0">
              <a:solidFill>
                <a:schemeClr val="bg2"/>
              </a:solidFill>
              <a:latin typeface="Alefba" pitchFamily="34" charset="0"/>
              <a:cs typeface="Alefba" pitchFamily="34" charset="0"/>
            </a:rPr>
            <a:t>در 10 شرکت دارویی برتر بورس ایران</a:t>
          </a:r>
          <a:endParaRPr lang="en-US" sz="1400" dirty="0">
            <a:solidFill>
              <a:schemeClr val="bg2"/>
            </a:solidFill>
            <a:latin typeface="Alefba" pitchFamily="34" charset="0"/>
            <a:cs typeface="Alefba" pitchFamily="34" charset="0"/>
          </a:endParaRPr>
        </a:p>
      </cdr:txBody>
    </cdr:sp>
  </cdr:relSizeAnchor>
  <cdr:relSizeAnchor xmlns:cdr="http://schemas.openxmlformats.org/drawingml/2006/chartDrawing">
    <cdr:from>
      <cdr:x>0.06594</cdr:x>
      <cdr:y>0.09576</cdr:y>
    </cdr:from>
    <cdr:to>
      <cdr:x>0.10958</cdr:x>
      <cdr:y>0.23193</cdr:y>
    </cdr:to>
    <cdr:cxnSp macro="">
      <cdr:nvCxnSpPr>
        <cdr:cNvPr id="7" name="Straight Arrow Connector 6"/>
        <cdr:cNvCxnSpPr/>
      </cdr:nvCxnSpPr>
      <cdr:spPr>
        <a:xfrm xmlns:a="http://schemas.openxmlformats.org/drawingml/2006/main" flipV="1">
          <a:off x="606058" y="357783"/>
          <a:ext cx="401123" cy="508756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3">
              <a:lumMod val="75000"/>
            </a:schemeClr>
          </a:solidFill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0.16545</cdr:x>
      <cdr:y>0.4808</cdr:y>
    </cdr:from>
    <cdr:to>
      <cdr:x>0.21636</cdr:x>
      <cdr:y>0.53186</cdr:y>
    </cdr:to>
    <cdr:cxnSp macro="">
      <cdr:nvCxnSpPr>
        <cdr:cNvPr id="9" name="Straight Arrow Connector 8"/>
        <cdr:cNvCxnSpPr/>
      </cdr:nvCxnSpPr>
      <cdr:spPr>
        <a:xfrm xmlns:a="http://schemas.openxmlformats.org/drawingml/2006/main">
          <a:off x="1520755" y="1796357"/>
          <a:ext cx="467945" cy="190769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2"/>
          </a:solidFill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0.25699</cdr:x>
      <cdr:y>0.30861</cdr:y>
    </cdr:from>
    <cdr:to>
      <cdr:x>0.3079</cdr:x>
      <cdr:y>0.35967</cdr:y>
    </cdr:to>
    <cdr:cxnSp macro="">
      <cdr:nvCxnSpPr>
        <cdr:cNvPr id="10" name="Straight Arrow Connector 9"/>
        <cdr:cNvCxnSpPr/>
      </cdr:nvCxnSpPr>
      <cdr:spPr>
        <a:xfrm xmlns:a="http://schemas.openxmlformats.org/drawingml/2006/main">
          <a:off x="2362188" y="1153008"/>
          <a:ext cx="467945" cy="190770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2"/>
          </a:solidFill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0.34426</cdr:x>
      <cdr:y>0.4773</cdr:y>
    </cdr:from>
    <cdr:to>
      <cdr:x>0.39517</cdr:x>
      <cdr:y>0.52836</cdr:y>
    </cdr:to>
    <cdr:cxnSp macro="">
      <cdr:nvCxnSpPr>
        <cdr:cNvPr id="11" name="Straight Arrow Connector 10"/>
        <cdr:cNvCxnSpPr/>
      </cdr:nvCxnSpPr>
      <cdr:spPr>
        <a:xfrm xmlns:a="http://schemas.openxmlformats.org/drawingml/2006/main">
          <a:off x="3164342" y="1783295"/>
          <a:ext cx="467946" cy="190769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2"/>
          </a:solidFill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0.43082</cdr:x>
      <cdr:y>0.44453</cdr:y>
    </cdr:from>
    <cdr:to>
      <cdr:x>0.48173</cdr:x>
      <cdr:y>0.49559</cdr:y>
    </cdr:to>
    <cdr:cxnSp macro="">
      <cdr:nvCxnSpPr>
        <cdr:cNvPr id="12" name="Straight Arrow Connector 11"/>
        <cdr:cNvCxnSpPr/>
      </cdr:nvCxnSpPr>
      <cdr:spPr>
        <a:xfrm xmlns:a="http://schemas.openxmlformats.org/drawingml/2006/main">
          <a:off x="3959963" y="1660837"/>
          <a:ext cx="467946" cy="190770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2"/>
          </a:solidFill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0.52111</cdr:x>
      <cdr:y>0.43447</cdr:y>
    </cdr:from>
    <cdr:to>
      <cdr:x>0.57202</cdr:x>
      <cdr:y>0.48553</cdr:y>
    </cdr:to>
    <cdr:cxnSp macro="">
      <cdr:nvCxnSpPr>
        <cdr:cNvPr id="13" name="Straight Arrow Connector 12"/>
        <cdr:cNvCxnSpPr/>
      </cdr:nvCxnSpPr>
      <cdr:spPr>
        <a:xfrm xmlns:a="http://schemas.openxmlformats.org/drawingml/2006/main">
          <a:off x="4789843" y="1623268"/>
          <a:ext cx="467946" cy="190769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2"/>
          </a:solidFill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0.70117</cdr:x>
      <cdr:y>0.43972</cdr:y>
    </cdr:from>
    <cdr:to>
      <cdr:x>0.75208</cdr:x>
      <cdr:y>0.49078</cdr:y>
    </cdr:to>
    <cdr:cxnSp macro="">
      <cdr:nvCxnSpPr>
        <cdr:cNvPr id="14" name="Straight Arrow Connector 13"/>
        <cdr:cNvCxnSpPr/>
      </cdr:nvCxnSpPr>
      <cdr:spPr>
        <a:xfrm xmlns:a="http://schemas.openxmlformats.org/drawingml/2006/main">
          <a:off x="6444893" y="1642862"/>
          <a:ext cx="467945" cy="190769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2"/>
          </a:solidFill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0.7976</cdr:x>
      <cdr:y>0.34876</cdr:y>
    </cdr:from>
    <cdr:to>
      <cdr:x>0.84851</cdr:x>
      <cdr:y>0.39983</cdr:y>
    </cdr:to>
    <cdr:cxnSp macro="">
      <cdr:nvCxnSpPr>
        <cdr:cNvPr id="15" name="Straight Arrow Connector 14"/>
        <cdr:cNvCxnSpPr/>
      </cdr:nvCxnSpPr>
      <cdr:spPr>
        <a:xfrm xmlns:a="http://schemas.openxmlformats.org/drawingml/2006/main">
          <a:off x="7331251" y="1303037"/>
          <a:ext cx="467946" cy="190806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2"/>
          </a:solidFill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0.60783</cdr:x>
      <cdr:y>0.32958</cdr:y>
    </cdr:from>
    <cdr:to>
      <cdr:x>0.65147</cdr:x>
      <cdr:y>0.32958</cdr:y>
    </cdr:to>
    <cdr:cxnSp macro="">
      <cdr:nvCxnSpPr>
        <cdr:cNvPr id="16" name="Straight Arrow Connector 15"/>
        <cdr:cNvCxnSpPr/>
      </cdr:nvCxnSpPr>
      <cdr:spPr>
        <a:xfrm xmlns:a="http://schemas.openxmlformats.org/drawingml/2006/main" flipV="1">
          <a:off x="5586974" y="1231385"/>
          <a:ext cx="401122" cy="0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1"/>
          </a:solidFill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0.8796</cdr:x>
      <cdr:y>0.34532</cdr:y>
    </cdr:from>
    <cdr:to>
      <cdr:x>0.93051</cdr:x>
      <cdr:y>0.39638</cdr:y>
    </cdr:to>
    <cdr:cxnSp macro="">
      <cdr:nvCxnSpPr>
        <cdr:cNvPr id="17" name="Straight Arrow Connector 16"/>
        <cdr:cNvCxnSpPr/>
      </cdr:nvCxnSpPr>
      <cdr:spPr>
        <a:xfrm xmlns:a="http://schemas.openxmlformats.org/drawingml/2006/main">
          <a:off x="8084965" y="1290168"/>
          <a:ext cx="467946" cy="190770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2"/>
          </a:solidFill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C965D4D-9A06-4DCE-AD65-CB457E56B109}" type="datetimeFigureOut">
              <a:rPr lang="fa-IR" smtClean="0"/>
              <a:t>1438/04/10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AEA6791-9C29-4A38-A0BD-7E208A1BFF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0704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217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09" algn="r" defTabSz="914217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17" algn="r" defTabSz="914217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26" algn="r" defTabSz="914217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34" algn="r" defTabSz="914217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42" algn="r" defTabSz="914217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51" algn="r" defTabSz="914217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0" algn="r" defTabSz="914217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68" algn="r" defTabSz="914217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8325E-A08A-41BA-9550-3F189213B6B5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965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8325E-A08A-41BA-9550-3F189213B6B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036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A9D66-1B54-4681-A0AD-C8AC774446D2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616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Line slide 2 vase</a:t>
            </a:r>
          </a:p>
          <a:p>
            <a:r>
              <a:rPr lang="en-US" dirty="0" smtClean="0"/>
              <a:t>Map in</a:t>
            </a:r>
            <a:r>
              <a:rPr lang="en-US" baseline="0" dirty="0" smtClean="0"/>
              <a:t> 2 ta slide</a:t>
            </a:r>
          </a:p>
          <a:p>
            <a:r>
              <a:rPr lang="en-US" baseline="0" dirty="0" smtClean="0"/>
              <a:t>Ref </a:t>
            </a:r>
            <a:r>
              <a:rPr lang="en-US" baseline="0" dirty="0" err="1" smtClean="0"/>
              <a:t>baraye</a:t>
            </a:r>
            <a:r>
              <a:rPr lang="en-US" baseline="0" dirty="0" smtClean="0"/>
              <a:t> 8 </a:t>
            </a:r>
            <a:r>
              <a:rPr lang="en-US" baseline="0" dirty="0" err="1" smtClean="0"/>
              <a:t>amale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tasir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gozar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8325E-A08A-41BA-9550-3F189213B6B5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601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2880" indent="-182880" algn="r" rtl="1">
              <a:spcBef>
                <a:spcPct val="0"/>
              </a:spcBef>
              <a:buFont typeface="Arial" pitchFamily="34" charset="0"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F8200-8BEB-46E1-B545-D39E0485AC64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204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279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355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078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230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7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939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273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758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855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5176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07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3263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3794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0116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1205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Vertical 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660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4834" y="1028700"/>
            <a:ext cx="6867525" cy="1445419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0585" y="2628900"/>
            <a:ext cx="56007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A14F2-C58E-459F-8DE4-629606F73FF5}" type="datetime1">
              <a:rPr lang="en-US" smtClean="0"/>
              <a:pPr/>
              <a:t>1/8/2017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07C6-CFDA-415D-A6F6-72D8867BB3E0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594360" y="2550081"/>
            <a:ext cx="68580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280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00150"/>
            <a:ext cx="7459980" cy="3524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7FD12-9AB2-4AB6-9A2B-87CE39BEB3D7}" type="datetime1">
              <a:rPr lang="en-US" smtClean="0"/>
              <a:pPr/>
              <a:t>1/8/2017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317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771650"/>
            <a:ext cx="7772400" cy="1650206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470149"/>
            <a:ext cx="77724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DB3F-6639-43B9-8687-AC25F6C76CB1}" type="datetime1">
              <a:rPr lang="en-US" smtClean="0"/>
              <a:pPr/>
              <a:t>1/8/2017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07C6-CFDA-415D-A6F6-72D8867BB3E0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3449574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34049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000" y="400050"/>
            <a:ext cx="7410982" cy="7429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5999" y="1255014"/>
            <a:ext cx="3663327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44143" y="1255014"/>
            <a:ext cx="3663327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81E77-3F31-4B80-992B-66F55CA46394}" type="datetime1">
              <a:rPr lang="en-US" smtClean="0"/>
              <a:pPr/>
              <a:t>1/8/2017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07C6-CFDA-415D-A6F6-72D8867BB3E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817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393192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393192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257300"/>
            <a:ext cx="393192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1828800"/>
            <a:ext cx="393192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3EB9-5FD6-49AF-A29A-B194C65BECD3}" type="datetime1">
              <a:rPr lang="en-US" smtClean="0"/>
              <a:pPr/>
              <a:t>1/8/2017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07C6-CFDA-415D-A6F6-72D8867BB3E0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06462" y="3034268"/>
            <a:ext cx="353187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125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1EDCA-25A7-4A2D-B0D2-08660E2DFF40}" type="datetime1">
              <a:rPr lang="en-US" smtClean="0"/>
              <a:pPr/>
              <a:t>1/8/2017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07C6-CFDA-415D-A6F6-72D8867BB3E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759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9059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2A6DB-BD6F-470B-BD51-232B71CB05D2}" type="datetime1">
              <a:rPr lang="en-US" smtClean="0"/>
              <a:pPr/>
              <a:t>1/8/2017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07C6-CFDA-415D-A6F6-72D8867BB3E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446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060"/>
            <a:ext cx="2139696" cy="946404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594060"/>
            <a:ext cx="5715000" cy="41833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97915"/>
            <a:ext cx="2139696" cy="31827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0425B-682C-4F49-BCC8-D0E1B0711602}" type="datetime1">
              <a:rPr lang="en-US" smtClean="0"/>
              <a:pPr/>
              <a:t>1/8/2017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07C6-CFDA-415D-A6F6-72D8867BB3E0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684114" y="2684956"/>
            <a:ext cx="418338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434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60"/>
            <a:ext cx="2142680" cy="94869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628651"/>
            <a:ext cx="5904390" cy="4125342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2139696" cy="318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17C20-81B8-46FD-BB07-496F7013E02C}" type="datetime1">
              <a:rPr lang="en-US" smtClean="0"/>
              <a:pPr/>
              <a:t>1/8/2017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07C6-CFDA-415D-A6F6-72D8867BB3E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4396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131B5-BCFE-4FBA-BB4C-359E47AB0384}" type="datetime1">
              <a:rPr lang="en-US" smtClean="0"/>
              <a:pPr/>
              <a:t>1/8/2017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07C6-CFDA-415D-A6F6-72D8867BB3E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9305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440055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4400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0A67-DA86-4EF6-9B68-9A753175421F}" type="datetime1">
              <a:rPr lang="en-US" smtClean="0"/>
              <a:pPr/>
              <a:t>1/8/2017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07C6-CFDA-415D-A6F6-72D8867BB3E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213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350891" y="778714"/>
            <a:ext cx="83465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795" y="4908370"/>
            <a:ext cx="628159" cy="11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8778246" y="4852700"/>
            <a:ext cx="309646" cy="215419"/>
          </a:xfrm>
          <a:prstGeom prst="rect">
            <a:avLst/>
          </a:prstGeom>
          <a:noFill/>
        </p:spPr>
        <p:txBody>
          <a:bodyPr wrap="none" lIns="91413" tIns="45708" rIns="91413" bIns="45708" rtlCol="0">
            <a:spAutoFit/>
          </a:bodyPr>
          <a:lstStyle/>
          <a:p>
            <a:pPr defTabSz="913983"/>
            <a:fld id="{C03DA626-43BA-4A4E-9DEE-5AE50EA013D5}" type="slidenum">
              <a:rPr lang="en-US" sz="800" smtClean="0">
                <a:solidFill>
                  <a:srgbClr val="FFFFFF">
                    <a:lumMod val="50000"/>
                  </a:srgbClr>
                </a:solidFill>
              </a:rPr>
              <a:pPr defTabSz="913983"/>
              <a:t>‹#›</a:t>
            </a:fld>
            <a:endParaRPr lang="en-US" sz="800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409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8778246" y="4852700"/>
            <a:ext cx="309646" cy="215419"/>
          </a:xfrm>
          <a:prstGeom prst="rect">
            <a:avLst/>
          </a:prstGeom>
          <a:noFill/>
        </p:spPr>
        <p:txBody>
          <a:bodyPr wrap="none" lIns="91413" tIns="45708" rIns="91413" bIns="45708" rtlCol="0">
            <a:spAutoFit/>
          </a:bodyPr>
          <a:lstStyle/>
          <a:p>
            <a:pPr defTabSz="913983"/>
            <a:fld id="{C03DA626-43BA-4A4E-9DEE-5AE50EA013D5}" type="slidenum">
              <a:rPr lang="en-US" sz="800" smtClean="0">
                <a:solidFill>
                  <a:srgbClr val="FFFFFF">
                    <a:lumMod val="50000"/>
                  </a:srgbClr>
                </a:solidFill>
              </a:rPr>
              <a:pPr defTabSz="913983"/>
              <a:t>‹#›</a:t>
            </a:fld>
            <a:endParaRPr lang="en-US" sz="800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1865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Vertical 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9781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350891" y="778714"/>
            <a:ext cx="83465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795" y="4908370"/>
            <a:ext cx="628159" cy="11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8778246" y="4852700"/>
            <a:ext cx="309646" cy="215419"/>
          </a:xfrm>
          <a:prstGeom prst="rect">
            <a:avLst/>
          </a:prstGeom>
          <a:noFill/>
        </p:spPr>
        <p:txBody>
          <a:bodyPr wrap="none" lIns="91413" tIns="45708" rIns="91413" bIns="45708" rtlCol="0">
            <a:spAutoFit/>
          </a:bodyPr>
          <a:lstStyle/>
          <a:p>
            <a:pPr defTabSz="913983"/>
            <a:fld id="{C03DA626-43BA-4A4E-9DEE-5AE50EA013D5}" type="slidenum">
              <a:rPr lang="en-US" sz="800" smtClean="0">
                <a:solidFill>
                  <a:srgbClr val="FFFFFF">
                    <a:lumMod val="50000"/>
                  </a:srgbClr>
                </a:solidFill>
              </a:rPr>
              <a:pPr defTabSz="913983"/>
              <a:t>‹#›</a:t>
            </a:fld>
            <a:endParaRPr lang="en-US" sz="800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450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Shape 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"/>
            <a:ext cx="9144000" cy="51433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7396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0690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Shape 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"/>
            <a:ext cx="9144000" cy="51433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42688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7539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8309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</p:spPr>
        <p:txBody>
          <a:bodyPr lIns="91413" tIns="45708" rIns="91413" bIns="45708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4"/>
            <a:ext cx="8229600" cy="3394473"/>
          </a:xfrm>
          <a:prstGeom prst="rect">
            <a:avLst/>
          </a:prstGeom>
        </p:spPr>
        <p:txBody>
          <a:bodyPr lIns="91413" tIns="45708" rIns="91413" bIns="4570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14" y="4767265"/>
            <a:ext cx="2133599" cy="273842"/>
          </a:xfrm>
          <a:prstGeom prst="rect">
            <a:avLst/>
          </a:prstGeom>
        </p:spPr>
        <p:txBody>
          <a:bodyPr lIns="91413" tIns="45708" rIns="91413" bIns="45708"/>
          <a:lstStyle/>
          <a:p>
            <a:pPr defTabSz="913983"/>
            <a:fld id="{7FAA268D-1FE0-42FE-9E7E-D6367813E000}" type="datetimeFigureOut">
              <a:rPr lang="fa-IR" smtClean="0">
                <a:solidFill>
                  <a:srgbClr val="000000"/>
                </a:solidFill>
              </a:rPr>
              <a:pPr defTabSz="913983"/>
              <a:t>1438/04/10</a:t>
            </a:fld>
            <a:endParaRPr 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5"/>
            <a:ext cx="2895600" cy="273842"/>
          </a:xfrm>
          <a:prstGeom prst="rect">
            <a:avLst/>
          </a:prstGeom>
        </p:spPr>
        <p:txBody>
          <a:bodyPr lIns="91413" tIns="45708" rIns="91413" bIns="45708"/>
          <a:lstStyle/>
          <a:p>
            <a:pPr defTabSz="913983"/>
            <a:endParaRPr 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24" y="4767265"/>
            <a:ext cx="2133599" cy="273842"/>
          </a:xfrm>
          <a:prstGeom prst="rect">
            <a:avLst/>
          </a:prstGeom>
        </p:spPr>
        <p:txBody>
          <a:bodyPr lIns="91413" tIns="45708" rIns="91413" bIns="45708"/>
          <a:lstStyle/>
          <a:p>
            <a:pPr defTabSz="913983"/>
            <a:fld id="{1AD5C2A5-1563-4F53-8C28-5CC5227C6042}" type="slidenum">
              <a:rPr lang="fa-IR" smtClean="0">
                <a:solidFill>
                  <a:srgbClr val="000000"/>
                </a:solidFill>
              </a:rPr>
              <a:pPr defTabSz="913983"/>
              <a:t>‹#›</a:t>
            </a:fld>
            <a:endParaRPr 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9179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  <a:prstGeom prst="rect">
            <a:avLst/>
          </a:prstGeom>
        </p:spPr>
        <p:txBody>
          <a:bodyPr lIns="91413" tIns="45708" rIns="91413" bIns="45708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91413" tIns="45708" rIns="91413" bIns="4570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14" y="4767265"/>
            <a:ext cx="2133599" cy="273842"/>
          </a:xfrm>
          <a:prstGeom prst="rect">
            <a:avLst/>
          </a:prstGeom>
        </p:spPr>
        <p:txBody>
          <a:bodyPr lIns="91413" tIns="45708" rIns="91413" bIns="45708"/>
          <a:lstStyle/>
          <a:p>
            <a:pPr defTabSz="913983"/>
            <a:fld id="{7FAA268D-1FE0-42FE-9E7E-D6367813E000}" type="datetimeFigureOut">
              <a:rPr lang="fa-IR" smtClean="0">
                <a:solidFill>
                  <a:srgbClr val="000000"/>
                </a:solidFill>
              </a:rPr>
              <a:pPr defTabSz="913983"/>
              <a:t>1438/04/10</a:t>
            </a:fld>
            <a:endParaRPr 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5"/>
            <a:ext cx="2895600" cy="273842"/>
          </a:xfrm>
          <a:prstGeom prst="rect">
            <a:avLst/>
          </a:prstGeom>
        </p:spPr>
        <p:txBody>
          <a:bodyPr lIns="91413" tIns="45708" rIns="91413" bIns="45708"/>
          <a:lstStyle/>
          <a:p>
            <a:pPr defTabSz="913983"/>
            <a:endParaRPr 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24" y="4767265"/>
            <a:ext cx="2133599" cy="273842"/>
          </a:xfrm>
          <a:prstGeom prst="rect">
            <a:avLst/>
          </a:prstGeom>
        </p:spPr>
        <p:txBody>
          <a:bodyPr lIns="91413" tIns="45708" rIns="91413" bIns="45708"/>
          <a:lstStyle/>
          <a:p>
            <a:pPr defTabSz="913983"/>
            <a:fld id="{1AD5C2A5-1563-4F53-8C28-5CC5227C6042}" type="slidenum">
              <a:rPr lang="fa-IR" smtClean="0">
                <a:solidFill>
                  <a:srgbClr val="000000"/>
                </a:solidFill>
              </a:rPr>
              <a:pPr defTabSz="913983"/>
              <a:t>‹#›</a:t>
            </a:fld>
            <a:endParaRPr 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54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856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31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371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702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82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3.wmf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088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6EB92AC-5C82-4053-91B2-A6941E8C86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1/8/2017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CFCF59A-8AE0-468C-A3B0-D4ACDB4274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18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 flipH="1">
            <a:off x="7871459" y="0"/>
            <a:ext cx="1272540" cy="51435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400050"/>
            <a:ext cx="7459980" cy="742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200150"/>
            <a:ext cx="745998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442" y="0"/>
            <a:ext cx="7877638" cy="129540"/>
          </a:xfrm>
          <a:prstGeom prst="rect">
            <a:avLst/>
          </a:prstGeom>
          <a:gradFill>
            <a:gsLst>
              <a:gs pos="0">
                <a:schemeClr val="accent1"/>
              </a:gs>
              <a:gs pos="81000">
                <a:schemeClr val="accent1">
                  <a:tint val="44500"/>
                  <a:satMod val="160000"/>
                </a:schemeClr>
              </a:gs>
              <a:gs pos="100000">
                <a:srgbClr val="FFFFF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5274" y="13716"/>
            <a:ext cx="1685925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 defTabSz="914400"/>
            <a:fld id="{B10501BF-9C12-4C35-A932-2A8BA167AE2B}" type="datetime1">
              <a:rPr lang="en-US" smtClean="0"/>
              <a:pPr defTabSz="914400"/>
              <a:t>1/8/2017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57400" y="13716"/>
            <a:ext cx="411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defTabSz="91440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48400" y="13716"/>
            <a:ext cx="1066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 defTabSz="914400"/>
            <a:fld id="{659F07C6-CFDA-415D-A6F6-72D8867BB3E0}" type="slidenum">
              <a:rPr lang="en-US" smtClean="0"/>
              <a:pPr defTabSz="914400"/>
              <a:t>‹#›</a:t>
            </a:fld>
            <a:endParaRPr lang="en-US" dirty="0"/>
          </a:p>
        </p:txBody>
      </p:sp>
      <p:sp>
        <p:nvSpPr>
          <p:cNvPr id="9" name="Rounded Rectangle 8"/>
          <p:cNvSpPr/>
          <p:nvPr userDrawn="1"/>
        </p:nvSpPr>
        <p:spPr>
          <a:xfrm rot="5400000" flipH="1" flipV="1">
            <a:off x="8428165" y="2530583"/>
            <a:ext cx="659149" cy="659096"/>
          </a:xfrm>
          <a:prstGeom prst="roundRect">
            <a:avLst>
              <a:gd name="adj" fmla="val 50000"/>
            </a:avLst>
          </a:prstGeom>
          <a:gradFill>
            <a:gsLst>
              <a:gs pos="22000">
                <a:srgbClr val="FF99CC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 rot="5400000" flipH="1" flipV="1">
            <a:off x="7902961" y="1362645"/>
            <a:ext cx="659149" cy="659096"/>
          </a:xfrm>
          <a:prstGeom prst="roundRect">
            <a:avLst>
              <a:gd name="adj" fmla="val 50000"/>
            </a:avLst>
          </a:prstGeom>
          <a:gradFill>
            <a:gsLst>
              <a:gs pos="22000">
                <a:srgbClr val="FF99CC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ounded Rectangle 15"/>
          <p:cNvSpPr/>
          <p:nvPr userDrawn="1"/>
        </p:nvSpPr>
        <p:spPr>
          <a:xfrm rot="5400000" flipH="1" flipV="1">
            <a:off x="8165513" y="3078510"/>
            <a:ext cx="361631" cy="361602"/>
          </a:xfrm>
          <a:prstGeom prst="roundRect">
            <a:avLst>
              <a:gd name="adj" fmla="val 50000"/>
            </a:avLst>
          </a:prstGeom>
          <a:gradFill>
            <a:gsLst>
              <a:gs pos="22000">
                <a:srgbClr val="FF99CC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 userDrawn="1"/>
        </p:nvSpPr>
        <p:spPr>
          <a:xfrm rot="5400000" flipH="1" flipV="1">
            <a:off x="8437737" y="1782181"/>
            <a:ext cx="659149" cy="659096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2"/>
              </a:gs>
              <a:gs pos="100000">
                <a:schemeClr val="bg1">
                  <a:alpha val="8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Chord 20"/>
          <p:cNvSpPr/>
          <p:nvPr userDrawn="1"/>
        </p:nvSpPr>
        <p:spPr>
          <a:xfrm rot="3957869" flipH="1">
            <a:off x="8910133" y="3202953"/>
            <a:ext cx="559865" cy="567822"/>
          </a:xfrm>
          <a:prstGeom prst="chord">
            <a:avLst>
              <a:gd name="adj1" fmla="val 20748770"/>
              <a:gd name="adj2" fmla="val 8786892"/>
            </a:avLst>
          </a:prstGeom>
          <a:gradFill flip="none" rotWithShape="1">
            <a:gsLst>
              <a:gs pos="22000">
                <a:schemeClr val="accent1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Freeform 22"/>
          <p:cNvSpPr/>
          <p:nvPr userDrawn="1"/>
        </p:nvSpPr>
        <p:spPr>
          <a:xfrm flipH="1">
            <a:off x="8151829" y="3504383"/>
            <a:ext cx="993902" cy="1424743"/>
          </a:xfrm>
          <a:custGeom>
            <a:avLst/>
            <a:gdLst>
              <a:gd name="connsiteX0" fmla="*/ 0 w 984250"/>
              <a:gd name="connsiteY0" fmla="*/ 552450 h 1447800"/>
              <a:gd name="connsiteX1" fmla="*/ 0 w 984250"/>
              <a:gd name="connsiteY1" fmla="*/ 1447800 h 1447800"/>
              <a:gd name="connsiteX2" fmla="*/ 63500 w 984250"/>
              <a:gd name="connsiteY2" fmla="*/ 1447800 h 1447800"/>
              <a:gd name="connsiteX3" fmla="*/ 939800 w 984250"/>
              <a:gd name="connsiteY3" fmla="*/ 571500 h 1447800"/>
              <a:gd name="connsiteX4" fmla="*/ 984250 w 984250"/>
              <a:gd name="connsiteY4" fmla="*/ 95250 h 1447800"/>
              <a:gd name="connsiteX5" fmla="*/ 590550 w 984250"/>
              <a:gd name="connsiteY5" fmla="*/ 0 h 1447800"/>
              <a:gd name="connsiteX6" fmla="*/ 0 w 984250"/>
              <a:gd name="connsiteY6" fmla="*/ 552450 h 1447800"/>
              <a:gd name="connsiteX0" fmla="*/ 0 w 989807"/>
              <a:gd name="connsiteY0" fmla="*/ 552450 h 1447800"/>
              <a:gd name="connsiteX1" fmla="*/ 0 w 989807"/>
              <a:gd name="connsiteY1" fmla="*/ 1447800 h 1447800"/>
              <a:gd name="connsiteX2" fmla="*/ 63500 w 989807"/>
              <a:gd name="connsiteY2" fmla="*/ 1447800 h 1447800"/>
              <a:gd name="connsiteX3" fmla="*/ 989807 w 989807"/>
              <a:gd name="connsiteY3" fmla="*/ 590550 h 1447800"/>
              <a:gd name="connsiteX4" fmla="*/ 984250 w 989807"/>
              <a:gd name="connsiteY4" fmla="*/ 95250 h 1447800"/>
              <a:gd name="connsiteX5" fmla="*/ 590550 w 989807"/>
              <a:gd name="connsiteY5" fmla="*/ 0 h 1447800"/>
              <a:gd name="connsiteX6" fmla="*/ 0 w 989807"/>
              <a:gd name="connsiteY6" fmla="*/ 552450 h 1447800"/>
              <a:gd name="connsiteX0" fmla="*/ 0 w 989807"/>
              <a:gd name="connsiteY0" fmla="*/ 552450 h 1447800"/>
              <a:gd name="connsiteX1" fmla="*/ 0 w 989807"/>
              <a:gd name="connsiteY1" fmla="*/ 1447800 h 1447800"/>
              <a:gd name="connsiteX2" fmla="*/ 63500 w 989807"/>
              <a:gd name="connsiteY2" fmla="*/ 1447800 h 1447800"/>
              <a:gd name="connsiteX3" fmla="*/ 989807 w 989807"/>
              <a:gd name="connsiteY3" fmla="*/ 590550 h 1447800"/>
              <a:gd name="connsiteX4" fmla="*/ 984250 w 989807"/>
              <a:gd name="connsiteY4" fmla="*/ 95250 h 1447800"/>
              <a:gd name="connsiteX5" fmla="*/ 683419 w 989807"/>
              <a:gd name="connsiteY5" fmla="*/ 74613 h 1447800"/>
              <a:gd name="connsiteX6" fmla="*/ 590550 w 989807"/>
              <a:gd name="connsiteY6" fmla="*/ 0 h 1447800"/>
              <a:gd name="connsiteX7" fmla="*/ 0 w 989807"/>
              <a:gd name="connsiteY7" fmla="*/ 552450 h 1447800"/>
              <a:gd name="connsiteX0" fmla="*/ 0 w 989807"/>
              <a:gd name="connsiteY0" fmla="*/ 477837 h 1373187"/>
              <a:gd name="connsiteX1" fmla="*/ 0 w 989807"/>
              <a:gd name="connsiteY1" fmla="*/ 1373187 h 1373187"/>
              <a:gd name="connsiteX2" fmla="*/ 63500 w 989807"/>
              <a:gd name="connsiteY2" fmla="*/ 1373187 h 1373187"/>
              <a:gd name="connsiteX3" fmla="*/ 989807 w 989807"/>
              <a:gd name="connsiteY3" fmla="*/ 515937 h 1373187"/>
              <a:gd name="connsiteX4" fmla="*/ 984250 w 989807"/>
              <a:gd name="connsiteY4" fmla="*/ 20637 h 1373187"/>
              <a:gd name="connsiteX5" fmla="*/ 683419 w 989807"/>
              <a:gd name="connsiteY5" fmla="*/ 0 h 1373187"/>
              <a:gd name="connsiteX6" fmla="*/ 635793 w 989807"/>
              <a:gd name="connsiteY6" fmla="*/ 25400 h 1373187"/>
              <a:gd name="connsiteX7" fmla="*/ 0 w 989807"/>
              <a:gd name="connsiteY7" fmla="*/ 477837 h 1373187"/>
              <a:gd name="connsiteX0" fmla="*/ 0 w 989807"/>
              <a:gd name="connsiteY0" fmla="*/ 508793 h 1404143"/>
              <a:gd name="connsiteX1" fmla="*/ 0 w 989807"/>
              <a:gd name="connsiteY1" fmla="*/ 1404143 h 1404143"/>
              <a:gd name="connsiteX2" fmla="*/ 63500 w 989807"/>
              <a:gd name="connsiteY2" fmla="*/ 1404143 h 1404143"/>
              <a:gd name="connsiteX3" fmla="*/ 989807 w 989807"/>
              <a:gd name="connsiteY3" fmla="*/ 546893 h 1404143"/>
              <a:gd name="connsiteX4" fmla="*/ 984250 w 989807"/>
              <a:gd name="connsiteY4" fmla="*/ 51593 h 1404143"/>
              <a:gd name="connsiteX5" fmla="*/ 785813 w 989807"/>
              <a:gd name="connsiteY5" fmla="*/ 0 h 1404143"/>
              <a:gd name="connsiteX6" fmla="*/ 635793 w 989807"/>
              <a:gd name="connsiteY6" fmla="*/ 56356 h 1404143"/>
              <a:gd name="connsiteX7" fmla="*/ 0 w 989807"/>
              <a:gd name="connsiteY7" fmla="*/ 508793 h 1404143"/>
              <a:gd name="connsiteX0" fmla="*/ 0 w 989807"/>
              <a:gd name="connsiteY0" fmla="*/ 508793 h 1404143"/>
              <a:gd name="connsiteX1" fmla="*/ 0 w 989807"/>
              <a:gd name="connsiteY1" fmla="*/ 1404143 h 1404143"/>
              <a:gd name="connsiteX2" fmla="*/ 63500 w 989807"/>
              <a:gd name="connsiteY2" fmla="*/ 1404143 h 1404143"/>
              <a:gd name="connsiteX3" fmla="*/ 989807 w 989807"/>
              <a:gd name="connsiteY3" fmla="*/ 546893 h 1404143"/>
              <a:gd name="connsiteX4" fmla="*/ 984250 w 989807"/>
              <a:gd name="connsiteY4" fmla="*/ 51593 h 1404143"/>
              <a:gd name="connsiteX5" fmla="*/ 785813 w 989807"/>
              <a:gd name="connsiteY5" fmla="*/ 0 h 1404143"/>
              <a:gd name="connsiteX6" fmla="*/ 535781 w 989807"/>
              <a:gd name="connsiteY6" fmla="*/ 15875 h 1404143"/>
              <a:gd name="connsiteX7" fmla="*/ 0 w 989807"/>
              <a:gd name="connsiteY7" fmla="*/ 508793 h 1404143"/>
              <a:gd name="connsiteX0" fmla="*/ 2382 w 989807"/>
              <a:gd name="connsiteY0" fmla="*/ 492124 h 1404143"/>
              <a:gd name="connsiteX1" fmla="*/ 0 w 989807"/>
              <a:gd name="connsiteY1" fmla="*/ 1404143 h 1404143"/>
              <a:gd name="connsiteX2" fmla="*/ 63500 w 989807"/>
              <a:gd name="connsiteY2" fmla="*/ 1404143 h 1404143"/>
              <a:gd name="connsiteX3" fmla="*/ 989807 w 989807"/>
              <a:gd name="connsiteY3" fmla="*/ 546893 h 1404143"/>
              <a:gd name="connsiteX4" fmla="*/ 984250 w 989807"/>
              <a:gd name="connsiteY4" fmla="*/ 51593 h 1404143"/>
              <a:gd name="connsiteX5" fmla="*/ 785813 w 989807"/>
              <a:gd name="connsiteY5" fmla="*/ 0 h 1404143"/>
              <a:gd name="connsiteX6" fmla="*/ 535781 w 989807"/>
              <a:gd name="connsiteY6" fmla="*/ 15875 h 1404143"/>
              <a:gd name="connsiteX7" fmla="*/ 2382 w 989807"/>
              <a:gd name="connsiteY7" fmla="*/ 492124 h 1404143"/>
              <a:gd name="connsiteX0" fmla="*/ 2382 w 989807"/>
              <a:gd name="connsiteY0" fmla="*/ 492124 h 1404143"/>
              <a:gd name="connsiteX1" fmla="*/ 0 w 989807"/>
              <a:gd name="connsiteY1" fmla="*/ 1404143 h 1404143"/>
              <a:gd name="connsiteX2" fmla="*/ 63500 w 989807"/>
              <a:gd name="connsiteY2" fmla="*/ 1404143 h 1404143"/>
              <a:gd name="connsiteX3" fmla="*/ 989807 w 989807"/>
              <a:gd name="connsiteY3" fmla="*/ 546893 h 1404143"/>
              <a:gd name="connsiteX4" fmla="*/ 984250 w 989807"/>
              <a:gd name="connsiteY4" fmla="*/ 51593 h 1404143"/>
              <a:gd name="connsiteX5" fmla="*/ 785813 w 989807"/>
              <a:gd name="connsiteY5" fmla="*/ 0 h 1404143"/>
              <a:gd name="connsiteX6" fmla="*/ 502444 w 989807"/>
              <a:gd name="connsiteY6" fmla="*/ 32544 h 1404143"/>
              <a:gd name="connsiteX7" fmla="*/ 2382 w 989807"/>
              <a:gd name="connsiteY7" fmla="*/ 492124 h 1404143"/>
              <a:gd name="connsiteX0" fmla="*/ 2382 w 989807"/>
              <a:gd name="connsiteY0" fmla="*/ 492124 h 1404143"/>
              <a:gd name="connsiteX1" fmla="*/ 0 w 989807"/>
              <a:gd name="connsiteY1" fmla="*/ 1404143 h 1404143"/>
              <a:gd name="connsiteX2" fmla="*/ 63500 w 989807"/>
              <a:gd name="connsiteY2" fmla="*/ 1404143 h 1404143"/>
              <a:gd name="connsiteX3" fmla="*/ 989807 w 989807"/>
              <a:gd name="connsiteY3" fmla="*/ 546893 h 1404143"/>
              <a:gd name="connsiteX4" fmla="*/ 984250 w 989807"/>
              <a:gd name="connsiteY4" fmla="*/ 51593 h 1404143"/>
              <a:gd name="connsiteX5" fmla="*/ 785813 w 989807"/>
              <a:gd name="connsiteY5" fmla="*/ 0 h 1404143"/>
              <a:gd name="connsiteX6" fmla="*/ 502444 w 989807"/>
              <a:gd name="connsiteY6" fmla="*/ 32544 h 1404143"/>
              <a:gd name="connsiteX7" fmla="*/ 2382 w 989807"/>
              <a:gd name="connsiteY7" fmla="*/ 492124 h 1404143"/>
              <a:gd name="connsiteX0" fmla="*/ 2382 w 989807"/>
              <a:gd name="connsiteY0" fmla="*/ 527843 h 1439862"/>
              <a:gd name="connsiteX1" fmla="*/ 0 w 989807"/>
              <a:gd name="connsiteY1" fmla="*/ 1439862 h 1439862"/>
              <a:gd name="connsiteX2" fmla="*/ 63500 w 989807"/>
              <a:gd name="connsiteY2" fmla="*/ 1439862 h 1439862"/>
              <a:gd name="connsiteX3" fmla="*/ 989807 w 989807"/>
              <a:gd name="connsiteY3" fmla="*/ 582612 h 1439862"/>
              <a:gd name="connsiteX4" fmla="*/ 984250 w 989807"/>
              <a:gd name="connsiteY4" fmla="*/ 87312 h 1439862"/>
              <a:gd name="connsiteX5" fmla="*/ 747713 w 989807"/>
              <a:gd name="connsiteY5" fmla="*/ 0 h 1439862"/>
              <a:gd name="connsiteX6" fmla="*/ 502444 w 989807"/>
              <a:gd name="connsiteY6" fmla="*/ 68263 h 1439862"/>
              <a:gd name="connsiteX7" fmla="*/ 2382 w 989807"/>
              <a:gd name="connsiteY7" fmla="*/ 527843 h 1439862"/>
              <a:gd name="connsiteX0" fmla="*/ 2382 w 989807"/>
              <a:gd name="connsiteY0" fmla="*/ 510128 h 1422147"/>
              <a:gd name="connsiteX1" fmla="*/ 0 w 989807"/>
              <a:gd name="connsiteY1" fmla="*/ 1422147 h 1422147"/>
              <a:gd name="connsiteX2" fmla="*/ 63500 w 989807"/>
              <a:gd name="connsiteY2" fmla="*/ 1422147 h 1422147"/>
              <a:gd name="connsiteX3" fmla="*/ 989807 w 989807"/>
              <a:gd name="connsiteY3" fmla="*/ 564897 h 1422147"/>
              <a:gd name="connsiteX4" fmla="*/ 984250 w 989807"/>
              <a:gd name="connsiteY4" fmla="*/ 69597 h 1422147"/>
              <a:gd name="connsiteX5" fmla="*/ 502444 w 989807"/>
              <a:gd name="connsiteY5" fmla="*/ 50548 h 1422147"/>
              <a:gd name="connsiteX6" fmla="*/ 2382 w 989807"/>
              <a:gd name="connsiteY6" fmla="*/ 510128 h 1422147"/>
              <a:gd name="connsiteX0" fmla="*/ 2382 w 1077668"/>
              <a:gd name="connsiteY0" fmla="*/ 510128 h 1422147"/>
              <a:gd name="connsiteX1" fmla="*/ 0 w 1077668"/>
              <a:gd name="connsiteY1" fmla="*/ 1422147 h 1422147"/>
              <a:gd name="connsiteX2" fmla="*/ 63500 w 1077668"/>
              <a:gd name="connsiteY2" fmla="*/ 1422147 h 1422147"/>
              <a:gd name="connsiteX3" fmla="*/ 989807 w 1077668"/>
              <a:gd name="connsiteY3" fmla="*/ 564897 h 1422147"/>
              <a:gd name="connsiteX4" fmla="*/ 984250 w 1077668"/>
              <a:gd name="connsiteY4" fmla="*/ 69597 h 1422147"/>
              <a:gd name="connsiteX5" fmla="*/ 502444 w 1077668"/>
              <a:gd name="connsiteY5" fmla="*/ 50548 h 1422147"/>
              <a:gd name="connsiteX6" fmla="*/ 2382 w 1077668"/>
              <a:gd name="connsiteY6" fmla="*/ 510128 h 1422147"/>
              <a:gd name="connsiteX0" fmla="*/ 2382 w 1086800"/>
              <a:gd name="connsiteY0" fmla="*/ 520455 h 1432474"/>
              <a:gd name="connsiteX1" fmla="*/ 0 w 1086800"/>
              <a:gd name="connsiteY1" fmla="*/ 1432474 h 1432474"/>
              <a:gd name="connsiteX2" fmla="*/ 63500 w 1086800"/>
              <a:gd name="connsiteY2" fmla="*/ 1432474 h 1432474"/>
              <a:gd name="connsiteX3" fmla="*/ 989807 w 1086800"/>
              <a:gd name="connsiteY3" fmla="*/ 575224 h 1432474"/>
              <a:gd name="connsiteX4" fmla="*/ 984250 w 1086800"/>
              <a:gd name="connsiteY4" fmla="*/ 79924 h 1432474"/>
              <a:gd name="connsiteX5" fmla="*/ 502444 w 1086800"/>
              <a:gd name="connsiteY5" fmla="*/ 60875 h 1432474"/>
              <a:gd name="connsiteX6" fmla="*/ 2382 w 1086800"/>
              <a:gd name="connsiteY6" fmla="*/ 520455 h 1432474"/>
              <a:gd name="connsiteX0" fmla="*/ 2382 w 1074874"/>
              <a:gd name="connsiteY0" fmla="*/ 513643 h 1425662"/>
              <a:gd name="connsiteX1" fmla="*/ 0 w 1074874"/>
              <a:gd name="connsiteY1" fmla="*/ 1425662 h 1425662"/>
              <a:gd name="connsiteX2" fmla="*/ 63500 w 1074874"/>
              <a:gd name="connsiteY2" fmla="*/ 1425662 h 1425662"/>
              <a:gd name="connsiteX3" fmla="*/ 989807 w 1074874"/>
              <a:gd name="connsiteY3" fmla="*/ 568412 h 1425662"/>
              <a:gd name="connsiteX4" fmla="*/ 953294 w 1074874"/>
              <a:gd name="connsiteY4" fmla="*/ 87399 h 1425662"/>
              <a:gd name="connsiteX5" fmla="*/ 502444 w 1074874"/>
              <a:gd name="connsiteY5" fmla="*/ 54063 h 1425662"/>
              <a:gd name="connsiteX6" fmla="*/ 2382 w 1074874"/>
              <a:gd name="connsiteY6" fmla="*/ 513643 h 1425662"/>
              <a:gd name="connsiteX0" fmla="*/ 2382 w 1067907"/>
              <a:gd name="connsiteY0" fmla="*/ 515821 h 1427840"/>
              <a:gd name="connsiteX1" fmla="*/ 0 w 1067907"/>
              <a:gd name="connsiteY1" fmla="*/ 1427840 h 1427840"/>
              <a:gd name="connsiteX2" fmla="*/ 63500 w 1067907"/>
              <a:gd name="connsiteY2" fmla="*/ 1427840 h 1427840"/>
              <a:gd name="connsiteX3" fmla="*/ 989807 w 1067907"/>
              <a:gd name="connsiteY3" fmla="*/ 570590 h 1427840"/>
              <a:gd name="connsiteX4" fmla="*/ 931863 w 1067907"/>
              <a:gd name="connsiteY4" fmla="*/ 84815 h 1427840"/>
              <a:gd name="connsiteX5" fmla="*/ 502444 w 1067907"/>
              <a:gd name="connsiteY5" fmla="*/ 56241 h 1427840"/>
              <a:gd name="connsiteX6" fmla="*/ 2382 w 1067907"/>
              <a:gd name="connsiteY6" fmla="*/ 515821 h 1427840"/>
              <a:gd name="connsiteX0" fmla="*/ 2382 w 1070373"/>
              <a:gd name="connsiteY0" fmla="*/ 515821 h 1427840"/>
              <a:gd name="connsiteX1" fmla="*/ 0 w 1070373"/>
              <a:gd name="connsiteY1" fmla="*/ 1427840 h 1427840"/>
              <a:gd name="connsiteX2" fmla="*/ 63500 w 1070373"/>
              <a:gd name="connsiteY2" fmla="*/ 1427840 h 1427840"/>
              <a:gd name="connsiteX3" fmla="*/ 989807 w 1070373"/>
              <a:gd name="connsiteY3" fmla="*/ 570590 h 1427840"/>
              <a:gd name="connsiteX4" fmla="*/ 931863 w 1070373"/>
              <a:gd name="connsiteY4" fmla="*/ 84815 h 1427840"/>
              <a:gd name="connsiteX5" fmla="*/ 502444 w 1070373"/>
              <a:gd name="connsiteY5" fmla="*/ 56241 h 1427840"/>
              <a:gd name="connsiteX6" fmla="*/ 2382 w 1070373"/>
              <a:gd name="connsiteY6" fmla="*/ 515821 h 1427840"/>
              <a:gd name="connsiteX0" fmla="*/ 2382 w 1076782"/>
              <a:gd name="connsiteY0" fmla="*/ 522907 h 1434926"/>
              <a:gd name="connsiteX1" fmla="*/ 0 w 1076782"/>
              <a:gd name="connsiteY1" fmla="*/ 1434926 h 1434926"/>
              <a:gd name="connsiteX2" fmla="*/ 63500 w 1076782"/>
              <a:gd name="connsiteY2" fmla="*/ 1434926 h 1434926"/>
              <a:gd name="connsiteX3" fmla="*/ 989807 w 1076782"/>
              <a:gd name="connsiteY3" fmla="*/ 577676 h 1434926"/>
              <a:gd name="connsiteX4" fmla="*/ 950913 w 1076782"/>
              <a:gd name="connsiteY4" fmla="*/ 77613 h 1434926"/>
              <a:gd name="connsiteX5" fmla="*/ 502444 w 1076782"/>
              <a:gd name="connsiteY5" fmla="*/ 63327 h 1434926"/>
              <a:gd name="connsiteX6" fmla="*/ 2382 w 1076782"/>
              <a:gd name="connsiteY6" fmla="*/ 522907 h 1434926"/>
              <a:gd name="connsiteX0" fmla="*/ 2382 w 1076782"/>
              <a:gd name="connsiteY0" fmla="*/ 529997 h 1442016"/>
              <a:gd name="connsiteX1" fmla="*/ 0 w 1076782"/>
              <a:gd name="connsiteY1" fmla="*/ 1442016 h 1442016"/>
              <a:gd name="connsiteX2" fmla="*/ 63500 w 1076782"/>
              <a:gd name="connsiteY2" fmla="*/ 1442016 h 1442016"/>
              <a:gd name="connsiteX3" fmla="*/ 989807 w 1076782"/>
              <a:gd name="connsiteY3" fmla="*/ 584766 h 1442016"/>
              <a:gd name="connsiteX4" fmla="*/ 950913 w 1076782"/>
              <a:gd name="connsiteY4" fmla="*/ 84703 h 1442016"/>
              <a:gd name="connsiteX5" fmla="*/ 502444 w 1076782"/>
              <a:gd name="connsiteY5" fmla="*/ 70417 h 1442016"/>
              <a:gd name="connsiteX6" fmla="*/ 2382 w 1076782"/>
              <a:gd name="connsiteY6" fmla="*/ 529997 h 1442016"/>
              <a:gd name="connsiteX0" fmla="*/ 2382 w 1064654"/>
              <a:gd name="connsiteY0" fmla="*/ 519514 h 1431533"/>
              <a:gd name="connsiteX1" fmla="*/ 0 w 1064654"/>
              <a:gd name="connsiteY1" fmla="*/ 1431533 h 1431533"/>
              <a:gd name="connsiteX2" fmla="*/ 63500 w 1064654"/>
              <a:gd name="connsiteY2" fmla="*/ 1431533 h 1431533"/>
              <a:gd name="connsiteX3" fmla="*/ 987425 w 1064654"/>
              <a:gd name="connsiteY3" fmla="*/ 567139 h 1431533"/>
              <a:gd name="connsiteX4" fmla="*/ 950913 w 1064654"/>
              <a:gd name="connsiteY4" fmla="*/ 74220 h 1431533"/>
              <a:gd name="connsiteX5" fmla="*/ 502444 w 1064654"/>
              <a:gd name="connsiteY5" fmla="*/ 59934 h 1431533"/>
              <a:gd name="connsiteX6" fmla="*/ 2382 w 1064654"/>
              <a:gd name="connsiteY6" fmla="*/ 519514 h 1431533"/>
              <a:gd name="connsiteX0" fmla="*/ 2382 w 1067808"/>
              <a:gd name="connsiteY0" fmla="*/ 519514 h 1431533"/>
              <a:gd name="connsiteX1" fmla="*/ 0 w 1067808"/>
              <a:gd name="connsiteY1" fmla="*/ 1431533 h 1431533"/>
              <a:gd name="connsiteX2" fmla="*/ 63500 w 1067808"/>
              <a:gd name="connsiteY2" fmla="*/ 1431533 h 1431533"/>
              <a:gd name="connsiteX3" fmla="*/ 987425 w 1067808"/>
              <a:gd name="connsiteY3" fmla="*/ 567139 h 1431533"/>
              <a:gd name="connsiteX4" fmla="*/ 950913 w 1067808"/>
              <a:gd name="connsiteY4" fmla="*/ 74220 h 1431533"/>
              <a:gd name="connsiteX5" fmla="*/ 502444 w 1067808"/>
              <a:gd name="connsiteY5" fmla="*/ 59934 h 1431533"/>
              <a:gd name="connsiteX6" fmla="*/ 2382 w 1067808"/>
              <a:gd name="connsiteY6" fmla="*/ 519514 h 1431533"/>
              <a:gd name="connsiteX0" fmla="*/ 2382 w 1067808"/>
              <a:gd name="connsiteY0" fmla="*/ 529393 h 1441412"/>
              <a:gd name="connsiteX1" fmla="*/ 0 w 1067808"/>
              <a:gd name="connsiteY1" fmla="*/ 1441412 h 1441412"/>
              <a:gd name="connsiteX2" fmla="*/ 63500 w 1067808"/>
              <a:gd name="connsiteY2" fmla="*/ 1441412 h 1441412"/>
              <a:gd name="connsiteX3" fmla="*/ 987425 w 1067808"/>
              <a:gd name="connsiteY3" fmla="*/ 577018 h 1441412"/>
              <a:gd name="connsiteX4" fmla="*/ 950913 w 1067808"/>
              <a:gd name="connsiteY4" fmla="*/ 84099 h 1441412"/>
              <a:gd name="connsiteX5" fmla="*/ 502444 w 1067808"/>
              <a:gd name="connsiteY5" fmla="*/ 69813 h 1441412"/>
              <a:gd name="connsiteX6" fmla="*/ 2382 w 1067808"/>
              <a:gd name="connsiteY6" fmla="*/ 529393 h 1441412"/>
              <a:gd name="connsiteX0" fmla="*/ 73826 w 1067808"/>
              <a:gd name="connsiteY0" fmla="*/ 472243 h 1441412"/>
              <a:gd name="connsiteX1" fmla="*/ 0 w 1067808"/>
              <a:gd name="connsiteY1" fmla="*/ 1441412 h 1441412"/>
              <a:gd name="connsiteX2" fmla="*/ 63500 w 1067808"/>
              <a:gd name="connsiteY2" fmla="*/ 1441412 h 1441412"/>
              <a:gd name="connsiteX3" fmla="*/ 987425 w 1067808"/>
              <a:gd name="connsiteY3" fmla="*/ 577018 h 1441412"/>
              <a:gd name="connsiteX4" fmla="*/ 950913 w 1067808"/>
              <a:gd name="connsiteY4" fmla="*/ 84099 h 1441412"/>
              <a:gd name="connsiteX5" fmla="*/ 502444 w 1067808"/>
              <a:gd name="connsiteY5" fmla="*/ 69813 h 1441412"/>
              <a:gd name="connsiteX6" fmla="*/ 73826 w 1067808"/>
              <a:gd name="connsiteY6" fmla="*/ 472243 h 1441412"/>
              <a:gd name="connsiteX0" fmla="*/ 10326 w 1004308"/>
              <a:gd name="connsiteY0" fmla="*/ 472243 h 1441412"/>
              <a:gd name="connsiteX1" fmla="*/ 0 w 1004308"/>
              <a:gd name="connsiteY1" fmla="*/ 1441412 h 1441412"/>
              <a:gd name="connsiteX2" fmla="*/ 923925 w 1004308"/>
              <a:gd name="connsiteY2" fmla="*/ 577018 h 1441412"/>
              <a:gd name="connsiteX3" fmla="*/ 887413 w 1004308"/>
              <a:gd name="connsiteY3" fmla="*/ 84099 h 1441412"/>
              <a:gd name="connsiteX4" fmla="*/ 438944 w 1004308"/>
              <a:gd name="connsiteY4" fmla="*/ 69813 h 1441412"/>
              <a:gd name="connsiteX5" fmla="*/ 10326 w 1004308"/>
              <a:gd name="connsiteY5" fmla="*/ 472243 h 1441412"/>
              <a:gd name="connsiteX0" fmla="*/ 0 w 993982"/>
              <a:gd name="connsiteY0" fmla="*/ 472243 h 1424743"/>
              <a:gd name="connsiteX1" fmla="*/ 1581 w 993982"/>
              <a:gd name="connsiteY1" fmla="*/ 1424743 h 1424743"/>
              <a:gd name="connsiteX2" fmla="*/ 913599 w 993982"/>
              <a:gd name="connsiteY2" fmla="*/ 577018 h 1424743"/>
              <a:gd name="connsiteX3" fmla="*/ 877087 w 993982"/>
              <a:gd name="connsiteY3" fmla="*/ 84099 h 1424743"/>
              <a:gd name="connsiteX4" fmla="*/ 428618 w 993982"/>
              <a:gd name="connsiteY4" fmla="*/ 69813 h 1424743"/>
              <a:gd name="connsiteX5" fmla="*/ 0 w 993982"/>
              <a:gd name="connsiteY5" fmla="*/ 472243 h 142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3982" h="1424743">
                <a:moveTo>
                  <a:pt x="0" y="472243"/>
                </a:moveTo>
                <a:lnTo>
                  <a:pt x="1581" y="1424743"/>
                </a:lnTo>
                <a:lnTo>
                  <a:pt x="913599" y="577018"/>
                </a:lnTo>
                <a:cubicBezTo>
                  <a:pt x="1074201" y="337305"/>
                  <a:pt x="957917" y="168633"/>
                  <a:pt x="877087" y="84099"/>
                </a:cubicBezTo>
                <a:cubicBezTo>
                  <a:pt x="796257" y="-435"/>
                  <a:pt x="575595" y="-46471"/>
                  <a:pt x="428618" y="69813"/>
                </a:cubicBezTo>
                <a:lnTo>
                  <a:pt x="0" y="472243"/>
                </a:lnTo>
                <a:close/>
              </a:path>
            </a:pathLst>
          </a:custGeom>
          <a:gradFill>
            <a:gsLst>
              <a:gs pos="82000">
                <a:schemeClr val="accent1"/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dirty="0" smtClean="0">
                <a:solidFill>
                  <a:prstClr val="white"/>
                </a:solidFill>
              </a:rPr>
              <a:t>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Freeform 23"/>
          <p:cNvSpPr/>
          <p:nvPr userDrawn="1"/>
        </p:nvSpPr>
        <p:spPr>
          <a:xfrm flipH="1">
            <a:off x="8149834" y="-2048"/>
            <a:ext cx="847659" cy="1229956"/>
          </a:xfrm>
          <a:custGeom>
            <a:avLst/>
            <a:gdLst>
              <a:gd name="connsiteX0" fmla="*/ 0 w 852617"/>
              <a:gd name="connsiteY0" fmla="*/ 339811 h 1581665"/>
              <a:gd name="connsiteX1" fmla="*/ 0 w 852617"/>
              <a:gd name="connsiteY1" fmla="*/ 1223319 h 1581665"/>
              <a:gd name="connsiteX2" fmla="*/ 401595 w 852617"/>
              <a:gd name="connsiteY2" fmla="*/ 1581665 h 1581665"/>
              <a:gd name="connsiteX3" fmla="*/ 852617 w 852617"/>
              <a:gd name="connsiteY3" fmla="*/ 1229497 h 1581665"/>
              <a:gd name="connsiteX4" fmla="*/ 852617 w 852617"/>
              <a:gd name="connsiteY4" fmla="*/ 345989 h 1581665"/>
              <a:gd name="connsiteX5" fmla="*/ 451022 w 852617"/>
              <a:gd name="connsiteY5" fmla="*/ 0 h 1581665"/>
              <a:gd name="connsiteX6" fmla="*/ 0 w 852617"/>
              <a:gd name="connsiteY6" fmla="*/ 339811 h 1581665"/>
              <a:gd name="connsiteX0" fmla="*/ 0 w 852617"/>
              <a:gd name="connsiteY0" fmla="*/ 349336 h 1591190"/>
              <a:gd name="connsiteX1" fmla="*/ 0 w 852617"/>
              <a:gd name="connsiteY1" fmla="*/ 1232844 h 1591190"/>
              <a:gd name="connsiteX2" fmla="*/ 401595 w 852617"/>
              <a:gd name="connsiteY2" fmla="*/ 1591190 h 1591190"/>
              <a:gd name="connsiteX3" fmla="*/ 852617 w 852617"/>
              <a:gd name="connsiteY3" fmla="*/ 1239022 h 1591190"/>
              <a:gd name="connsiteX4" fmla="*/ 852617 w 852617"/>
              <a:gd name="connsiteY4" fmla="*/ 355514 h 1591190"/>
              <a:gd name="connsiteX5" fmla="*/ 429591 w 852617"/>
              <a:gd name="connsiteY5" fmla="*/ 0 h 1591190"/>
              <a:gd name="connsiteX6" fmla="*/ 0 w 852617"/>
              <a:gd name="connsiteY6" fmla="*/ 349336 h 1591190"/>
              <a:gd name="connsiteX0" fmla="*/ 0 w 852617"/>
              <a:gd name="connsiteY0" fmla="*/ 349336 h 1591190"/>
              <a:gd name="connsiteX1" fmla="*/ 0 w 852617"/>
              <a:gd name="connsiteY1" fmla="*/ 1232844 h 1591190"/>
              <a:gd name="connsiteX2" fmla="*/ 401595 w 852617"/>
              <a:gd name="connsiteY2" fmla="*/ 1591190 h 1591190"/>
              <a:gd name="connsiteX3" fmla="*/ 852617 w 852617"/>
              <a:gd name="connsiteY3" fmla="*/ 1239022 h 1591190"/>
              <a:gd name="connsiteX4" fmla="*/ 852617 w 852617"/>
              <a:gd name="connsiteY4" fmla="*/ 355514 h 1591190"/>
              <a:gd name="connsiteX5" fmla="*/ 429591 w 852617"/>
              <a:gd name="connsiteY5" fmla="*/ 0 h 1591190"/>
              <a:gd name="connsiteX6" fmla="*/ 98472 w 852617"/>
              <a:gd name="connsiteY6" fmla="*/ 268051 h 1591190"/>
              <a:gd name="connsiteX7" fmla="*/ 0 w 852617"/>
              <a:gd name="connsiteY7" fmla="*/ 349336 h 1591190"/>
              <a:gd name="connsiteX0" fmla="*/ 0 w 852617"/>
              <a:gd name="connsiteY0" fmla="*/ 349336 h 1591190"/>
              <a:gd name="connsiteX1" fmla="*/ 0 w 852617"/>
              <a:gd name="connsiteY1" fmla="*/ 1232844 h 1591190"/>
              <a:gd name="connsiteX2" fmla="*/ 401595 w 852617"/>
              <a:gd name="connsiteY2" fmla="*/ 1591190 h 1591190"/>
              <a:gd name="connsiteX3" fmla="*/ 852617 w 852617"/>
              <a:gd name="connsiteY3" fmla="*/ 1239022 h 1591190"/>
              <a:gd name="connsiteX4" fmla="*/ 852617 w 852617"/>
              <a:gd name="connsiteY4" fmla="*/ 355514 h 1591190"/>
              <a:gd name="connsiteX5" fmla="*/ 429591 w 852617"/>
              <a:gd name="connsiteY5" fmla="*/ 0 h 1591190"/>
              <a:gd name="connsiteX6" fmla="*/ 24018 w 852617"/>
              <a:gd name="connsiteY6" fmla="*/ 272814 h 1591190"/>
              <a:gd name="connsiteX7" fmla="*/ 0 w 852617"/>
              <a:gd name="connsiteY7" fmla="*/ 349336 h 1591190"/>
              <a:gd name="connsiteX0" fmla="*/ 0 w 852617"/>
              <a:gd name="connsiteY0" fmla="*/ 76522 h 1318376"/>
              <a:gd name="connsiteX1" fmla="*/ 0 w 852617"/>
              <a:gd name="connsiteY1" fmla="*/ 960030 h 1318376"/>
              <a:gd name="connsiteX2" fmla="*/ 401595 w 852617"/>
              <a:gd name="connsiteY2" fmla="*/ 1318376 h 1318376"/>
              <a:gd name="connsiteX3" fmla="*/ 852617 w 852617"/>
              <a:gd name="connsiteY3" fmla="*/ 966208 h 1318376"/>
              <a:gd name="connsiteX4" fmla="*/ 852617 w 852617"/>
              <a:gd name="connsiteY4" fmla="*/ 82700 h 1318376"/>
              <a:gd name="connsiteX5" fmla="*/ 833082 w 852617"/>
              <a:gd name="connsiteY5" fmla="*/ 1030 h 1318376"/>
              <a:gd name="connsiteX6" fmla="*/ 24018 w 852617"/>
              <a:gd name="connsiteY6" fmla="*/ 0 h 1318376"/>
              <a:gd name="connsiteX7" fmla="*/ 0 w 852617"/>
              <a:gd name="connsiteY7" fmla="*/ 76522 h 1318376"/>
              <a:gd name="connsiteX0" fmla="*/ 0 w 852617"/>
              <a:gd name="connsiteY0" fmla="*/ 76522 h 1318376"/>
              <a:gd name="connsiteX1" fmla="*/ 0 w 852617"/>
              <a:gd name="connsiteY1" fmla="*/ 960030 h 1318376"/>
              <a:gd name="connsiteX2" fmla="*/ 408800 w 852617"/>
              <a:gd name="connsiteY2" fmla="*/ 1318376 h 1318376"/>
              <a:gd name="connsiteX3" fmla="*/ 852617 w 852617"/>
              <a:gd name="connsiteY3" fmla="*/ 966208 h 1318376"/>
              <a:gd name="connsiteX4" fmla="*/ 852617 w 852617"/>
              <a:gd name="connsiteY4" fmla="*/ 82700 h 1318376"/>
              <a:gd name="connsiteX5" fmla="*/ 833082 w 852617"/>
              <a:gd name="connsiteY5" fmla="*/ 1030 h 1318376"/>
              <a:gd name="connsiteX6" fmla="*/ 24018 w 852617"/>
              <a:gd name="connsiteY6" fmla="*/ 0 h 1318376"/>
              <a:gd name="connsiteX7" fmla="*/ 0 w 852617"/>
              <a:gd name="connsiteY7" fmla="*/ 76522 h 1318376"/>
              <a:gd name="connsiteX0" fmla="*/ 0 w 852617"/>
              <a:gd name="connsiteY0" fmla="*/ 76522 h 1318381"/>
              <a:gd name="connsiteX1" fmla="*/ 0 w 852617"/>
              <a:gd name="connsiteY1" fmla="*/ 960030 h 1318381"/>
              <a:gd name="connsiteX2" fmla="*/ 408800 w 852617"/>
              <a:gd name="connsiteY2" fmla="*/ 1318376 h 1318381"/>
              <a:gd name="connsiteX3" fmla="*/ 852617 w 852617"/>
              <a:gd name="connsiteY3" fmla="*/ 966208 h 1318381"/>
              <a:gd name="connsiteX4" fmla="*/ 852617 w 852617"/>
              <a:gd name="connsiteY4" fmla="*/ 82700 h 1318381"/>
              <a:gd name="connsiteX5" fmla="*/ 833082 w 852617"/>
              <a:gd name="connsiteY5" fmla="*/ 1030 h 1318381"/>
              <a:gd name="connsiteX6" fmla="*/ 24018 w 852617"/>
              <a:gd name="connsiteY6" fmla="*/ 0 h 1318381"/>
              <a:gd name="connsiteX7" fmla="*/ 0 w 852617"/>
              <a:gd name="connsiteY7" fmla="*/ 76522 h 1318381"/>
              <a:gd name="connsiteX0" fmla="*/ 0 w 852617"/>
              <a:gd name="connsiteY0" fmla="*/ 76522 h 1318385"/>
              <a:gd name="connsiteX1" fmla="*/ 0 w 852617"/>
              <a:gd name="connsiteY1" fmla="*/ 960030 h 1318385"/>
              <a:gd name="connsiteX2" fmla="*/ 408800 w 852617"/>
              <a:gd name="connsiteY2" fmla="*/ 1318376 h 1318385"/>
              <a:gd name="connsiteX3" fmla="*/ 852617 w 852617"/>
              <a:gd name="connsiteY3" fmla="*/ 966208 h 1318385"/>
              <a:gd name="connsiteX4" fmla="*/ 852617 w 852617"/>
              <a:gd name="connsiteY4" fmla="*/ 82700 h 1318385"/>
              <a:gd name="connsiteX5" fmla="*/ 833082 w 852617"/>
              <a:gd name="connsiteY5" fmla="*/ 1030 h 1318385"/>
              <a:gd name="connsiteX6" fmla="*/ 24018 w 852617"/>
              <a:gd name="connsiteY6" fmla="*/ 0 h 1318385"/>
              <a:gd name="connsiteX7" fmla="*/ 0 w 852617"/>
              <a:gd name="connsiteY7" fmla="*/ 76522 h 1318385"/>
              <a:gd name="connsiteX0" fmla="*/ 0 w 852617"/>
              <a:gd name="connsiteY0" fmla="*/ 76522 h 1318385"/>
              <a:gd name="connsiteX1" fmla="*/ 0 w 852617"/>
              <a:gd name="connsiteY1" fmla="*/ 960030 h 1318385"/>
              <a:gd name="connsiteX2" fmla="*/ 408800 w 852617"/>
              <a:gd name="connsiteY2" fmla="*/ 1318376 h 1318385"/>
              <a:gd name="connsiteX3" fmla="*/ 852617 w 852617"/>
              <a:gd name="connsiteY3" fmla="*/ 966208 h 1318385"/>
              <a:gd name="connsiteX4" fmla="*/ 852617 w 852617"/>
              <a:gd name="connsiteY4" fmla="*/ 82700 h 1318385"/>
              <a:gd name="connsiteX5" fmla="*/ 833082 w 852617"/>
              <a:gd name="connsiteY5" fmla="*/ 1030 h 1318385"/>
              <a:gd name="connsiteX6" fmla="*/ 24018 w 852617"/>
              <a:gd name="connsiteY6" fmla="*/ 0 h 1318385"/>
              <a:gd name="connsiteX7" fmla="*/ 0 w 852617"/>
              <a:gd name="connsiteY7" fmla="*/ 76522 h 1318385"/>
              <a:gd name="connsiteX0" fmla="*/ 0 w 852617"/>
              <a:gd name="connsiteY0" fmla="*/ 76522 h 1318385"/>
              <a:gd name="connsiteX1" fmla="*/ 0 w 852617"/>
              <a:gd name="connsiteY1" fmla="*/ 960030 h 1318385"/>
              <a:gd name="connsiteX2" fmla="*/ 408800 w 852617"/>
              <a:gd name="connsiteY2" fmla="*/ 1318376 h 1318385"/>
              <a:gd name="connsiteX3" fmla="*/ 852617 w 852617"/>
              <a:gd name="connsiteY3" fmla="*/ 966208 h 1318385"/>
              <a:gd name="connsiteX4" fmla="*/ 852617 w 852617"/>
              <a:gd name="connsiteY4" fmla="*/ 82700 h 1318385"/>
              <a:gd name="connsiteX5" fmla="*/ 24018 w 852617"/>
              <a:gd name="connsiteY5" fmla="*/ 0 h 1318385"/>
              <a:gd name="connsiteX6" fmla="*/ 0 w 852617"/>
              <a:gd name="connsiteY6" fmla="*/ 76522 h 1318385"/>
              <a:gd name="connsiteX0" fmla="*/ 0 w 852617"/>
              <a:gd name="connsiteY0" fmla="*/ 0 h 1241863"/>
              <a:gd name="connsiteX1" fmla="*/ 0 w 852617"/>
              <a:gd name="connsiteY1" fmla="*/ 883508 h 1241863"/>
              <a:gd name="connsiteX2" fmla="*/ 408800 w 852617"/>
              <a:gd name="connsiteY2" fmla="*/ 1241854 h 1241863"/>
              <a:gd name="connsiteX3" fmla="*/ 852617 w 852617"/>
              <a:gd name="connsiteY3" fmla="*/ 889686 h 1241863"/>
              <a:gd name="connsiteX4" fmla="*/ 852617 w 852617"/>
              <a:gd name="connsiteY4" fmla="*/ 6178 h 1241863"/>
              <a:gd name="connsiteX5" fmla="*/ 0 w 852617"/>
              <a:gd name="connsiteY5" fmla="*/ 0 h 1241863"/>
              <a:gd name="connsiteX0" fmla="*/ 0 w 852617"/>
              <a:gd name="connsiteY0" fmla="*/ 5729 h 1235685"/>
              <a:gd name="connsiteX1" fmla="*/ 0 w 852617"/>
              <a:gd name="connsiteY1" fmla="*/ 877330 h 1235685"/>
              <a:gd name="connsiteX2" fmla="*/ 408800 w 852617"/>
              <a:gd name="connsiteY2" fmla="*/ 1235676 h 1235685"/>
              <a:gd name="connsiteX3" fmla="*/ 852617 w 852617"/>
              <a:gd name="connsiteY3" fmla="*/ 883508 h 1235685"/>
              <a:gd name="connsiteX4" fmla="*/ 852617 w 852617"/>
              <a:gd name="connsiteY4" fmla="*/ 0 h 1235685"/>
              <a:gd name="connsiteX5" fmla="*/ 0 w 852617"/>
              <a:gd name="connsiteY5" fmla="*/ 5729 h 1235685"/>
              <a:gd name="connsiteX0" fmla="*/ 0 w 855019"/>
              <a:gd name="connsiteY0" fmla="*/ 0 h 1229956"/>
              <a:gd name="connsiteX1" fmla="*/ 0 w 855019"/>
              <a:gd name="connsiteY1" fmla="*/ 871601 h 1229956"/>
              <a:gd name="connsiteX2" fmla="*/ 408800 w 855019"/>
              <a:gd name="connsiteY2" fmla="*/ 1229947 h 1229956"/>
              <a:gd name="connsiteX3" fmla="*/ 852617 w 855019"/>
              <a:gd name="connsiteY3" fmla="*/ 877779 h 1229956"/>
              <a:gd name="connsiteX4" fmla="*/ 855019 w 855019"/>
              <a:gd name="connsiteY4" fmla="*/ 1415 h 1229956"/>
              <a:gd name="connsiteX5" fmla="*/ 0 w 855019"/>
              <a:gd name="connsiteY5" fmla="*/ 0 h 122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5019" h="1229956">
                <a:moveTo>
                  <a:pt x="0" y="0"/>
                </a:moveTo>
                <a:lnTo>
                  <a:pt x="0" y="871601"/>
                </a:lnTo>
                <a:cubicBezTo>
                  <a:pt x="65732" y="1123820"/>
                  <a:pt x="266697" y="1228917"/>
                  <a:pt x="408800" y="1229947"/>
                </a:cubicBezTo>
                <a:cubicBezTo>
                  <a:pt x="550903" y="1230977"/>
                  <a:pt x="783452" y="1148019"/>
                  <a:pt x="852617" y="877779"/>
                </a:cubicBezTo>
                <a:cubicBezTo>
                  <a:pt x="853418" y="585658"/>
                  <a:pt x="854218" y="293536"/>
                  <a:pt x="855019" y="141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2000">
                <a:srgbClr val="FF99CC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Chord 19"/>
          <p:cNvSpPr/>
          <p:nvPr userDrawn="1"/>
        </p:nvSpPr>
        <p:spPr>
          <a:xfrm rot="9402518" flipH="1">
            <a:off x="8871811" y="327619"/>
            <a:ext cx="654241" cy="660178"/>
          </a:xfrm>
          <a:prstGeom prst="chord">
            <a:avLst>
              <a:gd name="adj1" fmla="val 4443511"/>
              <a:gd name="adj2" fmla="val 14342423"/>
            </a:avLst>
          </a:prstGeom>
          <a:gradFill flip="none" rotWithShape="1">
            <a:gsLst>
              <a:gs pos="22000">
                <a:schemeClr val="accent1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878" y="4831055"/>
            <a:ext cx="884835" cy="213787"/>
          </a:xfrm>
          <a:prstGeom prst="rect">
            <a:avLst/>
          </a:prstGeom>
        </p:spPr>
      </p:pic>
      <p:sp>
        <p:nvSpPr>
          <p:cNvPr id="27" name="Rounded Rectangle 26"/>
          <p:cNvSpPr/>
          <p:nvPr userDrawn="1"/>
        </p:nvSpPr>
        <p:spPr>
          <a:xfrm rot="14524898" flipH="1" flipV="1">
            <a:off x="8089701" y="4350315"/>
            <a:ext cx="337624" cy="337597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2"/>
              </a:gs>
              <a:gs pos="100000">
                <a:schemeClr val="bg1">
                  <a:alpha val="8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06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Calibri" pitchFamily="34" charset="0"/>
          <a:ea typeface="+mj-ea"/>
          <a:cs typeface="Calibri" pitchFamily="34" charset="0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383" tIns="91383" rIns="91383" bIns="91383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3"/>
          </a:xfrm>
          <a:prstGeom prst="rect">
            <a:avLst/>
          </a:prstGeom>
          <a:noFill/>
          <a:ln>
            <a:noFill/>
          </a:ln>
        </p:spPr>
        <p:txBody>
          <a:bodyPr lIns="91383" tIns="91383" rIns="91383" bIns="91383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457214" y="4767265"/>
            <a:ext cx="2133599" cy="273842"/>
          </a:xfrm>
          <a:prstGeom prst="rect">
            <a:avLst/>
          </a:prstGeom>
          <a:noFill/>
          <a:ln>
            <a:noFill/>
          </a:ln>
        </p:spPr>
        <p:txBody>
          <a:bodyPr lIns="91383" tIns="91383" rIns="91383" bIns="91383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6991" marR="0" indent="0" algn="l" rtl="0">
              <a:spcBef>
                <a:spcPts val="0"/>
              </a:spcBef>
              <a:defRPr/>
            </a:lvl2pPr>
            <a:lvl3pPr marL="913983" marR="0" indent="0" algn="l" rtl="0">
              <a:spcBef>
                <a:spcPts val="0"/>
              </a:spcBef>
              <a:defRPr/>
            </a:lvl3pPr>
            <a:lvl4pPr marL="1370973" marR="0" indent="0" algn="l" rtl="0">
              <a:spcBef>
                <a:spcPts val="0"/>
              </a:spcBef>
              <a:defRPr/>
            </a:lvl4pPr>
            <a:lvl5pPr marL="1827967" marR="0" indent="0" algn="l" rtl="0">
              <a:spcBef>
                <a:spcPts val="0"/>
              </a:spcBef>
              <a:defRPr/>
            </a:lvl5pPr>
            <a:lvl6pPr marL="2284958" marR="0" indent="0" algn="l" rtl="0">
              <a:spcBef>
                <a:spcPts val="0"/>
              </a:spcBef>
              <a:defRPr/>
            </a:lvl6pPr>
            <a:lvl7pPr marL="2741949" marR="0" indent="0" algn="l" rtl="0">
              <a:spcBef>
                <a:spcPts val="0"/>
              </a:spcBef>
              <a:defRPr/>
            </a:lvl7pPr>
            <a:lvl8pPr marL="3198942" marR="0" indent="0" algn="l" rtl="0">
              <a:spcBef>
                <a:spcPts val="0"/>
              </a:spcBef>
              <a:defRPr/>
            </a:lvl8pPr>
            <a:lvl9pPr marL="3655932" marR="0" indent="0" algn="l" rtl="0">
              <a:spcBef>
                <a:spcPts val="0"/>
              </a:spcBef>
              <a:defRPr/>
            </a:lvl9pPr>
          </a:lstStyle>
          <a:p>
            <a:pPr defTabSz="913983"/>
            <a:endParaRPr lang="en-US" sz="1400" kern="0" dirty="0"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124200" y="4767265"/>
            <a:ext cx="2895600" cy="273842"/>
          </a:xfrm>
          <a:prstGeom prst="rect">
            <a:avLst/>
          </a:prstGeom>
          <a:noFill/>
          <a:ln>
            <a:noFill/>
          </a:ln>
        </p:spPr>
        <p:txBody>
          <a:bodyPr lIns="91383" tIns="91383" rIns="91383" bIns="91383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6991" marR="0" indent="0" algn="l" rtl="0">
              <a:spcBef>
                <a:spcPts val="0"/>
              </a:spcBef>
              <a:defRPr/>
            </a:lvl2pPr>
            <a:lvl3pPr marL="913983" marR="0" indent="0" algn="l" rtl="0">
              <a:spcBef>
                <a:spcPts val="0"/>
              </a:spcBef>
              <a:defRPr/>
            </a:lvl3pPr>
            <a:lvl4pPr marL="1370973" marR="0" indent="0" algn="l" rtl="0">
              <a:spcBef>
                <a:spcPts val="0"/>
              </a:spcBef>
              <a:defRPr/>
            </a:lvl4pPr>
            <a:lvl5pPr marL="1827967" marR="0" indent="0" algn="l" rtl="0">
              <a:spcBef>
                <a:spcPts val="0"/>
              </a:spcBef>
              <a:defRPr/>
            </a:lvl5pPr>
            <a:lvl6pPr marL="2284958" marR="0" indent="0" algn="l" rtl="0">
              <a:spcBef>
                <a:spcPts val="0"/>
              </a:spcBef>
              <a:defRPr/>
            </a:lvl6pPr>
            <a:lvl7pPr marL="2741949" marR="0" indent="0" algn="l" rtl="0">
              <a:spcBef>
                <a:spcPts val="0"/>
              </a:spcBef>
              <a:defRPr/>
            </a:lvl7pPr>
            <a:lvl8pPr marL="3198942" marR="0" indent="0" algn="l" rtl="0">
              <a:spcBef>
                <a:spcPts val="0"/>
              </a:spcBef>
              <a:defRPr/>
            </a:lvl8pPr>
            <a:lvl9pPr marL="3655932" marR="0" indent="0" algn="l" rtl="0">
              <a:spcBef>
                <a:spcPts val="0"/>
              </a:spcBef>
              <a:defRPr/>
            </a:lvl9pPr>
          </a:lstStyle>
          <a:p>
            <a:pPr defTabSz="913983"/>
            <a:endParaRPr lang="en-US" sz="1400" kern="0" dirty="0"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24" y="4767265"/>
            <a:ext cx="2133599" cy="273842"/>
          </a:xfrm>
          <a:prstGeom prst="rect">
            <a:avLst/>
          </a:prstGeom>
          <a:noFill/>
          <a:ln>
            <a:noFill/>
          </a:ln>
        </p:spPr>
        <p:txBody>
          <a:bodyPr lIns="91383" tIns="45680" rIns="91383" bIns="45680" anchor="ctr" anchorCtr="0">
            <a:noAutofit/>
          </a:bodyPr>
          <a:lstStyle/>
          <a:p>
            <a:pPr algn="r" defTabSz="913983">
              <a:buSzPct val="25000"/>
            </a:pPr>
            <a:fld id="{00000000-1234-1234-1234-123412341234}" type="slidenum">
              <a:rPr lang="en-US" sz="1200" kern="0">
                <a:solidFill>
                  <a:srgbClr val="888888"/>
                </a:solidFill>
                <a:latin typeface="Calibri"/>
                <a:sym typeface="Calibri"/>
                <a:rtl val="0"/>
              </a:rPr>
              <a:pPr algn="r" defTabSz="913983">
                <a:buSzPct val="25000"/>
              </a:pPr>
              <a:t>‹#›</a:t>
            </a:fld>
            <a:endParaRPr lang="en-US" sz="1200" kern="0" dirty="0">
              <a:solidFill>
                <a:srgbClr val="888888"/>
              </a:solidFill>
              <a:latin typeface="Calibri"/>
              <a:sym typeface="Calibri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334118969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4" r:id="rId1"/>
    <p:sldLayoutId id="2147483717" r:id="rId2"/>
    <p:sldLayoutId id="2147483718" r:id="rId3"/>
  </p:sldLayoutIdLst>
  <p:timing>
    <p:tnLst>
      <p:par>
        <p:cTn id="1" dur="indefinite" restart="never" nodeType="tmRoot"/>
      </p:par>
    </p:tnLst>
  </p:timing>
  <p:hf hd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795" y="4908370"/>
            <a:ext cx="628159" cy="11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 userDrawn="1"/>
        </p:nvSpPr>
        <p:spPr>
          <a:xfrm>
            <a:off x="8778246" y="4852700"/>
            <a:ext cx="309646" cy="215419"/>
          </a:xfrm>
          <a:prstGeom prst="rect">
            <a:avLst/>
          </a:prstGeom>
          <a:noFill/>
        </p:spPr>
        <p:txBody>
          <a:bodyPr wrap="none" lIns="91413" tIns="45708" rIns="91413" bIns="45708" rtlCol="0">
            <a:spAutoFit/>
          </a:bodyPr>
          <a:lstStyle/>
          <a:p>
            <a:pPr defTabSz="913983"/>
            <a:fld id="{C03DA626-43BA-4A4E-9DEE-5AE50EA013D5}" type="slidenum">
              <a:rPr lang="en-US" sz="800" smtClean="0">
                <a:solidFill>
                  <a:srgbClr val="FFFFFF">
                    <a:lumMod val="50000"/>
                  </a:srgbClr>
                </a:solidFill>
              </a:rPr>
              <a:pPr defTabSz="913983"/>
              <a:t>‹#›</a:t>
            </a:fld>
            <a:endParaRPr lang="en-US" sz="800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74023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</p:sldLayoutIdLst>
  <p:timing>
    <p:tnLst>
      <p:par>
        <p:cTn id="1" dur="indefinite" restart="never" nodeType="tmRoot"/>
      </p:par>
    </p:tnLst>
  </p:timing>
  <p:hf hd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6.wdp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4.png"/><Relationship Id="rId11" Type="http://schemas.microsoft.com/office/2007/relationships/hdphoto" Target="../media/hdphoto5.wdp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microsoft.com/office/2007/relationships/hdphoto" Target="../media/hdphoto3.wdp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2.jpg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slide" Target="slide19.xml"/><Relationship Id="rId9" Type="http://schemas.microsoft.com/office/2007/relationships/diagramDrawing" Target="../diagrams/drawing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3.emf"/><Relationship Id="rId4" Type="http://schemas.openxmlformats.org/officeDocument/2006/relationships/package" Target="../embeddings/Microsoft_Excel_Worksheet2.xls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2.jpg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2.jp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2.jpg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2.jpg"/><Relationship Id="rId7" Type="http://schemas.openxmlformats.org/officeDocument/2006/relationships/diagramColors" Target="../diagrams/colors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22.jpg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5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683568" y="915566"/>
            <a:ext cx="7844408" cy="1656184"/>
          </a:xfrm>
        </p:spPr>
        <p:txBody>
          <a:bodyPr anchor="ctr"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cs typeface="B Yekan" panose="00000400000000000000" pitchFamily="2" charset="-78"/>
              </a:rPr>
              <a:t>معرفی سیستم مدیریت عملکرد</a:t>
            </a:r>
            <a:r>
              <a:rPr lang="fa-IR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cs typeface="B Yekan" panose="00000400000000000000" pitchFamily="2" charset="-78"/>
              </a:rPr>
              <a:t>شرکت داروسازی دکتر عبیدی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cs typeface="B Yekan" panose="00000400000000000000" pitchFamily="2" charset="-78"/>
            </a:endParaRPr>
          </a:p>
        </p:txBody>
      </p:sp>
      <p:sp>
        <p:nvSpPr>
          <p:cNvPr id="3" name="Title 13"/>
          <p:cNvSpPr txBox="1">
            <a:spLocks/>
          </p:cNvSpPr>
          <p:nvPr/>
        </p:nvSpPr>
        <p:spPr>
          <a:xfrm>
            <a:off x="683568" y="2283718"/>
            <a:ext cx="784440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حسن فرضی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301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/>
          <p:cNvSpPr/>
          <p:nvPr/>
        </p:nvSpPr>
        <p:spPr>
          <a:xfrm>
            <a:off x="204794" y="3961056"/>
            <a:ext cx="7385111" cy="8814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13" tIns="45708" rIns="91413" bIns="45708" rtlCol="0" anchor="ctr"/>
          <a:lstStyle/>
          <a:p>
            <a:pPr marL="287250" indent="-53959" algn="ctr" defTabSz="914119" rtl="1">
              <a:defRPr/>
            </a:pPr>
            <a:endParaRPr lang="en-US" sz="2400" kern="0" dirty="0">
              <a:solidFill>
                <a:srgbClr val="1F497D"/>
              </a:solidFill>
              <a:latin typeface="Alefba" pitchFamily="34" charset="0"/>
              <a:cs typeface="Nazanin" pitchFamily="2" charset="-78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204794" y="2957610"/>
            <a:ext cx="7385111" cy="8814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13" tIns="45708" rIns="91413" bIns="45708" rtlCol="0" anchor="ctr"/>
          <a:lstStyle/>
          <a:p>
            <a:pPr marL="287250" indent="-53959" algn="ctr" defTabSz="914119" rtl="1">
              <a:defRPr/>
            </a:pPr>
            <a:endParaRPr lang="en-US" sz="2400" kern="0" dirty="0">
              <a:solidFill>
                <a:srgbClr val="1F497D"/>
              </a:solidFill>
              <a:latin typeface="Alefba" pitchFamily="34" charset="0"/>
              <a:cs typeface="Nazanin" pitchFamily="2" charset="-78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7666200" y="3961056"/>
            <a:ext cx="1256306" cy="8889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13" tIns="45708" rIns="91413" bIns="45708" rtlCol="0" anchor="ctr"/>
          <a:lstStyle/>
          <a:p>
            <a:pPr marL="287250" indent="-53959" algn="ctr" defTabSz="914119" rtl="1"/>
            <a:endParaRPr lang="en-US" sz="2400" kern="0">
              <a:solidFill>
                <a:srgbClr val="1F497D"/>
              </a:solidFill>
              <a:latin typeface="Alefba" pitchFamily="34" charset="0"/>
              <a:cs typeface="Nazanin" pitchFamily="2" charset="-78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666200" y="2950068"/>
            <a:ext cx="1256306" cy="8889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13" tIns="45708" rIns="91413" bIns="45708" rtlCol="0" anchor="ctr"/>
          <a:lstStyle/>
          <a:p>
            <a:pPr marL="287250" indent="-53959" algn="ctr" defTabSz="914119" rtl="1"/>
            <a:endParaRPr lang="en-US" sz="2400" kern="0">
              <a:solidFill>
                <a:srgbClr val="1F497D"/>
              </a:solidFill>
              <a:latin typeface="Alefba" pitchFamily="34" charset="0"/>
              <a:cs typeface="Nazanin" pitchFamily="2" charset="-78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204794" y="1908723"/>
            <a:ext cx="7385111" cy="8814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13" tIns="45708" rIns="91413" bIns="45708" rtlCol="0" anchor="ctr"/>
          <a:lstStyle/>
          <a:p>
            <a:pPr marL="287250" indent="-53959" algn="ctr" defTabSz="914119" rtl="1">
              <a:defRPr/>
            </a:pPr>
            <a:endParaRPr lang="en-US" sz="2400" kern="0" dirty="0">
              <a:solidFill>
                <a:srgbClr val="1F497D"/>
              </a:solidFill>
              <a:latin typeface="Alefba" pitchFamily="34" charset="0"/>
              <a:cs typeface="Nazanin" pitchFamily="2" charset="-78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7666200" y="1908723"/>
            <a:ext cx="1256306" cy="8889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13" tIns="45708" rIns="91413" bIns="45708" rtlCol="0" anchor="ctr"/>
          <a:lstStyle/>
          <a:p>
            <a:pPr marL="287250" indent="-53959" algn="ctr" defTabSz="914119" rtl="1"/>
            <a:endParaRPr lang="en-US" sz="2400" kern="0">
              <a:solidFill>
                <a:srgbClr val="1F497D"/>
              </a:solidFill>
              <a:latin typeface="Alefba" pitchFamily="34" charset="0"/>
              <a:cs typeface="Nazanin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666200" y="842835"/>
            <a:ext cx="1256306" cy="8889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13" tIns="45708" rIns="91413" bIns="45708" rtlCol="0" anchor="ctr"/>
          <a:lstStyle/>
          <a:p>
            <a:pPr marL="287250" indent="-53959" algn="ctr" defTabSz="914119" rtl="1"/>
            <a:endParaRPr lang="en-US" sz="2400" kern="0">
              <a:solidFill>
                <a:srgbClr val="1F497D"/>
              </a:solidFill>
              <a:latin typeface="Alefba" pitchFamily="34" charset="0"/>
              <a:cs typeface="Nazanin" pitchFamily="2" charset="-78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204794" y="842835"/>
            <a:ext cx="7385111" cy="8814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13" tIns="45708" rIns="91413" bIns="45708" rtlCol="0" anchor="ctr"/>
          <a:lstStyle/>
          <a:p>
            <a:pPr marL="287250" indent="-53959" algn="ctr" defTabSz="914119" rtl="1">
              <a:defRPr/>
            </a:pPr>
            <a:endParaRPr lang="en-US" sz="2400" kern="0" dirty="0">
              <a:solidFill>
                <a:srgbClr val="1F497D"/>
              </a:solidFill>
              <a:latin typeface="Alefba" pitchFamily="34" charset="0"/>
              <a:cs typeface="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102381"/>
            <a:ext cx="8750300" cy="701675"/>
          </a:xfrm>
          <a:prstGeom prst="rect">
            <a:avLst/>
          </a:prstGeom>
          <a:noFill/>
          <a:ln>
            <a:noFill/>
          </a:ln>
        </p:spPr>
        <p:txBody>
          <a:bodyPr lIns="91383" tIns="45680" rIns="91383" bIns="45680" anchor="ctr" anchorCtr="0">
            <a:noAutofit/>
          </a:bodyPr>
          <a:lstStyle/>
          <a:p>
            <a:pPr algn="r"/>
            <a:r>
              <a:rPr lang="fa-IR" sz="2400" dirty="0">
                <a:solidFill>
                  <a:schemeClr val="bg2"/>
                </a:solidFill>
                <a:latin typeface="Alefba" pitchFamily="34" charset="0"/>
                <a:cs typeface="Alefba" pitchFamily="34" charset="0"/>
              </a:rPr>
              <a:t>کیفیت، اولویت اول در داروسازی دکتر عبیدی</a:t>
            </a:r>
            <a:endParaRPr lang="en-US" sz="2400" dirty="0">
              <a:solidFill>
                <a:schemeClr val="bg2"/>
              </a:solidFill>
              <a:latin typeface="Alefba" pitchFamily="34" charset="0"/>
              <a:cs typeface="Alefba" pitchFamily="34" charset="0"/>
            </a:endParaRPr>
          </a:p>
        </p:txBody>
      </p:sp>
      <p:sp>
        <p:nvSpPr>
          <p:cNvPr id="61" name="Title 1"/>
          <p:cNvSpPr txBox="1">
            <a:spLocks/>
          </p:cNvSpPr>
          <p:nvPr/>
        </p:nvSpPr>
        <p:spPr>
          <a:xfrm>
            <a:off x="680595" y="1022566"/>
            <a:ext cx="6855162" cy="701675"/>
          </a:xfrm>
          <a:prstGeom prst="rect">
            <a:avLst/>
          </a:prstGeom>
          <a:noFill/>
          <a:ln>
            <a:noFill/>
          </a:ln>
        </p:spPr>
        <p:txBody>
          <a:bodyPr lIns="91383" tIns="45680" rIns="91383" bIns="45680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</a:lstStyle>
          <a:p>
            <a:pPr marL="285663" indent="-285663" algn="r" defTabSz="913983" rtl="1">
              <a:buFont typeface="Arial" pitchFamily="34" charset="0"/>
              <a:buChar char="•"/>
            </a:pPr>
            <a:r>
              <a:rPr lang="fa-IR" dirty="0" smtClean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70 نفر نیروی انسانی با نظارت مستقیم بر کیفیت</a:t>
            </a:r>
            <a:endParaRPr lang="en-US" dirty="0">
              <a:solidFill>
                <a:srgbClr val="1F497D"/>
              </a:solidFill>
              <a:latin typeface="Alefba" pitchFamily="34" charset="0"/>
              <a:cs typeface="Alefba" pitchFamily="34" charset="0"/>
            </a:endParaRPr>
          </a:p>
          <a:p>
            <a:pPr marL="285663" indent="-285663" algn="r" defTabSz="913983" rtl="1">
              <a:spcBef>
                <a:spcPts val="1200"/>
              </a:spcBef>
              <a:buFont typeface="Arial" pitchFamily="34" charset="0"/>
              <a:buChar char="•"/>
            </a:pPr>
            <a:r>
              <a:rPr lang="fa-IR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بهره گیری از مدیر ارشد سابق کنترل کیفیت شرکت</a:t>
            </a:r>
            <a:r>
              <a:rPr lang="en-US" dirty="0" err="1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Sanofi</a:t>
            </a:r>
            <a:r>
              <a:rPr lang="en-US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 </a:t>
            </a:r>
            <a:r>
              <a:rPr lang="fa-IR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 با تجربه</a:t>
            </a:r>
            <a:r>
              <a:rPr lang="en-US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 </a:t>
            </a:r>
            <a:r>
              <a:rPr lang="fa-IR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مدیریت 800 </a:t>
            </a:r>
            <a:r>
              <a:rPr lang="fa-IR" dirty="0" smtClean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پرسنل</a:t>
            </a:r>
            <a:r>
              <a:rPr lang="en-US" dirty="0" smtClean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 </a:t>
            </a:r>
            <a:r>
              <a:rPr lang="fa-IR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در </a:t>
            </a:r>
            <a:r>
              <a:rPr lang="fa-IR" sz="1800" dirty="0">
                <a:solidFill>
                  <a:srgbClr val="1F497D"/>
                </a:solidFill>
                <a:latin typeface="Na"/>
                <a:cs typeface="Nazanin" pitchFamily="2" charset="-78"/>
              </a:rPr>
              <a:t>4</a:t>
            </a:r>
            <a:r>
              <a:rPr lang="fa-IR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0 کارخانه داروسازی دنیا</a:t>
            </a:r>
            <a:endParaRPr lang="en-US" dirty="0">
              <a:solidFill>
                <a:srgbClr val="1F497D"/>
              </a:solidFill>
              <a:latin typeface="Alefba" pitchFamily="34" charset="0"/>
              <a:cs typeface="Alefba" pitchFamily="34" charset="0"/>
            </a:endParaRPr>
          </a:p>
          <a:p>
            <a:pPr marL="285663" indent="-285663" algn="r" defTabSz="913983">
              <a:buFont typeface="Arial" pitchFamily="34" charset="0"/>
              <a:buChar char="•"/>
            </a:pPr>
            <a:endParaRPr lang="en-US" dirty="0">
              <a:solidFill>
                <a:srgbClr val="1F497D"/>
              </a:solidFill>
              <a:latin typeface="Alefba" pitchFamily="34" charset="0"/>
              <a:cs typeface="Alefba" pitchFamily="34" charset="0"/>
            </a:endParaRPr>
          </a:p>
        </p:txBody>
      </p:sp>
      <p:sp>
        <p:nvSpPr>
          <p:cNvPr id="67" name="Title 1"/>
          <p:cNvSpPr txBox="1">
            <a:spLocks/>
          </p:cNvSpPr>
          <p:nvPr/>
        </p:nvSpPr>
        <p:spPr>
          <a:xfrm>
            <a:off x="-1214543" y="2027297"/>
            <a:ext cx="8750300" cy="677084"/>
          </a:xfrm>
          <a:prstGeom prst="rect">
            <a:avLst/>
          </a:prstGeom>
          <a:noFill/>
        </p:spPr>
        <p:txBody>
          <a:bodyPr wrap="square" lIns="91413" tIns="45708" rIns="91413" bIns="45708">
            <a:spAutoFit/>
          </a:bodyPr>
          <a:lstStyle>
            <a:defPPr>
              <a:defRPr lang="en-US"/>
            </a:defPPr>
            <a:lvl1pPr lvl="0" algn="ctr" rtl="1">
              <a:spcBef>
                <a:spcPts val="1200"/>
              </a:spcBef>
              <a:defRPr sz="1400">
                <a:solidFill>
                  <a:srgbClr val="1F497D"/>
                </a:solidFill>
                <a:latin typeface="Alefba" pitchFamily="34" charset="0"/>
                <a:cs typeface="Alefba" pitchFamily="34" charset="0"/>
              </a:defRPr>
            </a:lvl1pPr>
          </a:lstStyle>
          <a:p>
            <a:pPr marL="285663" indent="-285663" algn="r" defTabSz="913983">
              <a:buFont typeface="Arial" pitchFamily="34" charset="0"/>
              <a:buChar char="•"/>
            </a:pPr>
            <a:r>
              <a:rPr lang="fa-IR" dirty="0">
                <a:solidFill>
                  <a:srgbClr val="4F81BD">
                    <a:lumMod val="50000"/>
                  </a:srgbClr>
                </a:solidFill>
              </a:rPr>
              <a:t>بهره گیری از ماشین آلات و تجهیزات به روز در </a:t>
            </a:r>
            <a:r>
              <a:rPr lang="fa-IR" dirty="0" smtClean="0">
                <a:solidFill>
                  <a:srgbClr val="4F81BD">
                    <a:lumMod val="50000"/>
                  </a:srgbClr>
                </a:solidFill>
              </a:rPr>
              <a:t>دنیا</a:t>
            </a:r>
            <a:endParaRPr lang="en-US" dirty="0" smtClean="0">
              <a:solidFill>
                <a:srgbClr val="4F81BD">
                  <a:lumMod val="50000"/>
                </a:srgbClr>
              </a:solidFill>
            </a:endParaRPr>
          </a:p>
          <a:p>
            <a:pPr marL="285663" indent="-285663" algn="r" defTabSz="913983">
              <a:buFont typeface="Arial" pitchFamily="34" charset="0"/>
              <a:buChar char="•"/>
            </a:pPr>
            <a:r>
              <a:rPr lang="fa-IR" dirty="0">
                <a:solidFill>
                  <a:srgbClr val="4F81BD">
                    <a:lumMod val="50000"/>
                  </a:srgbClr>
                </a:solidFill>
              </a:rPr>
              <a:t>جایگزینی تدریجی ماشین آلات قدیمی و افزایش </a:t>
            </a:r>
            <a:r>
              <a:rPr lang="fa-IR" dirty="0" smtClean="0">
                <a:solidFill>
                  <a:srgbClr val="4F81BD">
                    <a:lumMod val="50000"/>
                  </a:srgbClr>
                </a:solidFill>
              </a:rPr>
              <a:t>ظرفیت</a:t>
            </a:r>
            <a:endParaRPr lang="en-US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6957840" y="1276114"/>
            <a:ext cx="1944216" cy="5940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13" tIns="45708" rIns="91413" bIns="45708" rtlCol="1" anchor="ctr"/>
          <a:lstStyle/>
          <a:p>
            <a:pPr algn="r" defTabSz="913983" rtl="1"/>
            <a:r>
              <a:rPr lang="fa-IR" sz="140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نیروی انسانی</a:t>
            </a:r>
          </a:p>
        </p:txBody>
      </p:sp>
      <p:pic>
        <p:nvPicPr>
          <p:cNvPr id="75" name="Picture 16" descr="\\psf\Host\Users\eric\Graphic Tank\People v2-11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05540" y="890597"/>
            <a:ext cx="332606" cy="466529"/>
          </a:xfrm>
          <a:prstGeom prst="rect">
            <a:avLst/>
          </a:prstGeom>
          <a:noFill/>
        </p:spPr>
      </p:pic>
      <p:pic>
        <p:nvPicPr>
          <p:cNvPr id="76" name="Picture 16" descr="\\psf\Host\Users\eric\Graphic Tank\People v2-11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334276" y="890597"/>
            <a:ext cx="332606" cy="466529"/>
          </a:xfrm>
          <a:prstGeom prst="rect">
            <a:avLst/>
          </a:prstGeom>
          <a:noFill/>
        </p:spPr>
      </p:pic>
      <p:pic>
        <p:nvPicPr>
          <p:cNvPr id="77" name="Picture 16" descr="\\psf\Host\Users\eric\Graphic Tank\People v2-11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119910" y="944189"/>
            <a:ext cx="332606" cy="466529"/>
          </a:xfrm>
          <a:prstGeom prst="rect">
            <a:avLst/>
          </a:prstGeom>
          <a:noFill/>
        </p:spPr>
      </p:pic>
      <p:sp>
        <p:nvSpPr>
          <p:cNvPr id="78" name="Rounded Rectangle 77"/>
          <p:cNvSpPr/>
          <p:nvPr/>
        </p:nvSpPr>
        <p:spPr>
          <a:xfrm>
            <a:off x="7325806" y="2255316"/>
            <a:ext cx="2016224" cy="5940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13" tIns="45708" rIns="91413" bIns="45708" rtlCol="1" anchor="ctr"/>
          <a:lstStyle/>
          <a:p>
            <a:pPr algn="ctr" defTabSz="913983" rtl="1"/>
            <a:r>
              <a:rPr lang="fa-IR" sz="140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ماشین آلات</a:t>
            </a:r>
          </a:p>
        </p:txBody>
      </p:sp>
      <p:pic>
        <p:nvPicPr>
          <p:cNvPr id="79" name="Picture 32" descr="\\psf\Host\Users\eric\Graphic Tank\Misc-44.pn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047362" y="1908722"/>
            <a:ext cx="533248" cy="536865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-362767" y="3060603"/>
            <a:ext cx="7898525" cy="738640"/>
          </a:xfrm>
          <a:prstGeom prst="rect">
            <a:avLst/>
          </a:prstGeom>
          <a:noFill/>
        </p:spPr>
        <p:txBody>
          <a:bodyPr wrap="square" lIns="91413" tIns="45708" rIns="91413" bIns="45708">
            <a:spAutoFit/>
          </a:bodyPr>
          <a:lstStyle/>
          <a:p>
            <a:pPr marL="285663" indent="-285663" algn="r" defTabSz="913983" rtl="1">
              <a:spcBef>
                <a:spcPts val="1200"/>
              </a:spcBef>
              <a:buFont typeface="Arial" pitchFamily="34" charset="0"/>
              <a:buChar char="•"/>
            </a:pPr>
            <a:r>
              <a:rPr lang="fa-IR" sz="1400" dirty="0">
                <a:solidFill>
                  <a:srgbClr val="4F81BD">
                    <a:lumMod val="50000"/>
                  </a:srgbClr>
                </a:solidFill>
                <a:latin typeface="Alefba" pitchFamily="34" charset="0"/>
                <a:cs typeface="Alefba" pitchFamily="34" charset="0"/>
              </a:rPr>
              <a:t>یکی از 3 شرکت دارنده گواهی  </a:t>
            </a:r>
            <a:r>
              <a:rPr lang="en-US" sz="1400" dirty="0">
                <a:solidFill>
                  <a:srgbClr val="4F81BD">
                    <a:lumMod val="50000"/>
                  </a:srgbClr>
                </a:solidFill>
                <a:latin typeface="Alefba" pitchFamily="34" charset="0"/>
                <a:cs typeface="Alefba" pitchFamily="34" charset="0"/>
              </a:rPr>
              <a:t>GMP</a:t>
            </a:r>
            <a:r>
              <a:rPr lang="fa-IR" sz="1400" dirty="0">
                <a:solidFill>
                  <a:srgbClr val="4F81BD">
                    <a:lumMod val="50000"/>
                  </a:srgbClr>
                </a:solidFill>
                <a:latin typeface="Alefba" pitchFamily="34" charset="0"/>
                <a:cs typeface="Alefba" pitchFamily="34" charset="0"/>
              </a:rPr>
              <a:t>برای تولید شربت خوراکی در بین </a:t>
            </a:r>
            <a:r>
              <a:rPr lang="fa-IR" dirty="0">
                <a:solidFill>
                  <a:srgbClr val="4F81BD">
                    <a:lumMod val="50000"/>
                  </a:srgbClr>
                </a:solidFill>
                <a:latin typeface="Alefba" pitchFamily="34" charset="0"/>
                <a:cs typeface="Nazanin" pitchFamily="2" charset="-78"/>
              </a:rPr>
              <a:t>33</a:t>
            </a:r>
            <a:r>
              <a:rPr lang="fa-IR" sz="1400" dirty="0">
                <a:solidFill>
                  <a:srgbClr val="4F81BD">
                    <a:lumMod val="50000"/>
                  </a:srgbClr>
                </a:solidFill>
                <a:latin typeface="Alefba" pitchFamily="34" charset="0"/>
                <a:cs typeface="Alefba" pitchFamily="34" charset="0"/>
              </a:rPr>
              <a:t> شرکت تولید کننده</a:t>
            </a:r>
            <a:r>
              <a:rPr lang="en-US" sz="1400" dirty="0">
                <a:solidFill>
                  <a:srgbClr val="4F81BD">
                    <a:lumMod val="50000"/>
                  </a:srgbClr>
                </a:solidFill>
                <a:latin typeface="Alefba" pitchFamily="34" charset="0"/>
                <a:cs typeface="Alefba" pitchFamily="34" charset="0"/>
              </a:rPr>
              <a:t> </a:t>
            </a:r>
            <a:endParaRPr lang="fa-IR" sz="1400" dirty="0">
              <a:solidFill>
                <a:srgbClr val="4F81BD">
                  <a:lumMod val="50000"/>
                </a:srgbClr>
              </a:solidFill>
              <a:latin typeface="Alefba" pitchFamily="34" charset="0"/>
              <a:cs typeface="Alefba" pitchFamily="34" charset="0"/>
            </a:endParaRPr>
          </a:p>
          <a:p>
            <a:pPr marL="285663" indent="-285663" algn="r" defTabSz="913983" rtl="1">
              <a:spcBef>
                <a:spcPts val="1200"/>
              </a:spcBef>
              <a:buFont typeface="Arial" pitchFamily="34" charset="0"/>
              <a:buChar char="•"/>
            </a:pPr>
            <a:r>
              <a:rPr lang="fa-IR" sz="1400" dirty="0">
                <a:solidFill>
                  <a:srgbClr val="4F81BD">
                    <a:lumMod val="50000"/>
                  </a:srgbClr>
                </a:solidFill>
                <a:latin typeface="Alefba" pitchFamily="34" charset="0"/>
                <a:cs typeface="Alefba" pitchFamily="34" charset="0"/>
              </a:rPr>
              <a:t>انجام مطالعات پایداری محصول و پایش دارو پس </a:t>
            </a:r>
            <a:r>
              <a:rPr lang="fa-IR" sz="1400" dirty="0" smtClean="0">
                <a:solidFill>
                  <a:srgbClr val="4F81BD">
                    <a:lumMod val="50000"/>
                  </a:srgbClr>
                </a:solidFill>
                <a:latin typeface="Alefba" pitchFamily="34" charset="0"/>
                <a:cs typeface="Alefba" pitchFamily="34" charset="0"/>
              </a:rPr>
              <a:t>از</a:t>
            </a:r>
            <a:r>
              <a:rPr lang="en-US" sz="1400" dirty="0" smtClean="0">
                <a:solidFill>
                  <a:srgbClr val="4F81BD">
                    <a:lumMod val="50000"/>
                  </a:srgbClr>
                </a:solidFill>
                <a:latin typeface="Alefba" pitchFamily="34" charset="0"/>
                <a:cs typeface="Alefba" pitchFamily="34" charset="0"/>
              </a:rPr>
              <a:t> </a:t>
            </a:r>
            <a:r>
              <a:rPr lang="fa-IR" sz="1400" dirty="0">
                <a:solidFill>
                  <a:srgbClr val="4F81BD">
                    <a:lumMod val="50000"/>
                  </a:srgbClr>
                </a:solidFill>
                <a:latin typeface="Alefba" pitchFamily="34" charset="0"/>
                <a:cs typeface="Alefba" pitchFamily="34" charset="0"/>
              </a:rPr>
              <a:t>ورود به بازار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7283400" y="4448159"/>
            <a:ext cx="2026640" cy="29703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13" tIns="45708" rIns="91413" bIns="45708" rtlCol="1" anchor="ctr"/>
          <a:lstStyle/>
          <a:p>
            <a:pPr algn="ctr" defTabSz="913983" rtl="1"/>
            <a:r>
              <a:rPr lang="fa-IR" sz="140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بهداشت، ایمنی </a:t>
            </a:r>
          </a:p>
          <a:p>
            <a:pPr algn="ctr" defTabSz="913983" rtl="1"/>
            <a:r>
              <a:rPr lang="fa-IR" sz="140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و محیط زیست</a:t>
            </a:r>
          </a:p>
        </p:txBody>
      </p:sp>
      <p:sp>
        <p:nvSpPr>
          <p:cNvPr id="6" name="Rectangle 5"/>
          <p:cNvSpPr/>
          <p:nvPr/>
        </p:nvSpPr>
        <p:spPr>
          <a:xfrm>
            <a:off x="204791" y="4085141"/>
            <a:ext cx="7330966" cy="677084"/>
          </a:xfrm>
          <a:prstGeom prst="rect">
            <a:avLst/>
          </a:prstGeom>
          <a:noFill/>
        </p:spPr>
        <p:txBody>
          <a:bodyPr wrap="square" lIns="91413" tIns="45708" rIns="91413" bIns="45708">
            <a:spAutoFit/>
          </a:bodyPr>
          <a:lstStyle/>
          <a:p>
            <a:pPr marL="285663" indent="-285663" algn="r" defTabSz="913983" rtl="1">
              <a:spcBef>
                <a:spcPts val="1200"/>
              </a:spcBef>
              <a:buFont typeface="Arial" pitchFamily="34" charset="0"/>
              <a:buChar char="•"/>
            </a:pPr>
            <a:r>
              <a:rPr lang="fa-IR" sz="1400" dirty="0">
                <a:solidFill>
                  <a:srgbClr val="4F81BD">
                    <a:lumMod val="50000"/>
                  </a:srgbClr>
                </a:solidFill>
                <a:latin typeface="Alefba" pitchFamily="34" charset="0"/>
                <a:cs typeface="Alefba" pitchFamily="34" charset="0"/>
                <a:sym typeface="Arial"/>
              </a:rPr>
              <a:t>کنترل های سخت گیرانه در خصوص انجام معاینات ادواری پرسنل</a:t>
            </a:r>
          </a:p>
          <a:p>
            <a:pPr marL="285663" indent="-285663" algn="r" defTabSz="913983" rtl="1">
              <a:spcBef>
                <a:spcPts val="1200"/>
              </a:spcBef>
              <a:buFont typeface="Arial" pitchFamily="34" charset="0"/>
              <a:buChar char="•"/>
            </a:pPr>
            <a:r>
              <a:rPr lang="fa-IR" sz="1400" dirty="0">
                <a:solidFill>
                  <a:srgbClr val="4F81BD">
                    <a:lumMod val="50000"/>
                  </a:srgbClr>
                </a:solidFill>
                <a:latin typeface="Alefba" pitchFamily="34" charset="0"/>
                <a:cs typeface="Alefba" pitchFamily="34" charset="0"/>
                <a:sym typeface="Arial"/>
              </a:rPr>
              <a:t>مانیتورینگ آلاینده های زیست محیطی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7379396" y="3308556"/>
            <a:ext cx="1862670" cy="5940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13" tIns="45708" rIns="91413" bIns="45708" rtlCol="1" anchor="ctr"/>
          <a:lstStyle/>
          <a:p>
            <a:pPr algn="ctr" defTabSz="913983" rtl="1"/>
            <a:r>
              <a:rPr lang="fa-IR" sz="140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روش ها و </a:t>
            </a:r>
            <a:endParaRPr lang="en-US" sz="1400" dirty="0">
              <a:solidFill>
                <a:srgbClr val="1F497D"/>
              </a:solidFill>
              <a:latin typeface="Alefba" pitchFamily="34" charset="0"/>
              <a:cs typeface="Alefba" pitchFamily="34" charset="0"/>
            </a:endParaRPr>
          </a:p>
          <a:p>
            <a:pPr algn="ctr" defTabSz="913983" rtl="1"/>
            <a:r>
              <a:rPr lang="fa-IR" sz="140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فرآیندها</a:t>
            </a:r>
          </a:p>
        </p:txBody>
      </p:sp>
      <p:grpSp>
        <p:nvGrpSpPr>
          <p:cNvPr id="96" name="Group 19"/>
          <p:cNvGrpSpPr/>
          <p:nvPr/>
        </p:nvGrpSpPr>
        <p:grpSpPr>
          <a:xfrm>
            <a:off x="7917092" y="3008309"/>
            <a:ext cx="774737" cy="454725"/>
            <a:chOff x="533457" y="1792882"/>
            <a:chExt cx="1860234" cy="1256023"/>
          </a:xfrm>
        </p:grpSpPr>
        <p:pic>
          <p:nvPicPr>
            <p:cNvPr id="97" name="Picture 3" descr="\\psf\Host\Users\eric\Graphic Tank\Misc Icons v1b_flow chart.png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533688" y="1792882"/>
              <a:ext cx="1852550" cy="1248339"/>
            </a:xfrm>
            <a:prstGeom prst="rect">
              <a:avLst/>
            </a:prstGeom>
            <a:noFill/>
          </p:spPr>
        </p:pic>
        <p:pic>
          <p:nvPicPr>
            <p:cNvPr id="98" name="Picture 3" descr="\\psf\Host\Users\eric\Graphic Tank\Misc Icons v1b_flow chart.png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541141" y="1792882"/>
              <a:ext cx="1852550" cy="1248339"/>
            </a:xfrm>
            <a:prstGeom prst="rect">
              <a:avLst/>
            </a:prstGeom>
            <a:noFill/>
          </p:spPr>
        </p:pic>
        <p:pic>
          <p:nvPicPr>
            <p:cNvPr id="99" name="Picture 3" descr="\\psf\Host\Users\eric\Graphic Tank\Misc Icons v1b_flow chart.png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57" y="1800566"/>
              <a:ext cx="1852550" cy="1248339"/>
            </a:xfrm>
            <a:prstGeom prst="rect">
              <a:avLst/>
            </a:prstGeom>
            <a:noFill/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221" y="3961057"/>
            <a:ext cx="401172" cy="444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560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4661"/>
            <a:ext cx="9144000" cy="609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4661"/>
            <a:ext cx="9144000" cy="609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404725"/>
            <a:ext cx="5664432" cy="146618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8" rIns="91413" bIns="45708" rtlCol="0" anchor="ctr"/>
          <a:lstStyle/>
          <a:p>
            <a:pPr algn="ctr" defTabSz="913983" rtl="1">
              <a:spcBef>
                <a:spcPts val="1200"/>
              </a:spcBef>
            </a:pPr>
            <a:r>
              <a:rPr lang="fa-IR" sz="200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داروسازی دکتر عبیدی </a:t>
            </a:r>
          </a:p>
          <a:p>
            <a:pPr algn="ctr" defTabSz="913983" rtl="1">
              <a:spcBef>
                <a:spcPts val="1200"/>
              </a:spcBef>
            </a:pPr>
            <a:r>
              <a:rPr lang="fa-IR" sz="200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متعهد به سرمایه گذاری در ارتقای کیفیت برند </a:t>
            </a:r>
            <a:r>
              <a:rPr lang="fa-IR" sz="2000" dirty="0" smtClean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ایرانی</a:t>
            </a:r>
          </a:p>
          <a:p>
            <a:pPr algn="ctr" defTabSz="913983" rtl="1">
              <a:spcBef>
                <a:spcPts val="1200"/>
              </a:spcBef>
            </a:pPr>
            <a:r>
              <a:rPr lang="fa-IR" sz="2000" dirty="0" smtClean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 </a:t>
            </a:r>
            <a:r>
              <a:rPr lang="fa-IR" sz="200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در راستای افزایش اعتماد به تولید ملی‌‌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52" y="4400419"/>
            <a:ext cx="2031387" cy="36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1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683568" y="915566"/>
            <a:ext cx="7844408" cy="1656184"/>
          </a:xfrm>
        </p:spPr>
        <p:txBody>
          <a:bodyPr anchor="ctr"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cs typeface="B Yekan" panose="00000400000000000000" pitchFamily="2" charset="-78"/>
              </a:rPr>
              <a:t>معرفی سیستم مدیریت عملکرد</a:t>
            </a:r>
            <a:r>
              <a:rPr lang="fa-IR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cs typeface="B Yekan" panose="00000400000000000000" pitchFamily="2" charset="-78"/>
              </a:rPr>
              <a:t>شرکت داروسازی دکتر عبیدی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374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07504" y="533655"/>
            <a:ext cx="8928712" cy="4538296"/>
            <a:chOff x="107504" y="533655"/>
            <a:chExt cx="8928712" cy="4609845"/>
          </a:xfrm>
        </p:grpSpPr>
        <p:grpSp>
          <p:nvGrpSpPr>
            <p:cNvPr id="7" name="Group 6"/>
            <p:cNvGrpSpPr/>
            <p:nvPr/>
          </p:nvGrpSpPr>
          <p:grpSpPr>
            <a:xfrm>
              <a:off x="107504" y="533655"/>
              <a:ext cx="6157274" cy="4538296"/>
              <a:chOff x="107504" y="51470"/>
              <a:chExt cx="6157274" cy="4722128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137716" y="915566"/>
                <a:ext cx="3250406" cy="192273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012610" y="3424534"/>
                <a:ext cx="1944216" cy="1349064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47762" y="3424533"/>
                <a:ext cx="3240360" cy="1349065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147762" y="2889523"/>
                <a:ext cx="3240360" cy="474315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012610" y="915566"/>
                <a:ext cx="1944216" cy="2448272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 rot="5400000">
                <a:off x="-189409" y="1388710"/>
                <a:ext cx="1736726" cy="933896"/>
              </a:xfrm>
              <a:prstGeom prst="rect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vert="vert270" rtlCol="1" anchor="ctr"/>
              <a:lstStyle/>
              <a:p>
                <a:pPr algn="ctr"/>
                <a:r>
                  <a:rPr lang="fa-IR" sz="1200" b="1" dirty="0">
                    <a:latin typeface="Tahoma" panose="020B0604030504040204" pitchFamily="34" charset="0"/>
                    <a:ea typeface="Tahoma" panose="020B0604030504040204" pitchFamily="34" charset="0"/>
                    <a:cs typeface="B Mitra" panose="00000400000000000000" pitchFamily="2" charset="-78"/>
                  </a:rPr>
                  <a:t>چشم انداز پنج ساله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 rot="5400000">
                <a:off x="941784" y="1278205"/>
                <a:ext cx="1511573" cy="954906"/>
              </a:xfrm>
              <a:prstGeom prst="rect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vert="vert270" rtlCol="1" anchor="ctr"/>
              <a:lstStyle/>
              <a:p>
                <a:pPr algn="ctr"/>
                <a:r>
                  <a:rPr lang="fa-IR" sz="1200" b="1" dirty="0">
                    <a:latin typeface="Tahoma" panose="020B0604030504040204" pitchFamily="34" charset="0"/>
                    <a:ea typeface="Tahoma" panose="020B0604030504040204" pitchFamily="34" charset="0"/>
                    <a:cs typeface="B Mitra" panose="00000400000000000000" pitchFamily="2" charset="-78"/>
                  </a:rPr>
                  <a:t>اهداف سالانه سازمان</a:t>
                </a:r>
              </a:p>
            </p:txBody>
          </p:sp>
          <p:sp>
            <p:nvSpPr>
              <p:cNvPr id="18" name="Rectangle 17"/>
              <p:cNvSpPr/>
              <p:nvPr/>
            </p:nvSpPr>
            <p:spPr>
              <a:xfrm rot="5400000">
                <a:off x="1861851" y="1390782"/>
                <a:ext cx="1736726" cy="954905"/>
              </a:xfrm>
              <a:prstGeom prst="rect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vert="vert270" rtlCol="1" anchor="ctr"/>
              <a:lstStyle/>
              <a:p>
                <a:pPr algn="ctr"/>
                <a:r>
                  <a:rPr lang="fa-IR" sz="12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B Mitra" panose="00000400000000000000" pitchFamily="2" charset="-78"/>
                  </a:rPr>
                  <a:t>واحدها</a:t>
                </a:r>
                <a:endParaRPr lang="fa-IR" sz="1200" b="1" dirty="0">
                  <a:latin typeface="Tahoma" panose="020B0604030504040204" pitchFamily="34" charset="0"/>
                  <a:ea typeface="Tahoma" panose="020B0604030504040204" pitchFamily="34" charset="0"/>
                  <a:cs typeface="B Mitra" panose="00000400000000000000" pitchFamily="2" charset="-78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24817" y="2511445"/>
                <a:ext cx="945505" cy="216024"/>
              </a:xfrm>
              <a:prstGeom prst="rect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vert="horz" rtlCol="1" anchor="ctr"/>
              <a:lstStyle/>
              <a:p>
                <a:pPr algn="ctr"/>
                <a:endParaRPr lang="en-US" sz="1200" dirty="0">
                  <a:solidFill>
                    <a:schemeClr val="dk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r>
                  <a:rPr lang="fa-IR" sz="1000" dirty="0">
                    <a:solidFill>
                      <a:schemeClr val="dk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B Titr" panose="00000700000000000000" pitchFamily="2" charset="-78"/>
                  </a:rPr>
                  <a:t>کارت امتیاز</a:t>
                </a:r>
                <a:endParaRPr lang="en-US" sz="1000" dirty="0">
                  <a:solidFill>
                    <a:schemeClr val="dk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B Titr" panose="00000700000000000000" pitchFamily="2" charset="-78"/>
                </a:endParaRPr>
              </a:p>
              <a:p>
                <a:pPr algn="ctr"/>
                <a:endParaRPr lang="en-US" sz="1200" dirty="0">
                  <a:solidFill>
                    <a:schemeClr val="dk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199739" y="2983139"/>
                <a:ext cx="3007928" cy="309116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vert="horz" rtlCol="1" anchor="ctr"/>
              <a:lstStyle/>
              <a:p>
                <a:pPr algn="ctr"/>
                <a:r>
                  <a:rPr lang="fa-IR" sz="1200" b="1" dirty="0">
                    <a:latin typeface="Tahoma" panose="020B0604030504040204" pitchFamily="34" charset="0"/>
                    <a:ea typeface="Tahoma" panose="020B0604030504040204" pitchFamily="34" charset="0"/>
                    <a:cs typeface="B Mitra" panose="00000400000000000000" pitchFamily="2" charset="-78"/>
                  </a:rPr>
                  <a:t>شرح شغل</a:t>
                </a:r>
                <a:endPara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B Mitra" panose="00000400000000000000" pitchFamily="2" charset="-78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212006" y="3497674"/>
                <a:ext cx="3007928" cy="552659"/>
              </a:xfrm>
              <a:prstGeom prst="rect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rtlCol="1" anchor="ctr"/>
              <a:lstStyle/>
              <a:p>
                <a:pPr algn="ctr"/>
                <a:r>
                  <a:rPr lang="fa-IR" sz="1400" b="1" dirty="0">
                    <a:latin typeface="Tahoma" panose="020B0604030504040204" pitchFamily="34" charset="0"/>
                    <a:ea typeface="Tahoma" panose="020B0604030504040204" pitchFamily="34" charset="0"/>
                    <a:cs typeface="B Mitra" panose="00000400000000000000" pitchFamily="2" charset="-78"/>
                  </a:rPr>
                  <a:t>ارزش ها</a:t>
                </a:r>
                <a:endParaRPr lang="en-US" sz="1400" b="1" dirty="0">
                  <a:latin typeface="Tahoma" panose="020B0604030504040204" pitchFamily="34" charset="0"/>
                  <a:ea typeface="Tahoma" panose="020B0604030504040204" pitchFamily="34" charset="0"/>
                  <a:cs typeface="B Mitra" panose="00000400000000000000" pitchFamily="2" charset="-78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30407" y="4113563"/>
                <a:ext cx="2989527" cy="552659"/>
              </a:xfrm>
              <a:prstGeom prst="rect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rtlCol="1" anchor="ctr"/>
              <a:lstStyle/>
              <a:p>
                <a:pPr algn="ctr"/>
                <a:r>
                  <a:rPr lang="fa-IR" sz="1400" b="1" dirty="0">
                    <a:latin typeface="Tahoma" panose="020B0604030504040204" pitchFamily="34" charset="0"/>
                    <a:ea typeface="Tahoma" panose="020B0604030504040204" pitchFamily="34" charset="0"/>
                    <a:cs typeface="B Mitra" panose="00000400000000000000" pitchFamily="2" charset="-78"/>
                  </a:rPr>
                  <a:t>مدل شایستگی</a:t>
                </a:r>
                <a:endParaRPr lang="en-US" sz="1400" b="1" dirty="0">
                  <a:latin typeface="Tahoma" panose="020B0604030504040204" pitchFamily="34" charset="0"/>
                  <a:ea typeface="Tahoma" panose="020B0604030504040204" pitchFamily="34" charset="0"/>
                  <a:cs typeface="B Mitra" panose="00000400000000000000" pitchFamily="2" charset="-78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107504" y="51470"/>
                <a:ext cx="3272854" cy="35226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1600" b="1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B Mitra" panose="00000400000000000000" pitchFamily="2" charset="-78"/>
                  </a:rPr>
                  <a:t>اهداف سازمان</a:t>
                </a:r>
                <a:r>
                  <a:rPr lang="en-US" sz="1600" b="1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B Mitra" panose="00000400000000000000" pitchFamily="2" charset="-78"/>
                  </a:rPr>
                  <a:t>+ </a:t>
                </a:r>
                <a:r>
                  <a:rPr lang="fa-IR" sz="1600" b="1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B Mitra" panose="00000400000000000000" pitchFamily="2" charset="-78"/>
                  </a:rPr>
                  <a:t>استراتژی ها</a:t>
                </a:r>
              </a:p>
            </p:txBody>
          </p:sp>
          <p:sp>
            <p:nvSpPr>
              <p:cNvPr id="24" name="Right Arrow 23"/>
              <p:cNvSpPr/>
              <p:nvPr/>
            </p:nvSpPr>
            <p:spPr>
              <a:xfrm>
                <a:off x="139998" y="445557"/>
                <a:ext cx="3240360" cy="503157"/>
              </a:xfrm>
              <a:prstGeom prst="rightArrow">
                <a:avLst>
                  <a:gd name="adj1" fmla="val 65762"/>
                  <a:gd name="adj2" fmla="val 47308"/>
                </a:avLst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a-IR" sz="1400" b="1" dirty="0" smtClean="0">
                    <a:solidFill>
                      <a:srgbClr val="002060"/>
                    </a:solidFill>
                    <a:cs typeface="B Nazanin" panose="00000400000000000000" pitchFamily="2" charset="-78"/>
                  </a:rPr>
                  <a:t>کارت امتیاز متوازن</a:t>
                </a:r>
                <a:endParaRPr lang="en-US" sz="800" b="1" dirty="0">
                  <a:solidFill>
                    <a:srgbClr val="00206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2804294" y="3619401"/>
                <a:ext cx="288032" cy="1640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Link</a:t>
                </a: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2804294" y="4195572"/>
                <a:ext cx="288032" cy="1640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hlinkClick r:id="rId4" action="ppaction://hlinksldjump"/>
                  </a:rPr>
                  <a:t>Link</a:t>
                </a:r>
                <a:endParaRPr lang="en-US" sz="5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 rot="5400000">
                <a:off x="4099043" y="1043959"/>
                <a:ext cx="1724423" cy="1642602"/>
              </a:xfrm>
              <a:prstGeom prst="rect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vert="vert270" rtlCol="1" anchor="ctr"/>
              <a:lstStyle/>
              <a:p>
                <a:pPr algn="ctr"/>
                <a:r>
                  <a:rPr lang="fa-IR" sz="1400" b="1" dirty="0">
                    <a:latin typeface="Tahoma" panose="020B0604030504040204" pitchFamily="34" charset="0"/>
                    <a:ea typeface="Tahoma" panose="020B0604030504040204" pitchFamily="34" charset="0"/>
                    <a:cs typeface="B Mitra" panose="00000400000000000000" pitchFamily="2" charset="-78"/>
                  </a:rPr>
                  <a:t>عملکرد</a:t>
                </a:r>
                <a:endParaRPr lang="fa-IR" sz="1200" b="1" dirty="0">
                  <a:latin typeface="Tahoma" panose="020B0604030504040204" pitchFamily="34" charset="0"/>
                  <a:ea typeface="Tahoma" panose="020B0604030504040204" pitchFamily="34" charset="0"/>
                  <a:cs typeface="B Mitra" panose="00000400000000000000" pitchFamily="2" charset="-78"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4141894" y="2889523"/>
                <a:ext cx="1654242" cy="402732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vert="vert270" rtlCol="1" anchor="ctr"/>
              <a:lstStyle/>
              <a:p>
                <a:pPr algn="ctr"/>
                <a:endParaRPr lang="en-US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>
              <a:xfrm rot="5400000">
                <a:off x="4387357" y="3254861"/>
                <a:ext cx="1172363" cy="1650362"/>
              </a:xfrm>
              <a:prstGeom prst="rect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vert270" rtlCol="1" anchor="ctr"/>
              <a:lstStyle/>
              <a:p>
                <a:pPr algn="ctr"/>
                <a:r>
                  <a:rPr lang="fa-IR" sz="1600" b="1" dirty="0">
                    <a:latin typeface="Tahoma" panose="020B0604030504040204" pitchFamily="34" charset="0"/>
                    <a:ea typeface="Tahoma" panose="020B0604030504040204" pitchFamily="34" charset="0"/>
                    <a:cs typeface="B Mitra" panose="00000400000000000000" pitchFamily="2" charset="-78"/>
                  </a:rPr>
                  <a:t>رفتار</a:t>
                </a:r>
                <a:endParaRPr lang="fa-IR" sz="1200" b="1" dirty="0">
                  <a:latin typeface="Tahoma" panose="020B0604030504040204" pitchFamily="34" charset="0"/>
                  <a:ea typeface="Tahoma" panose="020B0604030504040204" pitchFamily="34" charset="0"/>
                  <a:cs typeface="B Mitra" panose="00000400000000000000" pitchFamily="2" charset="-78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5978698" y="948714"/>
                <a:ext cx="249486" cy="241512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vert270" rtlCol="1" anchor="ctr"/>
              <a:lstStyle/>
              <a:p>
                <a:pPr algn="ctr"/>
                <a:r>
                  <a:rPr lang="fa-IR" sz="1400" b="1" dirty="0">
                    <a:cs typeface="B Mitra" panose="00000400000000000000" pitchFamily="2" charset="-78"/>
                  </a:rPr>
                  <a:t>70%</a:t>
                </a:r>
                <a:endParaRPr lang="en-US" sz="1400" b="1" dirty="0">
                  <a:cs typeface="B Mitra" panose="00000400000000000000" pitchFamily="2" charset="-78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5978698" y="3424534"/>
                <a:ext cx="249486" cy="134906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vert270" rtlCol="1" anchor="ctr"/>
              <a:lstStyle/>
              <a:p>
                <a:pPr algn="ctr"/>
                <a:r>
                  <a:rPr lang="fa-IR" sz="1400" b="1" dirty="0">
                    <a:cs typeface="B Mitra" panose="00000400000000000000" pitchFamily="2" charset="-78"/>
                  </a:rPr>
                  <a:t>30%</a:t>
                </a:r>
                <a:endParaRPr lang="en-US" sz="1400" b="1" dirty="0">
                  <a:cs typeface="B Mitra" panose="00000400000000000000" pitchFamily="2" charset="-78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5076056" y="1131590"/>
                <a:ext cx="851004" cy="16401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a-IR" b="1" dirty="0" smtClean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cs typeface="B Mitra" panose="00000400000000000000" pitchFamily="2" charset="-78"/>
                  </a:rPr>
                  <a:t>80%</a:t>
                </a:r>
                <a:endParaRPr lang="en-US" b="1" dirty="0">
                  <a:solidFill>
                    <a:schemeClr val="accent6">
                      <a:lumMod val="40000"/>
                      <a:lumOff val="60000"/>
                    </a:schemeClr>
                  </a:solidFill>
                  <a:cs typeface="B Mitra" panose="00000400000000000000" pitchFamily="2" charset="-78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4969015" y="2983139"/>
                <a:ext cx="971137" cy="2365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a-IR" b="1" dirty="0" smtClean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cs typeface="B Mitra" panose="00000400000000000000" pitchFamily="2" charset="-78"/>
                  </a:rPr>
                  <a:t>20%</a:t>
                </a:r>
                <a:endParaRPr lang="en-US" b="1" dirty="0">
                  <a:solidFill>
                    <a:schemeClr val="accent6">
                      <a:lumMod val="40000"/>
                      <a:lumOff val="60000"/>
                    </a:schemeClr>
                  </a:solidFill>
                  <a:cs typeface="B Mitra" panose="00000400000000000000" pitchFamily="2" charset="-78"/>
                </a:endParaRPr>
              </a:p>
            </p:txBody>
          </p:sp>
          <p:cxnSp>
            <p:nvCxnSpPr>
              <p:cNvPr id="34" name="Straight Arrow Connector 33"/>
              <p:cNvCxnSpPr/>
              <p:nvPr/>
            </p:nvCxnSpPr>
            <p:spPr>
              <a:xfrm>
                <a:off x="3452366" y="3142662"/>
                <a:ext cx="471562" cy="5153"/>
              </a:xfrm>
              <a:prstGeom prst="straightConnector1">
                <a:avLst/>
              </a:prstGeom>
              <a:ln>
                <a:solidFill>
                  <a:schemeClr val="accent1">
                    <a:lumMod val="50000"/>
                  </a:schemeClr>
                </a:solidFill>
                <a:tailEnd type="arrow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35" name="Straight Arrow Connector 34"/>
              <p:cNvCxnSpPr/>
              <p:nvPr/>
            </p:nvCxnSpPr>
            <p:spPr>
              <a:xfrm>
                <a:off x="3452366" y="1923678"/>
                <a:ext cx="471562" cy="0"/>
              </a:xfrm>
              <a:prstGeom prst="straightConnector1">
                <a:avLst/>
              </a:prstGeom>
              <a:ln>
                <a:solidFill>
                  <a:schemeClr val="accent1">
                    <a:lumMod val="50000"/>
                  </a:schemeClr>
                </a:solidFill>
                <a:tailEnd type="arrow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/>
              <p:cNvCxnSpPr/>
              <p:nvPr/>
            </p:nvCxnSpPr>
            <p:spPr>
              <a:xfrm>
                <a:off x="3467422" y="4045180"/>
                <a:ext cx="456506" cy="0"/>
              </a:xfrm>
              <a:prstGeom prst="straightConnector1">
                <a:avLst/>
              </a:prstGeom>
              <a:ln>
                <a:solidFill>
                  <a:schemeClr val="accent1">
                    <a:lumMod val="50000"/>
                  </a:schemeClr>
                </a:solidFill>
                <a:tailEnd type="arrow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37" name="Right Arrow 36"/>
              <p:cNvSpPr/>
              <p:nvPr/>
            </p:nvSpPr>
            <p:spPr>
              <a:xfrm>
                <a:off x="4019706" y="445557"/>
                <a:ext cx="2245072" cy="503157"/>
              </a:xfrm>
              <a:prstGeom prst="rightArrow">
                <a:avLst>
                  <a:gd name="adj1" fmla="val 65762"/>
                  <a:gd name="adj2" fmla="val 47308"/>
                </a:avLst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a-IR" sz="1400" b="1" dirty="0" smtClean="0">
                    <a:solidFill>
                      <a:srgbClr val="002060"/>
                    </a:solidFill>
                    <a:cs typeface="B Nazanin" panose="00000400000000000000" pitchFamily="2" charset="-78"/>
                  </a:rPr>
                  <a:t>مدیریت بر مبنای هدف</a:t>
                </a:r>
                <a:endParaRPr lang="en-US" sz="800" b="1" dirty="0">
                  <a:solidFill>
                    <a:srgbClr val="00206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3923928" y="88067"/>
                <a:ext cx="2304256" cy="320244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1400" b="1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B Mitra" panose="00000400000000000000" pitchFamily="2" charset="-78"/>
                  </a:rPr>
                  <a:t>سیستم مدیریت عملکرد کارکنان</a:t>
                </a: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8028104" y="4897297"/>
              <a:ext cx="1008112" cy="246203"/>
            </a:xfrm>
            <a:prstGeom prst="rect">
              <a:avLst/>
            </a:prstGeom>
            <a:noFill/>
          </p:spPr>
          <p:txBody>
            <a:bodyPr wrap="square" lIns="91422" tIns="45711" rIns="91422" bIns="45711" rtlCol="1">
              <a:spAutoFit/>
            </a:bodyPr>
            <a:lstStyle/>
            <a:p>
              <a:pPr algn="ctr"/>
              <a:r>
                <a:rPr lang="fa-IR" sz="1000" b="1" dirty="0">
                  <a:cs typeface="B Mitra" panose="00000400000000000000" pitchFamily="2" charset="-78"/>
                </a:rPr>
                <a:t>محرمانه</a:t>
              </a:r>
              <a:endParaRPr lang="fa-IR" sz="1100" b="1" dirty="0">
                <a:cs typeface="B Mitra" panose="00000400000000000000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956827" y="1271838"/>
              <a:ext cx="353907" cy="599773"/>
            </a:xfrm>
            <a:prstGeom prst="rect">
              <a:avLst/>
            </a:prstGeom>
            <a:noFill/>
          </p:spPr>
          <p:txBody>
            <a:bodyPr vert="vert270" wrap="square" lIns="91422" tIns="45711" rIns="91422" bIns="45711" rtlCol="1">
              <a:spAutoFit/>
            </a:bodyPr>
            <a:lstStyle/>
            <a:p>
              <a:r>
                <a:rPr lang="fa-IR" sz="1100" b="1" dirty="0">
                  <a:cs typeface="B Mitra" panose="00000400000000000000" pitchFamily="2" charset="-78"/>
                </a:rPr>
                <a:t>وزن</a:t>
              </a:r>
              <a:endParaRPr lang="fa-IR" sz="700" b="1" dirty="0">
                <a:cs typeface="B Mitra" panose="00000400000000000000" pitchFamily="2" charset="-78"/>
              </a:endParaRPr>
            </a:p>
          </p:txBody>
        </p:sp>
      </p:grpSp>
      <p:graphicFrame>
        <p:nvGraphicFramePr>
          <p:cNvPr id="49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7668160"/>
              </p:ext>
            </p:extLst>
          </p:nvPr>
        </p:nvGraphicFramePr>
        <p:xfrm>
          <a:off x="6449876" y="719780"/>
          <a:ext cx="2586340" cy="3890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13333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350339"/>
              </p:ext>
            </p:extLst>
          </p:nvPr>
        </p:nvGraphicFramePr>
        <p:xfrm>
          <a:off x="-1" y="0"/>
          <a:ext cx="9144001" cy="58521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34014"/>
                <a:gridCol w="2099836"/>
                <a:gridCol w="2146942"/>
                <a:gridCol w="3563209"/>
              </a:tblGrid>
              <a:tr h="352424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itchFamily="2" charset="-78"/>
                        </a:rPr>
                        <a:t>اهرم استراتژیک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itchFamily="2" charset="-78"/>
                        </a:rPr>
                        <a:t>هدف</a:t>
                      </a:r>
                      <a:endParaRPr lang="fa-IR" dirty="0">
                        <a:cs typeface="B Titr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itchFamily="2" charset="-78"/>
                        </a:rPr>
                        <a:t>شاخص</a:t>
                      </a:r>
                      <a:endParaRPr lang="fa-IR" dirty="0">
                        <a:cs typeface="B Titr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itchFamily="2" charset="-78"/>
                        </a:rPr>
                        <a:t>اقدام</a:t>
                      </a:r>
                      <a:endParaRPr lang="fa-IR" dirty="0">
                        <a:cs typeface="B Titr" pitchFamily="2" charset="-78"/>
                      </a:endParaRPr>
                    </a:p>
                  </a:txBody>
                  <a:tcPr anchor="ctr"/>
                </a:tc>
              </a:tr>
              <a:tr h="310514">
                <a:tc rowSpan="6">
                  <a:txBody>
                    <a:bodyPr/>
                    <a:lstStyle/>
                    <a:p>
                      <a:pPr algn="ctr" rtl="1"/>
                      <a:r>
                        <a:rPr lang="fa-IR" b="1" dirty="0" smtClean="0"/>
                        <a:t>کیفیت </a:t>
                      </a:r>
                    </a:p>
                    <a:p>
                      <a:pPr algn="ctr" rtl="1"/>
                      <a:r>
                        <a:rPr lang="fa-IR" b="1" dirty="0" smtClean="0"/>
                        <a:t>و </a:t>
                      </a:r>
                    </a:p>
                    <a:p>
                      <a:pPr algn="ctr" rtl="1"/>
                      <a:r>
                        <a:rPr lang="fa-IR" b="1" dirty="0" smtClean="0"/>
                        <a:t>ایمنی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/>
                        <a:t>پرسنل</a:t>
                      </a:r>
                      <a:endParaRPr lang="fa-IR" sz="1600" b="1" dirty="0"/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تعداد شرح شغل ها </a:t>
                      </a:r>
                    </a:p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دوره آموزشی </a:t>
                      </a:r>
                      <a:endParaRPr lang="fa-IR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شرح شغل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آموزش کیفیت 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96239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/>
                        <a:t>زیر ساخت</a:t>
                      </a:r>
                      <a:r>
                        <a:rPr lang="fa-IR" sz="1600" b="1" baseline="0" dirty="0" smtClean="0"/>
                        <a:t> </a:t>
                      </a:r>
                      <a:endParaRPr lang="fa-IR" sz="1600" b="1" dirty="0"/>
                    </a:p>
                  </a:txBody>
                  <a:tcPr anchor="ctr">
                    <a:lnB w="12700" cmpd="sng"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درصد پیشرفت پروژه </a:t>
                      </a:r>
                      <a:endParaRPr lang="fa-IR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برنامه 3 ساله بهبود کیفیت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تجهیزات (سیستم تصفیه آب و هوای فشرده)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پروژه های توسعه ای</a:t>
                      </a:r>
                      <a:endParaRPr lang="fa-IR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B w="12700" cmpd="sng"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61084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/>
                        <a:t>گواهینامه های کیفیت</a:t>
                      </a:r>
                      <a:endParaRPr lang="fa-IR" sz="16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گواهینامه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GMP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برای 2 خط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پیشرفت ایزو 17025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گواهینامه آکرودیته کنترل کیفیت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گواهینامه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IMS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B w="12700" cmpd="sng"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گواهینامه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GMP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برای خط کانتک (درجه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تمدید گواهینامه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GMP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برای خط 7 و شربت سازی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گواهینامه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GMP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برای فاز صفر خط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(درجه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بهبود فعالیت های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GLP</a:t>
                      </a:r>
                      <a:endParaRPr lang="fa-IR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تمدید استاندارد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IMS</a:t>
                      </a:r>
                      <a:endParaRPr lang="fa-IR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گواهینامه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GMP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برای خط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گواهینامه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GMP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برای خط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Pellet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a-IR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18184">
                <a:tc vMerge="1">
                  <a:txBody>
                    <a:bodyPr/>
                    <a:lstStyle/>
                    <a:p>
                      <a:pPr algn="ctr" rtl="1"/>
                      <a:endParaRPr lang="fa-I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/>
                        <a:t>سیستم های کیفیت </a:t>
                      </a:r>
                      <a:endParaRPr lang="fa-IR" sz="16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تعداد برنامه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های بازرسی داخلی </a:t>
                      </a:r>
                    </a:p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درصد تحقق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CAPA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ها </a:t>
                      </a:r>
                      <a:endParaRPr lang="fa-IR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تعداد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CAPA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ها </a:t>
                      </a:r>
                      <a:endParaRPr lang="fa-IR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اجرای برنامه های حسابرسی و بازرسی داخلی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انحراف و پیگیری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CAPA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ها </a:t>
                      </a:r>
                      <a:endParaRPr 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تعریف سیستم امتیاز دهی کیفی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بازبینی کیفیت فرآیندها و مستندات الکترونیک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کنترل تغییرات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50544">
                <a:tc vMerge="1">
                  <a:txBody>
                    <a:bodyPr/>
                    <a:lstStyle/>
                    <a:p>
                      <a:pPr algn="ctr" rtl="1"/>
                      <a:endParaRPr lang="fa-IR" b="1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/>
                        <a:t>بهبود ایمنی</a:t>
                      </a:r>
                      <a:r>
                        <a:rPr lang="fa-IR" sz="1600" b="1" baseline="0" dirty="0" smtClean="0"/>
                        <a:t> و بهداشت</a:t>
                      </a:r>
                      <a:endParaRPr lang="fa-IR" sz="16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نرخ حوادث </a:t>
                      </a:r>
                    </a:p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زمان واکنش</a:t>
                      </a:r>
                      <a:endParaRPr lang="fa-IR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آموزش ایمنی و بهداشت </a:t>
                      </a:r>
                      <a:endParaRPr 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تشکیل تیم های واکنش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مدیریت ریسک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پروژه بهبود ایمنی و بهداشت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52500">
                <a:tc vMerge="1">
                  <a:txBody>
                    <a:bodyPr/>
                    <a:lstStyle/>
                    <a:p>
                      <a:pPr algn="ctr" rtl="1"/>
                      <a:endParaRPr lang="fa-IR" b="1" dirty="0" smtClean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/>
                        <a:t>پروژه معتبر</a:t>
                      </a:r>
                      <a:r>
                        <a:rPr lang="fa-IR" sz="1600" b="1" baseline="0" dirty="0" smtClean="0"/>
                        <a:t>سازی فرآیندها</a:t>
                      </a:r>
                      <a:endParaRPr lang="fa-IR" sz="16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درصد پیشرفت پروژه </a:t>
                      </a:r>
                      <a:endParaRPr lang="fa-IR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معتبرسازی مشخصات مواد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معتبرسازی فرمولاسیون و اصلاحات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برنامه جامع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Cleaning &amp; site validation</a:t>
                      </a:r>
                      <a:endParaRPr lang="fa-IR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اجرای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Cleaning validation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معتبرسازی تجهیزات و عناصر فنی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معتبرسازی فرآیند محصولات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Diphosel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</a:t>
                      </a:r>
                      <a:r>
                        <a:rPr lang="en-US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Daonil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1603086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629416"/>
              </p:ext>
            </p:extLst>
          </p:nvPr>
        </p:nvGraphicFramePr>
        <p:xfrm>
          <a:off x="-1" y="9525"/>
          <a:ext cx="9144001" cy="530923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34014"/>
                <a:gridCol w="2099836"/>
                <a:gridCol w="2366875"/>
                <a:gridCol w="3343276"/>
              </a:tblGrid>
              <a:tr h="352424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itchFamily="2" charset="-78"/>
                        </a:rPr>
                        <a:t>اهرم استراتژیک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itchFamily="2" charset="-78"/>
                        </a:rPr>
                        <a:t>هدف</a:t>
                      </a:r>
                      <a:endParaRPr lang="fa-IR" dirty="0">
                        <a:cs typeface="B Titr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itchFamily="2" charset="-78"/>
                        </a:rPr>
                        <a:t>شاخص</a:t>
                      </a:r>
                      <a:endParaRPr lang="fa-IR" dirty="0">
                        <a:cs typeface="B Titr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itchFamily="2" charset="-78"/>
                        </a:rPr>
                        <a:t>اقدام</a:t>
                      </a:r>
                      <a:endParaRPr lang="fa-IR" dirty="0">
                        <a:cs typeface="B Titr" pitchFamily="2" charset="-78"/>
                      </a:endParaRPr>
                    </a:p>
                  </a:txBody>
                  <a:tcPr anchor="ctr"/>
                </a:tc>
              </a:tr>
              <a:tr h="443865">
                <a:tc rowSpan="7">
                  <a:txBody>
                    <a:bodyPr/>
                    <a:lstStyle/>
                    <a:p>
                      <a:pPr algn="ctr" rtl="1"/>
                      <a:r>
                        <a:rPr lang="fa-IR" b="1" dirty="0" smtClean="0"/>
                        <a:t>سازمان </a:t>
                      </a:r>
                    </a:p>
                    <a:p>
                      <a:pPr algn="ctr" rtl="1"/>
                      <a:r>
                        <a:rPr lang="fa-IR" b="1" dirty="0" smtClean="0"/>
                        <a:t>و </a:t>
                      </a:r>
                    </a:p>
                    <a:p>
                      <a:pPr algn="ctr" rtl="1"/>
                      <a:r>
                        <a:rPr lang="fa-IR" b="1" dirty="0" smtClean="0"/>
                        <a:t>افراد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/>
                        <a:t>جذب مناسب</a:t>
                      </a:r>
                      <a:r>
                        <a:rPr lang="fa-IR" sz="1600" b="1" baseline="0" dirty="0" smtClean="0"/>
                        <a:t> </a:t>
                      </a:r>
                      <a:endParaRPr lang="fa-IR" sz="1200" b="0" dirty="0"/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انحراف از برنامه جذب </a:t>
                      </a:r>
                    </a:p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کیفیت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جذب 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نرخ خروج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پست های کلیدی/ کل 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برنامه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متخصصان کارآموز عبیدی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اجرای آزمون های استخدامی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بهبود فرآیند جذب </a:t>
                      </a:r>
                      <a:endParaRPr lang="fa-IR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006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/>
                        <a:t>بهبود مدیریت عملکرد</a:t>
                      </a:r>
                      <a:endParaRPr lang="fa-IR" sz="1600" b="1" dirty="0"/>
                    </a:p>
                  </a:txBody>
                  <a:tcPr anchor="ctr">
                    <a:lnB w="12700" cmpd="sng"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روند عملکرد سازمان</a:t>
                      </a:r>
                    </a:p>
                    <a:p>
                      <a:pPr marL="17145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درصد</a:t>
                      </a: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رضایت از نظام مدیریت عملکرد</a:t>
                      </a:r>
                      <a:endParaRPr lang="fa-IR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پیاده سازی سامانه مدیریت عملکرد </a:t>
                      </a:r>
                      <a:endParaRPr 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بهبود برنامه ریزی عملکرد </a:t>
                      </a:r>
                      <a:endParaRPr lang="fa-IR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B w="12700" cmpd="sng"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14375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/>
                        <a:t>اجرای اثربخش آموزش</a:t>
                      </a:r>
                      <a:endParaRPr lang="fa-IR" sz="14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تعداد ساعات آموزشی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تعداد ساعات آموزش افراد کلیدی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نرخ اثربخشی آموزش</a:t>
                      </a:r>
                      <a:endParaRPr 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اجرای آموزش های لازم توسط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Dr. </a:t>
                      </a:r>
                      <a:r>
                        <a:rPr lang="en-US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Thiot</a:t>
                      </a:r>
                      <a:endParaRPr 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تمرکز بر روی آموزش های حین کار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بهبود آموزش بدو خدمت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دوره های عمومی دارویی </a:t>
                      </a: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86740">
                <a:tc vMerge="1">
                  <a:txBody>
                    <a:bodyPr/>
                    <a:lstStyle/>
                    <a:p>
                      <a:pPr algn="ctr" rtl="1"/>
                      <a:endParaRPr lang="fa-IR" b="1" dirty="0" smtClean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برنامه های توسعه ای</a:t>
                      </a:r>
                      <a:endParaRPr lang="fa-I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تعداد برنامه ها </a:t>
                      </a:r>
                      <a:endParaRPr 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برنامه های توسعه مهارت های رهبری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بهبود مهارت های سرپرستی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برنامه توسعه استعدادها و افراد کلیدی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برنامه تحول فرهنگ و توسعه سازمانی </a:t>
                      </a: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44830">
                <a:tc vMerge="1">
                  <a:txBody>
                    <a:bodyPr/>
                    <a:lstStyle/>
                    <a:p>
                      <a:pPr algn="ctr" rtl="1"/>
                      <a:endParaRPr lang="fa-IR" b="1" dirty="0" smtClean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مدیریت استعداد</a:t>
                      </a:r>
                      <a:endParaRPr lang="fa-I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تعداد جانشینان مشاغل کلیدی</a:t>
                      </a:r>
                      <a:endParaRPr 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تعیین خزانه استعداد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جانشین پروری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برنامه کارراهه شغلی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چرخش شغلی </a:t>
                      </a: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20">
                <a:tc vMerge="1">
                  <a:txBody>
                    <a:bodyPr/>
                    <a:lstStyle/>
                    <a:p>
                      <a:pPr algn="ctr" rtl="1"/>
                      <a:endParaRPr lang="fa-IR" b="1" dirty="0" smtClean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/>
                        <a:t>بهبود رضایت شغلی</a:t>
                      </a:r>
                      <a:r>
                        <a:rPr lang="fa-IR" sz="1400" b="1" baseline="0" dirty="0" smtClean="0"/>
                        <a:t> و خدمات رفاهی</a:t>
                      </a:r>
                      <a:endParaRPr lang="fa-IR" sz="14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درصد رضایت شغلی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درصد رضایت از خدمات رفاهی</a:t>
                      </a:r>
                      <a:endParaRPr 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اجرای سیستم ارزشیابی مشاغل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تدوین استراتژی های جبران خدمات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بهبود خدمات رفاهی </a:t>
                      </a: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14375">
                <a:tc vMerge="1">
                  <a:txBody>
                    <a:bodyPr/>
                    <a:lstStyle/>
                    <a:p>
                      <a:pPr algn="ctr" rtl="1"/>
                      <a:endParaRPr lang="fa-IR" b="1" dirty="0" smtClean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/>
                        <a:t>ارتباطات</a:t>
                      </a:r>
                      <a:endParaRPr lang="fa-IR" sz="14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defTabSz="914400" rtl="1" eaLnBrk="1" latinLnBrk="0" hangingPunct="1">
                        <a:buFont typeface="Arial" pitchFamily="34" charset="0"/>
                        <a:buNone/>
                      </a:pPr>
                      <a:endParaRPr lang="en-US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B w="12700" cmpd="sng"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ارتقاء سطح آگاهی جامعه در حوزه سلامت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اطلاع رسانی دستاوردهای عبیدی </a:t>
                      </a:r>
                    </a:p>
                    <a:p>
                      <a:pPr marL="171450" lvl="0" indent="-171450" algn="r" defTabSz="914400" rtl="1" eaLnBrk="1" latinLnBrk="0" hangingPunct="1">
                        <a:buFont typeface="Arial" pitchFamily="34" charset="0"/>
                        <a:buChar char="•"/>
                      </a:pPr>
                      <a:r>
                        <a:rPr lang="fa-IR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اطلاع رسانی پیام های کلیدی و هویت سازمانی</a:t>
                      </a: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9876599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83460"/>
            <a:ext cx="9144000" cy="55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31640" y="123478"/>
            <a:ext cx="6192688" cy="449750"/>
          </a:xfrm>
        </p:spPr>
        <p:txBody>
          <a:bodyPr>
            <a:noAutofit/>
          </a:bodyPr>
          <a:lstStyle/>
          <a:p>
            <a:r>
              <a:rPr lang="fa-IR" sz="3200" b="1" dirty="0" smtClean="0">
                <a:solidFill>
                  <a:srgbClr val="0070C0"/>
                </a:solidFill>
                <a:cs typeface="2  Titr" pitchFamily="2" charset="-78"/>
              </a:rPr>
              <a:t>کارت امتیازی متوازن</a:t>
            </a:r>
            <a:endParaRPr lang="en-US" sz="3200" b="1" dirty="0">
              <a:solidFill>
                <a:srgbClr val="0070C0"/>
              </a:solidFill>
              <a:cs typeface="2  Titr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975465"/>
              </p:ext>
            </p:extLst>
          </p:nvPr>
        </p:nvGraphicFramePr>
        <p:xfrm>
          <a:off x="323850" y="627534"/>
          <a:ext cx="8135938" cy="44381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Worksheet" r:id="rId4" imgW="12344396" imgH="6162584" progId="Excel.Sheet.12">
                  <p:embed/>
                </p:oleObj>
              </mc:Choice>
              <mc:Fallback>
                <p:oleObj name="Worksheet" r:id="rId4" imgW="12344396" imgH="616258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850" y="627534"/>
                        <a:ext cx="8135938" cy="44381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960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106" y="0"/>
            <a:ext cx="9183594" cy="518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3367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79901" y="1247044"/>
            <a:ext cx="2678536" cy="261529"/>
          </a:xfrm>
          <a:prstGeom prst="rect">
            <a:avLst/>
          </a:prstGeom>
        </p:spPr>
        <p:txBody>
          <a:bodyPr wrap="square" lIns="45666" tIns="22831" rIns="45666" bIns="22831">
            <a:spAutoFit/>
          </a:bodyPr>
          <a:lstStyle/>
          <a:p>
            <a:pPr algn="ctr" defTabSz="355174" rtl="1">
              <a:spcBef>
                <a:spcPct val="0"/>
              </a:spcBef>
              <a:spcAft>
                <a:spcPct val="35000"/>
              </a:spcAft>
            </a:pPr>
            <a:r>
              <a:rPr lang="fa-IR" sz="1400" dirty="0">
                <a:solidFill>
                  <a:prstClr val="black">
                    <a:lumMod val="65000"/>
                    <a:lumOff val="35000"/>
                  </a:prstClr>
                </a:solidFill>
                <a:cs typeface="B Yekan" pitchFamily="2" charset="-78"/>
              </a:rPr>
              <a:t>پیشرو در تولید محصولات با کیفیت برتر</a:t>
            </a:r>
          </a:p>
        </p:txBody>
      </p:sp>
      <p:sp>
        <p:nvSpPr>
          <p:cNvPr id="3" name="Rectangle 2"/>
          <p:cNvSpPr/>
          <p:nvPr/>
        </p:nvSpPr>
        <p:spPr>
          <a:xfrm>
            <a:off x="5949060" y="1247044"/>
            <a:ext cx="855091" cy="261529"/>
          </a:xfrm>
          <a:prstGeom prst="rect">
            <a:avLst/>
          </a:prstGeom>
        </p:spPr>
        <p:txBody>
          <a:bodyPr wrap="square" lIns="45666" tIns="22831" rIns="45666" bIns="22831">
            <a:spAutoFit/>
          </a:bodyPr>
          <a:lstStyle/>
          <a:p>
            <a:pPr algn="r" defTabSz="355174" rtl="1">
              <a:spcBef>
                <a:spcPct val="0"/>
              </a:spcBef>
              <a:spcAft>
                <a:spcPct val="35000"/>
              </a:spcAft>
            </a:pPr>
            <a:r>
              <a:rPr lang="fa-IR" sz="1400" dirty="0">
                <a:solidFill>
                  <a:srgbClr val="009CD6"/>
                </a:solidFill>
                <a:cs typeface="B Yekan" pitchFamily="2" charset="-78"/>
              </a:rPr>
              <a:t>چشم انداز</a:t>
            </a:r>
          </a:p>
        </p:txBody>
      </p:sp>
      <p:sp>
        <p:nvSpPr>
          <p:cNvPr id="4" name="Rectangle 3"/>
          <p:cNvSpPr/>
          <p:nvPr/>
        </p:nvSpPr>
        <p:spPr>
          <a:xfrm>
            <a:off x="6145383" y="2140649"/>
            <a:ext cx="658764" cy="261529"/>
          </a:xfrm>
          <a:prstGeom prst="rect">
            <a:avLst/>
          </a:prstGeom>
        </p:spPr>
        <p:txBody>
          <a:bodyPr wrap="square" lIns="45666" tIns="22831" rIns="45666" bIns="22831">
            <a:spAutoFit/>
          </a:bodyPr>
          <a:lstStyle/>
          <a:p>
            <a:pPr algn="r" defTabSz="355174" rtl="1">
              <a:spcBef>
                <a:spcPct val="0"/>
              </a:spcBef>
              <a:spcAft>
                <a:spcPct val="35000"/>
              </a:spcAft>
            </a:pPr>
            <a:r>
              <a:rPr lang="fa-IR" sz="1400" dirty="0">
                <a:solidFill>
                  <a:srgbClr val="009CD6"/>
                </a:solidFill>
                <a:cs typeface="B Yekan" pitchFamily="2" charset="-78"/>
              </a:rPr>
              <a:t>ماموریت</a:t>
            </a:r>
          </a:p>
        </p:txBody>
      </p:sp>
      <p:sp>
        <p:nvSpPr>
          <p:cNvPr id="5" name="Rectangle 4"/>
          <p:cNvSpPr/>
          <p:nvPr/>
        </p:nvSpPr>
        <p:spPr>
          <a:xfrm>
            <a:off x="6156187" y="3412797"/>
            <a:ext cx="658764" cy="261529"/>
          </a:xfrm>
          <a:prstGeom prst="rect">
            <a:avLst/>
          </a:prstGeom>
        </p:spPr>
        <p:txBody>
          <a:bodyPr wrap="square" lIns="45666" tIns="22831" rIns="45666" bIns="22831">
            <a:spAutoFit/>
          </a:bodyPr>
          <a:lstStyle/>
          <a:p>
            <a:pPr algn="r" defTabSz="355174" rtl="1">
              <a:spcBef>
                <a:spcPct val="0"/>
              </a:spcBef>
              <a:spcAft>
                <a:spcPct val="35000"/>
              </a:spcAft>
            </a:pPr>
            <a:r>
              <a:rPr lang="fa-IR" sz="1400" dirty="0">
                <a:solidFill>
                  <a:srgbClr val="009CD6"/>
                </a:solidFill>
                <a:cs typeface="B Yekan" pitchFamily="2" charset="-78"/>
              </a:rPr>
              <a:t>ارزش 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3838" y="8302"/>
            <a:ext cx="1980162" cy="5135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52270" y="1974383"/>
            <a:ext cx="5101232" cy="956890"/>
          </a:xfrm>
          <a:prstGeom prst="rect">
            <a:avLst/>
          </a:prstGeom>
        </p:spPr>
        <p:txBody>
          <a:bodyPr wrap="square" lIns="45693" tIns="22846" rIns="45693" bIns="22846">
            <a:spAutoFit/>
          </a:bodyPr>
          <a:lstStyle/>
          <a:p>
            <a:pPr algn="r" defTabSz="355174" rtl="1">
              <a:spcBef>
                <a:spcPct val="0"/>
              </a:spcBef>
              <a:spcAft>
                <a:spcPct val="35000"/>
              </a:spcAft>
            </a:pPr>
            <a:r>
              <a:rPr lang="fa-IR" sz="1600" dirty="0">
                <a:solidFill>
                  <a:prstClr val="black">
                    <a:lumMod val="65000"/>
                    <a:lumOff val="35000"/>
                  </a:prstClr>
                </a:solidFill>
                <a:cs typeface="B Yekan" pitchFamily="2" charset="-78"/>
              </a:rPr>
              <a:t>نوآوری در تولید داروهای با دسترسی مناسب برای کلیه اقشار جامعه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B Yekan" pitchFamily="2" charset="-78"/>
              </a:rPr>
              <a:t> </a:t>
            </a:r>
          </a:p>
          <a:p>
            <a:pPr algn="r" defTabSz="355174" rtl="1">
              <a:spcBef>
                <a:spcPct val="0"/>
              </a:spcBef>
              <a:spcAft>
                <a:spcPct val="35000"/>
              </a:spcAft>
            </a:pPr>
            <a:r>
              <a:rPr lang="fa-IR" sz="1600" dirty="0">
                <a:solidFill>
                  <a:prstClr val="black">
                    <a:lumMod val="65000"/>
                    <a:lumOff val="35000"/>
                  </a:prstClr>
                </a:solidFill>
                <a:cs typeface="B Yekan" pitchFamily="2" charset="-78"/>
              </a:rPr>
              <a:t>افزایش سطح آگاهی جامعه در عرصه سلامت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B Yekan" pitchFamily="2" charset="-78"/>
              </a:rPr>
              <a:t> </a:t>
            </a:r>
          </a:p>
          <a:p>
            <a:pPr algn="r" defTabSz="355174" rtl="1">
              <a:spcBef>
                <a:spcPct val="0"/>
              </a:spcBef>
              <a:spcAft>
                <a:spcPct val="35000"/>
              </a:spcAft>
            </a:pPr>
            <a:r>
              <a:rPr lang="fa-IR" sz="1600" dirty="0">
                <a:solidFill>
                  <a:prstClr val="black">
                    <a:lumMod val="65000"/>
                    <a:lumOff val="35000"/>
                  </a:prstClr>
                </a:solidFill>
                <a:cs typeface="B Yekan" pitchFamily="2" charset="-78"/>
              </a:rPr>
              <a:t>بکارگیری نیروی انسانی متعهد و نوآور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B Yekan" pitchFamily="2" charset="-78"/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720531" y="3122034"/>
            <a:ext cx="4657109" cy="843048"/>
          </a:xfrm>
          <a:prstGeom prst="rect">
            <a:avLst/>
          </a:prstGeom>
        </p:spPr>
        <p:txBody>
          <a:bodyPr wrap="square" lIns="45666" tIns="22831" rIns="45666" bIns="22831">
            <a:spAutoFit/>
          </a:bodyPr>
          <a:lstStyle/>
          <a:p>
            <a:pPr algn="r" defTabSz="355174" rtl="1">
              <a:spcBef>
                <a:spcPct val="0"/>
              </a:spcBef>
              <a:spcAft>
                <a:spcPct val="35000"/>
              </a:spcAft>
            </a:pPr>
            <a:r>
              <a:rPr lang="fa-IR" sz="1400" dirty="0">
                <a:solidFill>
                  <a:prstClr val="black">
                    <a:lumMod val="65000"/>
                    <a:lumOff val="35000"/>
                  </a:prstClr>
                </a:solidFill>
                <a:cs typeface="B Yekan" pitchFamily="2" charset="-78"/>
              </a:rPr>
              <a:t>برتری </a:t>
            </a:r>
          </a:p>
          <a:p>
            <a:pPr algn="r" defTabSz="355174" rtl="1">
              <a:spcBef>
                <a:spcPct val="0"/>
              </a:spcBef>
              <a:spcAft>
                <a:spcPct val="35000"/>
              </a:spcAft>
            </a:pPr>
            <a:r>
              <a:rPr lang="fa-IR" sz="1400" dirty="0">
                <a:solidFill>
                  <a:prstClr val="black">
                    <a:lumMod val="65000"/>
                    <a:lumOff val="35000"/>
                  </a:prstClr>
                </a:solidFill>
                <a:cs typeface="B Yekan" pitchFamily="2" charset="-78"/>
              </a:rPr>
              <a:t>نوآوری </a:t>
            </a:r>
          </a:p>
          <a:p>
            <a:pPr algn="r" defTabSz="355174" rtl="1">
              <a:spcBef>
                <a:spcPct val="0"/>
              </a:spcBef>
              <a:spcAft>
                <a:spcPct val="35000"/>
              </a:spcAft>
            </a:pPr>
            <a:r>
              <a:rPr lang="fa-IR" sz="1400" dirty="0">
                <a:solidFill>
                  <a:prstClr val="black">
                    <a:lumMod val="65000"/>
                    <a:lumOff val="35000"/>
                  </a:prstClr>
                </a:solidFill>
                <a:cs typeface="B Yekan" pitchFamily="2" charset="-78"/>
              </a:rPr>
              <a:t>صداقت</a:t>
            </a:r>
            <a:endParaRPr lang="en-US" sz="1400" dirty="0">
              <a:solidFill>
                <a:prstClr val="black">
                  <a:lumMod val="65000"/>
                  <a:lumOff val="35000"/>
                </a:prstClr>
              </a:solidFill>
              <a:cs typeface="B Yeka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71212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0" y="33768"/>
            <a:ext cx="9144000" cy="449750"/>
          </a:xfrm>
        </p:spPr>
        <p:txBody>
          <a:bodyPr>
            <a:noAutofit/>
          </a:bodyPr>
          <a:lstStyle/>
          <a:p>
            <a:r>
              <a:rPr lang="fa-IR" sz="3200" b="1" dirty="0">
                <a:solidFill>
                  <a:srgbClr val="0070C0"/>
                </a:solidFill>
                <a:cs typeface="2  Titr" pitchFamily="2" charset="-78"/>
              </a:rPr>
              <a:t>مدل شایستگی</a:t>
            </a:r>
            <a:endParaRPr lang="en-US" sz="3200" b="1" dirty="0">
              <a:solidFill>
                <a:srgbClr val="0070C0"/>
              </a:solidFill>
              <a:cs typeface="2  Titr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339" y="616890"/>
            <a:ext cx="4509322" cy="41225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9577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55" y="-19785"/>
            <a:ext cx="9767712" cy="5163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459186" y="482324"/>
            <a:ext cx="8516830" cy="1956391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spcBef>
                <a:spcPts val="1200"/>
              </a:spcBef>
            </a:pPr>
            <a:r>
              <a:rPr lang="fa-IR" sz="3200" dirty="0">
                <a:solidFill>
                  <a:srgbClr val="008BD0"/>
                </a:solidFill>
                <a:latin typeface="Alefba" pitchFamily="34" charset="0"/>
                <a:cs typeface="B Yekan" panose="00000400000000000000" pitchFamily="2" charset="-78"/>
              </a:rPr>
              <a:t>داروسازی دکتر </a:t>
            </a:r>
            <a:r>
              <a:rPr lang="fa-IR" sz="3200" dirty="0" smtClean="0">
                <a:solidFill>
                  <a:srgbClr val="008BD0"/>
                </a:solidFill>
                <a:latin typeface="Alefba" pitchFamily="34" charset="0"/>
                <a:cs typeface="B Yekan" panose="00000400000000000000" pitchFamily="2" charset="-78"/>
              </a:rPr>
              <a:t>عبیدی</a:t>
            </a:r>
            <a:endParaRPr lang="fa-IR" sz="3200" dirty="0">
              <a:solidFill>
                <a:srgbClr val="008BD0"/>
              </a:solidFill>
              <a:latin typeface="Alefba" pitchFamily="34" charset="0"/>
              <a:cs typeface="B Yekan" panose="00000400000000000000" pitchFamily="2" charset="-78"/>
            </a:endParaRPr>
          </a:p>
          <a:p>
            <a:pPr algn="ctr" rtl="1">
              <a:spcBef>
                <a:spcPts val="1200"/>
              </a:spcBef>
            </a:pPr>
            <a:r>
              <a:rPr lang="fa-IR" sz="3200" dirty="0" smtClean="0">
                <a:solidFill>
                  <a:srgbClr val="A2238E"/>
                </a:solidFill>
                <a:latin typeface="Alefba" pitchFamily="34" charset="0"/>
                <a:cs typeface="Dast Nevis" pitchFamily="66" charset="-78"/>
              </a:rPr>
              <a:t>پیشرو در نوآوری، پیشرو </a:t>
            </a:r>
            <a:r>
              <a:rPr lang="fa-IR" sz="3200" dirty="0">
                <a:solidFill>
                  <a:srgbClr val="A2238E"/>
                </a:solidFill>
                <a:latin typeface="Alefba" pitchFamily="34" charset="0"/>
                <a:cs typeface="Dast Nevis" pitchFamily="66" charset="-78"/>
              </a:rPr>
              <a:t>در کیفیت</a:t>
            </a:r>
          </a:p>
        </p:txBody>
      </p:sp>
    </p:spTree>
    <p:extLst>
      <p:ext uri="{BB962C8B-B14F-4D97-AF65-F5344CB8AC3E}">
        <p14:creationId xmlns:p14="http://schemas.microsoft.com/office/powerpoint/2010/main" val="145418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7495"/>
            <a:ext cx="8229600" cy="565571"/>
          </a:xfrm>
        </p:spPr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rgbClr val="0070C0"/>
                </a:solidFill>
                <a:cs typeface="2  Titr" pitchFamily="2" charset="-78"/>
              </a:rPr>
              <a:t>فرایند تعیین اهداف</a:t>
            </a:r>
            <a:endParaRPr lang="en-US" b="1" dirty="0">
              <a:solidFill>
                <a:srgbClr val="0070C0"/>
              </a:solidFill>
              <a:cs typeface="2  Titr" pitchFamily="2" charset="-78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120517420"/>
              </p:ext>
            </p:extLst>
          </p:nvPr>
        </p:nvGraphicFramePr>
        <p:xfrm>
          <a:off x="755576" y="1203598"/>
          <a:ext cx="6984776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Rectangle 1"/>
          <p:cNvSpPr/>
          <p:nvPr/>
        </p:nvSpPr>
        <p:spPr>
          <a:xfrm>
            <a:off x="7956376" y="1203598"/>
            <a:ext cx="504056" cy="3168352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vert270" lIns="91422" tIns="45711" rIns="91422" bIns="45711" rtlCol="1" anchor="ctr"/>
          <a:lstStyle/>
          <a:p>
            <a:pPr algn="ctr"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جلسات رو در رو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91795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334" y="2035131"/>
            <a:ext cx="1442500" cy="1092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Group 30"/>
          <p:cNvGrpSpPr/>
          <p:nvPr/>
        </p:nvGrpSpPr>
        <p:grpSpPr>
          <a:xfrm>
            <a:off x="-1016" y="839878"/>
            <a:ext cx="5751248" cy="4227688"/>
            <a:chOff x="1538031" y="324366"/>
            <a:chExt cx="5888396" cy="6135949"/>
          </a:xfrm>
        </p:grpSpPr>
        <p:sp>
          <p:nvSpPr>
            <p:cNvPr id="29" name="Rectangle 28"/>
            <p:cNvSpPr/>
            <p:nvPr/>
          </p:nvSpPr>
          <p:spPr>
            <a:xfrm rot="16200000">
              <a:off x="1472504" y="1031101"/>
              <a:ext cx="1806041" cy="3925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1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B Yekan" pitchFamily="2" charset="-78"/>
                </a:rPr>
                <a:t>فراتر از انتظار </a:t>
              </a:r>
              <a:endParaRPr lang="fa-IR" sz="1400" b="1" dirty="0">
                <a:solidFill>
                  <a:prstClr val="black">
                    <a:lumMod val="50000"/>
                    <a:lumOff val="50000"/>
                  </a:prstClr>
                </a:solidFill>
                <a:cs typeface="B Yekan" pitchFamily="2" charset="-78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 rot="16200000">
              <a:off x="1562737" y="2756038"/>
              <a:ext cx="1625573" cy="3925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1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B Yekan" pitchFamily="2" charset="-78"/>
                </a:rPr>
                <a:t>در حد  انتظار </a:t>
              </a:r>
              <a:endParaRPr lang="fa-IR" sz="1400" b="1" dirty="0">
                <a:solidFill>
                  <a:prstClr val="black">
                    <a:lumMod val="50000"/>
                    <a:lumOff val="50000"/>
                  </a:prstClr>
                </a:solidFill>
                <a:cs typeface="B Yekan" pitchFamily="2" charset="-78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 rot="16200000">
              <a:off x="1515338" y="4504324"/>
              <a:ext cx="1724469" cy="3966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1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B Yekan" pitchFamily="2" charset="-78"/>
                </a:rPr>
                <a:t>کمتر از انتظار </a:t>
              </a:r>
              <a:endParaRPr lang="fa-IR" sz="1400" b="1" dirty="0">
                <a:solidFill>
                  <a:prstClr val="black">
                    <a:lumMod val="50000"/>
                    <a:lumOff val="50000"/>
                  </a:prstClr>
                </a:solidFill>
                <a:cs typeface="B Yekan" pitchFamily="2" charset="-78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853983" y="5327030"/>
              <a:ext cx="1572444" cy="5365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1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B Yekan" pitchFamily="2" charset="-78"/>
                </a:rPr>
                <a:t>فراتر از انتظار </a:t>
              </a:r>
              <a:endParaRPr lang="fa-IR" sz="1400" b="1" dirty="0">
                <a:solidFill>
                  <a:prstClr val="black">
                    <a:lumMod val="50000"/>
                    <a:lumOff val="50000"/>
                  </a:prstClr>
                </a:solidFill>
                <a:cs typeface="B Yekan" pitchFamily="2" charset="-78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392002" y="5342612"/>
              <a:ext cx="1276698" cy="521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1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B Yekan" pitchFamily="2" charset="-78"/>
                </a:rPr>
                <a:t>در حد  انتظار </a:t>
              </a:r>
              <a:endParaRPr lang="fa-IR" sz="1400" b="1" dirty="0">
                <a:solidFill>
                  <a:prstClr val="black">
                    <a:lumMod val="50000"/>
                    <a:lumOff val="50000"/>
                  </a:prstClr>
                </a:solidFill>
                <a:cs typeface="B Yekan" pitchFamily="2" charset="-78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730238" y="5327030"/>
              <a:ext cx="1388858" cy="521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1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B Yekan" pitchFamily="2" charset="-78"/>
                </a:rPr>
                <a:t>کمتر از انتظار </a:t>
              </a:r>
              <a:endParaRPr lang="fa-IR" sz="1400" b="1" dirty="0">
                <a:solidFill>
                  <a:prstClr val="black">
                    <a:lumMod val="50000"/>
                    <a:lumOff val="50000"/>
                  </a:prstClr>
                </a:solidFill>
                <a:cs typeface="B Yekan" pitchFamily="2" charset="-78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730238" y="5911637"/>
              <a:ext cx="4410904" cy="5486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B Yekan" pitchFamily="2" charset="-78"/>
                </a:rPr>
                <a:t>رفتار شغلی </a:t>
              </a:r>
              <a:endParaRPr lang="fa-IR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itchFamily="2" charset="-78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 rot="16200000">
              <a:off x="-545159" y="2684030"/>
              <a:ext cx="4702969" cy="5365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B Yekan" pitchFamily="2" charset="-78"/>
                </a:rPr>
                <a:t>عملکرد کاری</a:t>
              </a:r>
              <a:endParaRPr lang="fa-IR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itchFamily="2" charset="-78"/>
              </a:endParaRPr>
            </a:p>
          </p:txBody>
        </p: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432" y="3181174"/>
            <a:ext cx="1442500" cy="1092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943" y="3236828"/>
            <a:ext cx="1442500" cy="1092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412" y="3269296"/>
            <a:ext cx="1442500" cy="1092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008" y="2035130"/>
            <a:ext cx="1442500" cy="1092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329" y="2013973"/>
            <a:ext cx="1442500" cy="1092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508" y="827744"/>
            <a:ext cx="1442500" cy="1092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TextBox 51"/>
          <p:cNvSpPr txBox="1"/>
          <p:nvPr/>
        </p:nvSpPr>
        <p:spPr>
          <a:xfrm>
            <a:off x="1295128" y="3269296"/>
            <a:ext cx="12481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fa-IR" dirty="0" smtClean="0"/>
          </a:p>
          <a:p>
            <a:endParaRPr lang="fa-IR" dirty="0"/>
          </a:p>
        </p:txBody>
      </p:sp>
      <p:pic>
        <p:nvPicPr>
          <p:cNvPr id="53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260" y="839877"/>
            <a:ext cx="1442500" cy="1092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947" y="839878"/>
            <a:ext cx="1442500" cy="1092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-2628800" y="5565907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504056" y="42804"/>
            <a:ext cx="7467600" cy="932320"/>
          </a:xfrm>
        </p:spPr>
        <p:txBody>
          <a:bodyPr>
            <a:normAutofit/>
          </a:bodyPr>
          <a:lstStyle/>
          <a:p>
            <a:pPr eaLnBrk="1" hangingPunct="1"/>
            <a:r>
              <a:rPr lang="fa-IR" sz="2800" b="1" dirty="0" smtClean="0">
                <a:solidFill>
                  <a:srgbClr val="0070C0"/>
                </a:solidFill>
                <a:cs typeface="2  Titr" pitchFamily="2" charset="-78"/>
              </a:rPr>
              <a:t>ماتریس ارزیابی عملکرد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99394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04056" y="42804"/>
            <a:ext cx="7467600" cy="932320"/>
          </a:xfrm>
        </p:spPr>
        <p:txBody>
          <a:bodyPr>
            <a:normAutofit/>
          </a:bodyPr>
          <a:lstStyle/>
          <a:p>
            <a:pPr eaLnBrk="1" hangingPunct="1"/>
            <a:r>
              <a:rPr lang="fa-IR" sz="2800" b="1" dirty="0" smtClean="0">
                <a:solidFill>
                  <a:srgbClr val="0070C0"/>
                </a:solidFill>
                <a:cs typeface="2  Titr" pitchFamily="2" charset="-78"/>
              </a:rPr>
              <a:t>معیارهای طبقه بندی عملکرد و رفتار</a:t>
            </a:r>
            <a:endParaRPr lang="en-US" sz="2800" b="1" dirty="0"/>
          </a:p>
        </p:txBody>
      </p:sp>
      <p:graphicFrame>
        <p:nvGraphicFramePr>
          <p:cNvPr id="12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3184308"/>
              </p:ext>
            </p:extLst>
          </p:nvPr>
        </p:nvGraphicFramePr>
        <p:xfrm>
          <a:off x="152400" y="843558"/>
          <a:ext cx="8686800" cy="3829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3" name="Picture 2" descr="http://sites.psu.edu/objectives/wp-content/uploads/sites/26668/2015/04/Puzzle-Assessment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9" y="42804"/>
            <a:ext cx="896361" cy="93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5640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3648" y="1995686"/>
            <a:ext cx="5832648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en-US" sz="2400" b="1" dirty="0" smtClean="0">
              <a:solidFill>
                <a:schemeClr val="accent1">
                  <a:lumMod val="75000"/>
                </a:schemeClr>
              </a:solidFill>
              <a:cs typeface="B Nazanin" pitchFamily="2" charset="-78"/>
            </a:endParaRPr>
          </a:p>
          <a:p>
            <a:pPr algn="r"/>
            <a:r>
              <a:rPr lang="fa-IR" sz="2400" b="1" dirty="0" smtClean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فراتر از انتظار                         </a:t>
            </a:r>
            <a:r>
              <a:rPr lang="fa-IR" sz="3600" b="1" dirty="0" smtClean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به بالا ˂ 120</a:t>
            </a:r>
            <a:endParaRPr lang="en-US" sz="3600" b="1" dirty="0" smtClean="0">
              <a:solidFill>
                <a:schemeClr val="accent1">
                  <a:lumMod val="75000"/>
                </a:schemeClr>
              </a:solidFill>
              <a:cs typeface="B Nazanin" pitchFamily="2" charset="-78"/>
            </a:endParaRPr>
          </a:p>
          <a:p>
            <a:pPr algn="r"/>
            <a:endParaRPr lang="fa-IR" sz="2400" b="1" dirty="0" smtClean="0">
              <a:solidFill>
                <a:schemeClr val="accent1">
                  <a:lumMod val="75000"/>
                </a:schemeClr>
              </a:solidFill>
              <a:cs typeface="B Nazanin" pitchFamily="2" charset="-78"/>
            </a:endParaRPr>
          </a:p>
          <a:p>
            <a:pPr algn="r"/>
            <a:r>
              <a:rPr lang="fa-IR" sz="2400" b="1" dirty="0" smtClean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در </a:t>
            </a:r>
            <a:r>
              <a:rPr lang="fa-IR" sz="2400" b="1" dirty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حد انتظار                               </a:t>
            </a:r>
            <a:r>
              <a:rPr lang="fa-IR" sz="3600" b="1" dirty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75 ˃ 120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endParaRPr>
          </a:p>
          <a:p>
            <a:pPr algn="r"/>
            <a:endParaRPr lang="fa-IR" sz="2400" b="1" dirty="0" smtClean="0">
              <a:solidFill>
                <a:schemeClr val="accent1">
                  <a:lumMod val="75000"/>
                </a:schemeClr>
              </a:solidFill>
              <a:cs typeface="B Nazanin" pitchFamily="2" charset="-78"/>
            </a:endParaRPr>
          </a:p>
          <a:p>
            <a:pPr algn="r"/>
            <a:r>
              <a:rPr lang="fa-IR" sz="2400" b="1" dirty="0" smtClean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پایین تر از انتظار                         </a:t>
            </a:r>
            <a:r>
              <a:rPr lang="fa-IR" sz="3600" b="1" dirty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75 ˂</a:t>
            </a:r>
            <a:r>
              <a:rPr lang="fa-IR" sz="3600" b="1" dirty="0" smtClean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 کمتر</a:t>
            </a:r>
          </a:p>
          <a:p>
            <a:pPr algn="r"/>
            <a:endParaRPr lang="en-US" sz="36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endParaRPr>
          </a:p>
          <a:p>
            <a:pPr algn="r"/>
            <a:endParaRPr lang="en-US" sz="36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04056" y="42804"/>
            <a:ext cx="7467600" cy="932320"/>
          </a:xfrm>
        </p:spPr>
        <p:txBody>
          <a:bodyPr>
            <a:normAutofit/>
          </a:bodyPr>
          <a:lstStyle/>
          <a:p>
            <a:pPr eaLnBrk="1" hangingPunct="1"/>
            <a:r>
              <a:rPr lang="fa-IR" sz="2800" b="1" dirty="0" smtClean="0">
                <a:solidFill>
                  <a:srgbClr val="0070C0"/>
                </a:solidFill>
                <a:cs typeface="2  Titr" pitchFamily="2" charset="-78"/>
              </a:rPr>
              <a:t>معیارهای طبقه بندی عملکرد ی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1496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56" y="1236257"/>
            <a:ext cx="4909215" cy="3711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6248746" y="1419623"/>
            <a:ext cx="2479156" cy="8185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b="1" dirty="0" smtClean="0"/>
              <a:t>10-15 %</a:t>
            </a:r>
            <a:endParaRPr lang="fa-IR" sz="36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6248746" y="2427735"/>
            <a:ext cx="2479156" cy="86409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b="1" dirty="0" smtClean="0"/>
              <a:t>65-70 %</a:t>
            </a:r>
            <a:endParaRPr lang="fa-IR" sz="36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6248746" y="3435847"/>
            <a:ext cx="2479156" cy="904557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b="1" dirty="0" smtClean="0"/>
              <a:t>15-20 %</a:t>
            </a:r>
            <a:endParaRPr lang="fa-IR" sz="3600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266089"/>
            <a:ext cx="2660217" cy="195373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585" y="1285861"/>
            <a:ext cx="3888432" cy="3054543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2915816" y="2257814"/>
            <a:ext cx="1080120" cy="976867"/>
          </a:xfrm>
          <a:prstGeom prst="roundRect">
            <a:avLst>
              <a:gd name="adj" fmla="val 594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04056" y="199270"/>
            <a:ext cx="7467600" cy="932320"/>
          </a:xfrm>
        </p:spPr>
        <p:txBody>
          <a:bodyPr>
            <a:normAutofit/>
          </a:bodyPr>
          <a:lstStyle/>
          <a:p>
            <a:pPr eaLnBrk="1" hangingPunct="1"/>
            <a:r>
              <a:rPr lang="fa-IR" sz="2800" b="1" dirty="0" smtClean="0">
                <a:solidFill>
                  <a:srgbClr val="0070C0"/>
                </a:solidFill>
                <a:cs typeface="2  Titr" pitchFamily="2" charset="-78"/>
              </a:rPr>
              <a:t>توزیع اجباری در ارزیابی عملکرد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5734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6" grpId="0" animBg="1"/>
      <p:bldP spid="16" grpId="1" animBg="1"/>
      <p:bldP spid="16" grpId="2" animBg="1"/>
      <p:bldP spid="16" grpId="3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62000" y="57150"/>
            <a:ext cx="7772400" cy="873919"/>
          </a:xfrm>
        </p:spPr>
        <p:txBody>
          <a:bodyPr>
            <a:normAutofit/>
          </a:bodyPr>
          <a:lstStyle/>
          <a:p>
            <a:r>
              <a:rPr lang="fa-IR" sz="3600" dirty="0" smtClean="0">
                <a:cs typeface="B Titr" panose="00000700000000000000" pitchFamily="2" charset="-78"/>
              </a:rPr>
              <a:t>ضرایب ارزیابی مدیران</a:t>
            </a:r>
            <a:endParaRPr lang="fa-IR" sz="3600" dirty="0"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29268932"/>
              </p:ext>
            </p:extLst>
          </p:nvPr>
        </p:nvGraphicFramePr>
        <p:xfrm>
          <a:off x="304800" y="895351"/>
          <a:ext cx="8382000" cy="42098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96156"/>
                <a:gridCol w="2670164"/>
                <a:gridCol w="1015658"/>
                <a:gridCol w="1710266"/>
                <a:gridCol w="1289756"/>
              </a:tblGrid>
              <a:tr h="1442175">
                <a:tc gridSpan="3"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60</a:t>
                      </a:r>
                      <a:endParaRPr lang="fa-IR" sz="280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endParaRPr lang="fa-IR" sz="2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اهداف</a:t>
                      </a:r>
                      <a:r>
                        <a:rPr lang="fa-IR" sz="2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 شرکت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امتیازکل</a:t>
                      </a:r>
                      <a:endParaRPr lang="en-US" sz="24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 rtl="0"/>
                      <a:r>
                        <a:rPr lang="fa-IR" sz="2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100</a:t>
                      </a:r>
                      <a:endParaRPr lang="en-US" sz="2000" b="1" baseline="0" dirty="0" smtClean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</a:tr>
              <a:tr h="742075">
                <a:tc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r>
                        <a:rPr lang="fa-IR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20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عملکرد</a:t>
                      </a:r>
                      <a:r>
                        <a:rPr lang="fa-IR" sz="2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 کاری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marL="0" indent="0" algn="ctr" rtl="0">
                        <a:buFont typeface="Arial" pitchFamily="34" charset="0"/>
                        <a:buNone/>
                      </a:pPr>
                      <a:r>
                        <a:rPr lang="fa-IR" sz="2400" b="1" dirty="0" smtClean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40</a:t>
                      </a:r>
                      <a:endParaRPr lang="fa-IR" sz="24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اهداف</a:t>
                      </a:r>
                      <a:r>
                        <a:rPr lang="fa-IR" sz="2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 فردی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 anchor="ctr"/>
                </a:tc>
              </a:tr>
              <a:tr h="998105">
                <a:tc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r>
                        <a:rPr lang="fa-IR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10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رفتارشغلی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indent="0" algn="ctr" fontAlgn="ctr">
                        <a:buFont typeface="Arial" pitchFamily="34" charset="0"/>
                        <a:buNone/>
                      </a:pP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 anchor="ctr"/>
                </a:tc>
              </a:tr>
              <a:tr h="918759">
                <a:tc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r>
                        <a:rPr lang="fa-IR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10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مدیریت</a:t>
                      </a:r>
                      <a:r>
                        <a:rPr lang="fa-IR" sz="2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 کارکنان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341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62000" y="57150"/>
            <a:ext cx="7772400" cy="873919"/>
          </a:xfrm>
        </p:spPr>
        <p:txBody>
          <a:bodyPr>
            <a:normAutofit/>
          </a:bodyPr>
          <a:lstStyle/>
          <a:p>
            <a:r>
              <a:rPr lang="fa-IR" sz="3600" dirty="0" smtClean="0">
                <a:cs typeface="B Titr" panose="00000700000000000000" pitchFamily="2" charset="-78"/>
              </a:rPr>
              <a:t>ضرایب ارزیابی مدیران میانی</a:t>
            </a:r>
            <a:endParaRPr lang="fa-IR" sz="3600" dirty="0"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12475446"/>
              </p:ext>
            </p:extLst>
          </p:nvPr>
        </p:nvGraphicFramePr>
        <p:xfrm>
          <a:off x="304800" y="895351"/>
          <a:ext cx="8382000" cy="42098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96156"/>
                <a:gridCol w="2670164"/>
                <a:gridCol w="1015658"/>
                <a:gridCol w="1710266"/>
                <a:gridCol w="1289756"/>
              </a:tblGrid>
              <a:tr h="1442175">
                <a:tc gridSpan="3"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40</a:t>
                      </a:r>
                      <a:endParaRPr lang="fa-IR" sz="280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endParaRPr lang="fa-IR" sz="2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اهداف</a:t>
                      </a:r>
                      <a:r>
                        <a:rPr lang="fa-IR" sz="2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 شرکت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امتیازکل</a:t>
                      </a:r>
                      <a:endParaRPr lang="en-US" sz="24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 rtl="0"/>
                      <a:r>
                        <a:rPr lang="fa-IR" sz="2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100</a:t>
                      </a:r>
                      <a:endParaRPr lang="en-US" sz="2000" b="1" baseline="0" dirty="0" smtClean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</a:tr>
              <a:tr h="742075">
                <a:tc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r>
                        <a:rPr lang="fa-IR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30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عملکرد</a:t>
                      </a:r>
                      <a:r>
                        <a:rPr lang="fa-IR" sz="2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 کاری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marL="0" indent="0" algn="ctr" rtl="0">
                        <a:buFont typeface="Arial" pitchFamily="34" charset="0"/>
                        <a:buNone/>
                      </a:pPr>
                      <a:r>
                        <a:rPr lang="fa-IR" sz="2400" b="1" dirty="0" smtClean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60</a:t>
                      </a:r>
                      <a:endParaRPr lang="fa-IR" sz="24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اهداف</a:t>
                      </a:r>
                      <a:r>
                        <a:rPr lang="fa-IR" sz="2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 فردی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 anchor="ctr"/>
                </a:tc>
              </a:tr>
              <a:tr h="998105">
                <a:tc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r>
                        <a:rPr lang="fa-IR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10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رفتارشغلی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indent="0" algn="ctr" fontAlgn="ctr">
                        <a:buFont typeface="Arial" pitchFamily="34" charset="0"/>
                        <a:buNone/>
                      </a:pP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 anchor="ctr"/>
                </a:tc>
              </a:tr>
              <a:tr h="918759">
                <a:tc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r>
                        <a:rPr lang="fa-IR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20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مدیریت</a:t>
                      </a:r>
                      <a:r>
                        <a:rPr lang="fa-IR" sz="2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 کارکنان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787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62000" y="57150"/>
            <a:ext cx="7772400" cy="873919"/>
          </a:xfrm>
        </p:spPr>
        <p:txBody>
          <a:bodyPr>
            <a:normAutofit/>
          </a:bodyPr>
          <a:lstStyle/>
          <a:p>
            <a:r>
              <a:rPr lang="fa-IR" sz="3600" dirty="0" smtClean="0">
                <a:cs typeface="B Titr" panose="00000700000000000000" pitchFamily="2" charset="-78"/>
              </a:rPr>
              <a:t>ضرایب ارزیابی کارکنان</a:t>
            </a:r>
            <a:endParaRPr lang="fa-IR" sz="3600" dirty="0"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91777598"/>
              </p:ext>
            </p:extLst>
          </p:nvPr>
        </p:nvGraphicFramePr>
        <p:xfrm>
          <a:off x="304800" y="895351"/>
          <a:ext cx="8382000" cy="329105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96156"/>
                <a:gridCol w="2670164"/>
                <a:gridCol w="1015658"/>
                <a:gridCol w="1710266"/>
                <a:gridCol w="1289756"/>
              </a:tblGrid>
              <a:tr h="1442175">
                <a:tc gridSpan="3"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30</a:t>
                      </a:r>
                      <a:endParaRPr lang="fa-IR" sz="2800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endParaRPr lang="fa-IR" sz="2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اهداف</a:t>
                      </a:r>
                      <a:r>
                        <a:rPr lang="fa-IR" sz="2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 واحد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امتیازکل</a:t>
                      </a:r>
                      <a:endParaRPr lang="en-US" sz="24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 rtl="0"/>
                      <a:r>
                        <a:rPr lang="fa-IR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100</a:t>
                      </a:r>
                      <a:endParaRPr lang="en-US" sz="2000" b="1" baseline="0" dirty="0" smtClean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</a:tr>
              <a:tr h="742075">
                <a:tc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r>
                        <a:rPr lang="fa-IR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20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عملکرد</a:t>
                      </a:r>
                      <a:r>
                        <a:rPr lang="fa-IR" sz="2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 کاری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marL="0" indent="0" algn="ctr" rtl="0">
                        <a:buFont typeface="Arial" pitchFamily="34" charset="0"/>
                        <a:buNone/>
                      </a:pPr>
                      <a:r>
                        <a:rPr lang="fa-IR" sz="2400" b="1" dirty="0" smtClean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70</a:t>
                      </a:r>
                      <a:endParaRPr lang="fa-IR" sz="24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اهداف</a:t>
                      </a:r>
                      <a:r>
                        <a:rPr lang="fa-IR" sz="2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 فردی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 anchor="ctr"/>
                </a:tc>
              </a:tr>
              <a:tr h="998105">
                <a:tc>
                  <a:txBody>
                    <a:bodyPr/>
                    <a:lstStyle/>
                    <a:p>
                      <a:pPr marL="0" indent="0" algn="ctr" fontAlgn="ctr">
                        <a:buFont typeface="Arial" pitchFamily="34" charset="0"/>
                        <a:buNone/>
                      </a:pPr>
                      <a:r>
                        <a:rPr lang="fa-IR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10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رفتارشغلی</a:t>
                      </a: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indent="0" algn="ctr" fontAlgn="ctr">
                        <a:buFont typeface="Arial" pitchFamily="34" charset="0"/>
                        <a:buNone/>
                      </a:pPr>
                      <a:endParaRPr lang="en-US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202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7414"/>
            <a:ext cx="9144000" cy="55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51470"/>
            <a:ext cx="9144000" cy="576064"/>
          </a:xfrm>
        </p:spPr>
        <p:txBody>
          <a:bodyPr>
            <a:noAutofit/>
          </a:bodyPr>
          <a:lstStyle/>
          <a:p>
            <a:r>
              <a:rPr lang="fa-IR" sz="2400" b="1" dirty="0" smtClean="0">
                <a:solidFill>
                  <a:srgbClr val="0070C0"/>
                </a:solidFill>
                <a:cs typeface="2  Titr" pitchFamily="2" charset="-78"/>
              </a:rPr>
              <a:t>ارتباط سیستم مدیریت عملکرد با سایر سیستم های منابع انسانی</a:t>
            </a:r>
            <a:endParaRPr lang="en-US" sz="2400" b="1" dirty="0">
              <a:solidFill>
                <a:srgbClr val="0070C0"/>
              </a:solidFill>
              <a:cs typeface="2  Titr" pitchFamily="2" charset="-78"/>
            </a:endParaRPr>
          </a:p>
        </p:txBody>
      </p:sp>
      <p:pic>
        <p:nvPicPr>
          <p:cNvPr id="14" name="Content Placeholder 4" descr="EH6K2CAO188C2CANAUSNCCADIBAWCCAM4PW8GCA34GA50CASLMTP5CA07VDJ5CA4Y8ISACATZLYC5CAI82K6HCA0BIM39CATV48RPCACE79QOCAELHP1NCA6IECNOCA3ORSHDCA3ZQVYCCAAJ4Z2KCAS57Y8I.jpg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21117" y="3690074"/>
            <a:ext cx="1710923" cy="1149347"/>
          </a:xfrm>
          <a:prstGeom prst="rect">
            <a:avLst/>
          </a:prstGeom>
          <a:ln>
            <a:solidFill>
              <a:schemeClr val="bg1"/>
            </a:solidFill>
          </a:ln>
        </p:spPr>
      </p:pic>
      <p:grpSp>
        <p:nvGrpSpPr>
          <p:cNvPr id="7" name="Group 6"/>
          <p:cNvGrpSpPr/>
          <p:nvPr/>
        </p:nvGrpSpPr>
        <p:grpSpPr>
          <a:xfrm>
            <a:off x="1862550" y="703111"/>
            <a:ext cx="6309850" cy="4388919"/>
            <a:chOff x="1862550" y="-452586"/>
            <a:chExt cx="4700961" cy="3365040"/>
          </a:xfrm>
        </p:grpSpPr>
        <p:grpSp>
          <p:nvGrpSpPr>
            <p:cNvPr id="3" name="Group 2"/>
            <p:cNvGrpSpPr/>
            <p:nvPr/>
          </p:nvGrpSpPr>
          <p:grpSpPr>
            <a:xfrm>
              <a:off x="1862550" y="-452586"/>
              <a:ext cx="4700961" cy="2912176"/>
              <a:chOff x="1426713" y="629167"/>
              <a:chExt cx="7010653" cy="4863836"/>
            </a:xfrm>
          </p:grpSpPr>
          <p:sp>
            <p:nvSpPr>
              <p:cNvPr id="5" name="Freeform 4"/>
              <p:cNvSpPr/>
              <p:nvPr/>
            </p:nvSpPr>
            <p:spPr>
              <a:xfrm>
                <a:off x="4744563" y="629167"/>
                <a:ext cx="1951052" cy="2114943"/>
              </a:xfrm>
              <a:custGeom>
                <a:avLst/>
                <a:gdLst>
                  <a:gd name="connsiteX0" fmla="*/ 0 w 1947403"/>
                  <a:gd name="connsiteY0" fmla="*/ 847121 h 1694241"/>
                  <a:gd name="connsiteX1" fmla="*/ 423560 w 1947403"/>
                  <a:gd name="connsiteY1" fmla="*/ 0 h 1694241"/>
                  <a:gd name="connsiteX2" fmla="*/ 1523843 w 1947403"/>
                  <a:gd name="connsiteY2" fmla="*/ 0 h 1694241"/>
                  <a:gd name="connsiteX3" fmla="*/ 1947403 w 1947403"/>
                  <a:gd name="connsiteY3" fmla="*/ 847121 h 1694241"/>
                  <a:gd name="connsiteX4" fmla="*/ 1523843 w 1947403"/>
                  <a:gd name="connsiteY4" fmla="*/ 1694241 h 1694241"/>
                  <a:gd name="connsiteX5" fmla="*/ 423560 w 1947403"/>
                  <a:gd name="connsiteY5" fmla="*/ 1694241 h 1694241"/>
                  <a:gd name="connsiteX6" fmla="*/ 0 w 1947403"/>
                  <a:gd name="connsiteY6" fmla="*/ 847121 h 169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7403" h="1694241">
                    <a:moveTo>
                      <a:pt x="973701" y="0"/>
                    </a:moveTo>
                    <a:lnTo>
                      <a:pt x="1947402" y="368497"/>
                    </a:lnTo>
                    <a:lnTo>
                      <a:pt x="1947402" y="1325744"/>
                    </a:lnTo>
                    <a:lnTo>
                      <a:pt x="973701" y="1694241"/>
                    </a:lnTo>
                    <a:lnTo>
                      <a:pt x="1" y="1325744"/>
                    </a:lnTo>
                    <a:lnTo>
                      <a:pt x="1" y="368497"/>
                    </a:lnTo>
                    <a:lnTo>
                      <a:pt x="973701" y="0"/>
                    </a:lnTo>
                    <a:close/>
                  </a:path>
                </a:pathLst>
              </a:custGeom>
              <a:solidFill>
                <a:srgbClr val="FF0066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spcFirstLastPara="0" vert="horz" wrap="square" lIns="290689" tIns="330140" rIns="290689" bIns="330140" numCol="1" spcCol="1270" anchor="ctr" anchorCtr="0">
                <a:noAutofit/>
              </a:bodyPr>
              <a:lstStyle/>
              <a:p>
                <a:pPr lvl="0" algn="ctr" defTabSz="311150" rtl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a-IR" b="1" kern="1200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cs typeface="B Titr" panose="00000700000000000000" pitchFamily="2" charset="-78"/>
                  </a:rPr>
                  <a:t>ارتقاء</a:t>
                </a:r>
                <a:endParaRPr lang="fa-IR" kern="1200" dirty="0">
                  <a:solidFill>
                    <a:schemeClr val="tx1"/>
                  </a:solidFill>
                  <a:cs typeface="B Titr" panose="00000700000000000000" pitchFamily="2" charset="-78"/>
                </a:endParaRPr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6264064" y="1018648"/>
                <a:ext cx="2173302" cy="1168442"/>
              </a:xfrm>
              <a:custGeom>
                <a:avLst/>
                <a:gdLst>
                  <a:gd name="connsiteX0" fmla="*/ 0 w 2173302"/>
                  <a:gd name="connsiteY0" fmla="*/ 0 h 1168442"/>
                  <a:gd name="connsiteX1" fmla="*/ 2173302 w 2173302"/>
                  <a:gd name="connsiteY1" fmla="*/ 0 h 1168442"/>
                  <a:gd name="connsiteX2" fmla="*/ 2173302 w 2173302"/>
                  <a:gd name="connsiteY2" fmla="*/ 1168442 h 1168442"/>
                  <a:gd name="connsiteX3" fmla="*/ 0 w 2173302"/>
                  <a:gd name="connsiteY3" fmla="*/ 1168442 h 1168442"/>
                  <a:gd name="connsiteX4" fmla="*/ 0 w 2173302"/>
                  <a:gd name="connsiteY4" fmla="*/ 0 h 1168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3302" h="1168442">
                    <a:moveTo>
                      <a:pt x="0" y="0"/>
                    </a:moveTo>
                    <a:lnTo>
                      <a:pt x="2173302" y="0"/>
                    </a:lnTo>
                    <a:lnTo>
                      <a:pt x="2173302" y="1168442"/>
                    </a:lnTo>
                    <a:lnTo>
                      <a:pt x="0" y="116844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6670" tIns="26670" rIns="26670" bIns="26670" numCol="1" spcCol="1270" anchor="ctr" anchorCtr="0">
                <a:noAutofit/>
              </a:bodyPr>
              <a:lstStyle/>
              <a:p>
                <a:pPr lvl="0" algn="ctr" defTabSz="311150" rtl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fa-IR" sz="700" kern="1200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2844648" y="629167"/>
                <a:ext cx="1817234" cy="2105238"/>
              </a:xfrm>
              <a:custGeom>
                <a:avLst/>
                <a:gdLst>
                  <a:gd name="connsiteX0" fmla="*/ 0 w 1947403"/>
                  <a:gd name="connsiteY0" fmla="*/ 847121 h 1694241"/>
                  <a:gd name="connsiteX1" fmla="*/ 423560 w 1947403"/>
                  <a:gd name="connsiteY1" fmla="*/ 0 h 1694241"/>
                  <a:gd name="connsiteX2" fmla="*/ 1523843 w 1947403"/>
                  <a:gd name="connsiteY2" fmla="*/ 0 h 1694241"/>
                  <a:gd name="connsiteX3" fmla="*/ 1947403 w 1947403"/>
                  <a:gd name="connsiteY3" fmla="*/ 847121 h 1694241"/>
                  <a:gd name="connsiteX4" fmla="*/ 1523843 w 1947403"/>
                  <a:gd name="connsiteY4" fmla="*/ 1694241 h 1694241"/>
                  <a:gd name="connsiteX5" fmla="*/ 423560 w 1947403"/>
                  <a:gd name="connsiteY5" fmla="*/ 1694241 h 1694241"/>
                  <a:gd name="connsiteX6" fmla="*/ 0 w 1947403"/>
                  <a:gd name="connsiteY6" fmla="*/ 847121 h 169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7403" h="1694241">
                    <a:moveTo>
                      <a:pt x="973701" y="0"/>
                    </a:moveTo>
                    <a:lnTo>
                      <a:pt x="1947402" y="368497"/>
                    </a:lnTo>
                    <a:lnTo>
                      <a:pt x="1947402" y="1325744"/>
                    </a:lnTo>
                    <a:lnTo>
                      <a:pt x="973701" y="1694241"/>
                    </a:lnTo>
                    <a:lnTo>
                      <a:pt x="1" y="1325744"/>
                    </a:lnTo>
                    <a:lnTo>
                      <a:pt x="1" y="368497"/>
                    </a:lnTo>
                    <a:lnTo>
                      <a:pt x="973701" y="0"/>
                    </a:lnTo>
                    <a:close/>
                  </a:path>
                </a:pathLst>
              </a:custGeom>
              <a:solidFill>
                <a:srgbClr val="00B0F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264019" tIns="303470" rIns="264019" bIns="303470" numCol="1" spcCol="1270" anchor="ctr" anchorCtr="0">
                <a:noAutofit/>
              </a:bodyPr>
              <a:lstStyle/>
              <a:p>
                <a:pPr lvl="0" algn="ctr" defTabSz="444500" rtl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a-IR" b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cs typeface="B Titr" panose="00000700000000000000" pitchFamily="2" charset="-78"/>
                  </a:rPr>
                  <a:t>تعیین نیازهای آموزشی</a:t>
                </a:r>
                <a:endParaRPr lang="en-US" b="1" kern="1200" dirty="0" smtClean="0">
                  <a:cs typeface="B Titr" panose="00000700000000000000" pitchFamily="2" charset="-78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825094" y="2374439"/>
                <a:ext cx="1858058" cy="2132489"/>
              </a:xfrm>
              <a:custGeom>
                <a:avLst/>
                <a:gdLst>
                  <a:gd name="connsiteX0" fmla="*/ 0 w 1947403"/>
                  <a:gd name="connsiteY0" fmla="*/ 847121 h 1694241"/>
                  <a:gd name="connsiteX1" fmla="*/ 423560 w 1947403"/>
                  <a:gd name="connsiteY1" fmla="*/ 0 h 1694241"/>
                  <a:gd name="connsiteX2" fmla="*/ 1523843 w 1947403"/>
                  <a:gd name="connsiteY2" fmla="*/ 0 h 1694241"/>
                  <a:gd name="connsiteX3" fmla="*/ 1947403 w 1947403"/>
                  <a:gd name="connsiteY3" fmla="*/ 847121 h 1694241"/>
                  <a:gd name="connsiteX4" fmla="*/ 1523843 w 1947403"/>
                  <a:gd name="connsiteY4" fmla="*/ 1694241 h 1694241"/>
                  <a:gd name="connsiteX5" fmla="*/ 423560 w 1947403"/>
                  <a:gd name="connsiteY5" fmla="*/ 1694241 h 1694241"/>
                  <a:gd name="connsiteX6" fmla="*/ 0 w 1947403"/>
                  <a:gd name="connsiteY6" fmla="*/ 847121 h 169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7403" h="1694241">
                    <a:moveTo>
                      <a:pt x="973701" y="0"/>
                    </a:moveTo>
                    <a:lnTo>
                      <a:pt x="1947402" y="368497"/>
                    </a:lnTo>
                    <a:lnTo>
                      <a:pt x="1947402" y="1325744"/>
                    </a:lnTo>
                    <a:lnTo>
                      <a:pt x="973701" y="1694241"/>
                    </a:lnTo>
                    <a:lnTo>
                      <a:pt x="1" y="1325744"/>
                    </a:lnTo>
                    <a:lnTo>
                      <a:pt x="1" y="368497"/>
                    </a:lnTo>
                    <a:lnTo>
                      <a:pt x="973701" y="0"/>
                    </a:lnTo>
                    <a:close/>
                  </a:path>
                </a:pathLst>
              </a:custGeom>
              <a:solidFill>
                <a:srgbClr val="66FF33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7500000"/>
                </a:lightRig>
              </a:scene3d>
              <a:sp3d prstMaterial="plastic">
                <a:bevelT w="127000" h="254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5">
                  <a:hueOff val="-3973551"/>
                  <a:satOff val="15924"/>
                  <a:lumOff val="3451"/>
                  <a:alphaOff val="0"/>
                </a:schemeClr>
              </a:fillRef>
              <a:effectRef idx="2">
                <a:schemeClr val="accent5">
                  <a:hueOff val="-3973551"/>
                  <a:satOff val="15924"/>
                  <a:lumOff val="3451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90689" tIns="330140" rIns="290689" bIns="330140" numCol="1" spcCol="1270" anchor="ctr" anchorCtr="0">
                <a:noAutofit/>
              </a:bodyPr>
              <a:lstStyle/>
              <a:p>
                <a:pPr lvl="0" algn="ctr" defTabSz="311150" rtl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a-IR" b="1" kern="1200" dirty="0" smtClean="0">
                    <a:cs typeface="B Titr" panose="00000700000000000000" pitchFamily="2" charset="-78"/>
                  </a:rPr>
                  <a:t>مدیریت</a:t>
                </a:r>
                <a:r>
                  <a:rPr lang="fa-IR" b="1" kern="1200" dirty="0" smtClean="0">
                    <a:cs typeface="2  Titr" pitchFamily="2" charset="-78"/>
                  </a:rPr>
                  <a:t> </a:t>
                </a:r>
                <a:r>
                  <a:rPr lang="fa-IR" b="1" kern="1200" dirty="0" smtClean="0">
                    <a:cs typeface="B Titr" panose="00000700000000000000" pitchFamily="2" charset="-78"/>
                  </a:rPr>
                  <a:t>عملکرد</a:t>
                </a:r>
                <a:endParaRPr lang="fa-IR" sz="1050" kern="1200" dirty="0">
                  <a:cs typeface="B Titr" panose="00000700000000000000" pitchFamily="2" charset="-78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426713" y="2671604"/>
                <a:ext cx="2103196" cy="1168442"/>
              </a:xfrm>
              <a:custGeom>
                <a:avLst/>
                <a:gdLst>
                  <a:gd name="connsiteX0" fmla="*/ 0 w 2103196"/>
                  <a:gd name="connsiteY0" fmla="*/ 0 h 1168442"/>
                  <a:gd name="connsiteX1" fmla="*/ 2103196 w 2103196"/>
                  <a:gd name="connsiteY1" fmla="*/ 0 h 1168442"/>
                  <a:gd name="connsiteX2" fmla="*/ 2103196 w 2103196"/>
                  <a:gd name="connsiteY2" fmla="*/ 1168442 h 1168442"/>
                  <a:gd name="connsiteX3" fmla="*/ 0 w 2103196"/>
                  <a:gd name="connsiteY3" fmla="*/ 1168442 h 1168442"/>
                  <a:gd name="connsiteX4" fmla="*/ 0 w 2103196"/>
                  <a:gd name="connsiteY4" fmla="*/ 0 h 1168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3196" h="1168442">
                    <a:moveTo>
                      <a:pt x="0" y="0"/>
                    </a:moveTo>
                    <a:lnTo>
                      <a:pt x="2103196" y="0"/>
                    </a:lnTo>
                    <a:lnTo>
                      <a:pt x="2103196" y="1168442"/>
                    </a:lnTo>
                    <a:lnTo>
                      <a:pt x="0" y="116844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6670" tIns="26670" rIns="26670" bIns="26670" numCol="1" spcCol="1270" anchor="ctr" anchorCtr="0">
                <a:noAutofit/>
              </a:bodyPr>
              <a:lstStyle/>
              <a:p>
                <a:pPr lvl="0" algn="ctr" defTabSz="311150" rtl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fa-IR" sz="700" kern="1200" dirty="0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6264064" y="4324561"/>
                <a:ext cx="2173302" cy="1168442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" name="Freeform 15"/>
              <p:cNvSpPr/>
              <p:nvPr/>
            </p:nvSpPr>
            <p:spPr>
              <a:xfrm>
                <a:off x="5736225" y="2371640"/>
                <a:ext cx="1844908" cy="2132489"/>
              </a:xfrm>
              <a:custGeom>
                <a:avLst/>
                <a:gdLst>
                  <a:gd name="connsiteX0" fmla="*/ 0 w 1947403"/>
                  <a:gd name="connsiteY0" fmla="*/ 847121 h 1694241"/>
                  <a:gd name="connsiteX1" fmla="*/ 423560 w 1947403"/>
                  <a:gd name="connsiteY1" fmla="*/ 0 h 1694241"/>
                  <a:gd name="connsiteX2" fmla="*/ 1523843 w 1947403"/>
                  <a:gd name="connsiteY2" fmla="*/ 0 h 1694241"/>
                  <a:gd name="connsiteX3" fmla="*/ 1947403 w 1947403"/>
                  <a:gd name="connsiteY3" fmla="*/ 847121 h 1694241"/>
                  <a:gd name="connsiteX4" fmla="*/ 1523843 w 1947403"/>
                  <a:gd name="connsiteY4" fmla="*/ 1694241 h 1694241"/>
                  <a:gd name="connsiteX5" fmla="*/ 423560 w 1947403"/>
                  <a:gd name="connsiteY5" fmla="*/ 1694241 h 1694241"/>
                  <a:gd name="connsiteX6" fmla="*/ 0 w 1947403"/>
                  <a:gd name="connsiteY6" fmla="*/ 847121 h 169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7403" h="1694241">
                    <a:moveTo>
                      <a:pt x="973701" y="0"/>
                    </a:moveTo>
                    <a:lnTo>
                      <a:pt x="1947402" y="368497"/>
                    </a:lnTo>
                    <a:lnTo>
                      <a:pt x="1947402" y="1325744"/>
                    </a:lnTo>
                    <a:lnTo>
                      <a:pt x="973701" y="1694241"/>
                    </a:lnTo>
                    <a:lnTo>
                      <a:pt x="1" y="1325744"/>
                    </a:lnTo>
                    <a:lnTo>
                      <a:pt x="1" y="368497"/>
                    </a:lnTo>
                    <a:lnTo>
                      <a:pt x="973701" y="0"/>
                    </a:lnTo>
                    <a:close/>
                  </a:path>
                </a:pathLst>
              </a:custGeom>
              <a:solidFill>
                <a:srgbClr val="FF99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7500000"/>
                </a:lightRig>
              </a:scene3d>
              <a:sp3d prstMaterial="plastic">
                <a:bevelT w="127000" h="254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5">
                  <a:hueOff val="-9933876"/>
                  <a:satOff val="39811"/>
                  <a:lumOff val="8628"/>
                  <a:alphaOff val="0"/>
                </a:schemeClr>
              </a:fillRef>
              <a:effectRef idx="2">
                <a:schemeClr val="accent5">
                  <a:hueOff val="-9933876"/>
                  <a:satOff val="39811"/>
                  <a:lumOff val="8628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4019" tIns="303471" rIns="264019" bIns="303470" numCol="1" spcCol="1270" anchor="ctr" anchorCtr="0">
                <a:noAutofit/>
              </a:bodyPr>
              <a:lstStyle/>
              <a:p>
                <a:pPr lvl="0" algn="ctr" defTabSz="533400" rtl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a-I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cs typeface="B Titr" panose="00000700000000000000" pitchFamily="2" charset="-78"/>
                  </a:rPr>
                  <a:t>تمدید قرارداد</a:t>
                </a:r>
                <a:endParaRPr lang="fa-IR" kern="1200" dirty="0">
                  <a:solidFill>
                    <a:schemeClr val="tx1"/>
                  </a:solidFill>
                  <a:cs typeface="B Titr" panose="00000700000000000000" pitchFamily="2" charset="-78"/>
                </a:endParaRPr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1857184" y="2390045"/>
                <a:ext cx="1860056" cy="2291761"/>
              </a:xfrm>
              <a:custGeom>
                <a:avLst/>
                <a:gdLst>
                  <a:gd name="connsiteX0" fmla="*/ 0 w 1947403"/>
                  <a:gd name="connsiteY0" fmla="*/ 847121 h 1694241"/>
                  <a:gd name="connsiteX1" fmla="*/ 423560 w 1947403"/>
                  <a:gd name="connsiteY1" fmla="*/ 0 h 1694241"/>
                  <a:gd name="connsiteX2" fmla="*/ 1523843 w 1947403"/>
                  <a:gd name="connsiteY2" fmla="*/ 0 h 1694241"/>
                  <a:gd name="connsiteX3" fmla="*/ 1947403 w 1947403"/>
                  <a:gd name="connsiteY3" fmla="*/ 847121 h 1694241"/>
                  <a:gd name="connsiteX4" fmla="*/ 1523843 w 1947403"/>
                  <a:gd name="connsiteY4" fmla="*/ 1694241 h 1694241"/>
                  <a:gd name="connsiteX5" fmla="*/ 423560 w 1947403"/>
                  <a:gd name="connsiteY5" fmla="*/ 1694241 h 1694241"/>
                  <a:gd name="connsiteX6" fmla="*/ 0 w 1947403"/>
                  <a:gd name="connsiteY6" fmla="*/ 847121 h 169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7403" h="1694241">
                    <a:moveTo>
                      <a:pt x="973701" y="0"/>
                    </a:moveTo>
                    <a:lnTo>
                      <a:pt x="1947402" y="368497"/>
                    </a:lnTo>
                    <a:lnTo>
                      <a:pt x="1947402" y="1325744"/>
                    </a:lnTo>
                    <a:lnTo>
                      <a:pt x="973701" y="1694241"/>
                    </a:lnTo>
                    <a:lnTo>
                      <a:pt x="1" y="1325744"/>
                    </a:lnTo>
                    <a:lnTo>
                      <a:pt x="1" y="368497"/>
                    </a:lnTo>
                    <a:lnTo>
                      <a:pt x="973701" y="0"/>
                    </a:lnTo>
                    <a:close/>
                  </a:path>
                </a:pathLst>
              </a:custGeom>
              <a:solidFill>
                <a:srgbClr val="CC00FF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7500000"/>
                </a:lightRig>
              </a:scene3d>
              <a:sp3d prstMaterial="plastic">
                <a:bevelT w="127000" h="254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5">
                  <a:hueOff val="-7947101"/>
                  <a:satOff val="31849"/>
                  <a:lumOff val="6902"/>
                  <a:alphaOff val="0"/>
                </a:schemeClr>
              </a:fillRef>
              <a:effectRef idx="2">
                <a:schemeClr val="accent5">
                  <a:hueOff val="-7947101"/>
                  <a:satOff val="31849"/>
                  <a:lumOff val="6902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90689" tIns="330140" rIns="290689" bIns="330140" numCol="1" spcCol="1270" anchor="ctr" anchorCtr="0">
                <a:noAutofit/>
              </a:bodyPr>
              <a:lstStyle/>
              <a:p>
                <a:pPr lvl="0" algn="ctr" defTabSz="311150" rtl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a-IR" dirty="0" smtClean="0">
                    <a:solidFill>
                      <a:schemeClr val="tx1"/>
                    </a:solidFill>
                    <a:cs typeface="B Titr" panose="00000700000000000000" pitchFamily="2" charset="-78"/>
                  </a:rPr>
                  <a:t>برنامه توسعه فردی</a:t>
                </a:r>
                <a:endParaRPr lang="fa-IR" sz="2800" kern="1200" dirty="0">
                  <a:solidFill>
                    <a:schemeClr val="tx1"/>
                  </a:solidFill>
                  <a:cs typeface="B Titr" panose="00000700000000000000" pitchFamily="2" charset="-78"/>
                </a:endParaRPr>
              </a:p>
            </p:txBody>
          </p:sp>
        </p:grpSp>
        <p:sp>
          <p:nvSpPr>
            <p:cNvPr id="17" name="Freeform 16"/>
            <p:cNvSpPr/>
            <p:nvPr/>
          </p:nvSpPr>
          <p:spPr>
            <a:xfrm>
              <a:off x="4122905" y="1635646"/>
              <a:ext cx="1237095" cy="1276808"/>
            </a:xfrm>
            <a:custGeom>
              <a:avLst/>
              <a:gdLst>
                <a:gd name="connsiteX0" fmla="*/ 0 w 1947403"/>
                <a:gd name="connsiteY0" fmla="*/ 847121 h 1694241"/>
                <a:gd name="connsiteX1" fmla="*/ 423560 w 1947403"/>
                <a:gd name="connsiteY1" fmla="*/ 0 h 1694241"/>
                <a:gd name="connsiteX2" fmla="*/ 1523843 w 1947403"/>
                <a:gd name="connsiteY2" fmla="*/ 0 h 1694241"/>
                <a:gd name="connsiteX3" fmla="*/ 1947403 w 1947403"/>
                <a:gd name="connsiteY3" fmla="*/ 847121 h 1694241"/>
                <a:gd name="connsiteX4" fmla="*/ 1523843 w 1947403"/>
                <a:gd name="connsiteY4" fmla="*/ 1694241 h 1694241"/>
                <a:gd name="connsiteX5" fmla="*/ 423560 w 1947403"/>
                <a:gd name="connsiteY5" fmla="*/ 1694241 h 1694241"/>
                <a:gd name="connsiteX6" fmla="*/ 0 w 1947403"/>
                <a:gd name="connsiteY6" fmla="*/ 847121 h 169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7403" h="1694241">
                  <a:moveTo>
                    <a:pt x="973701" y="0"/>
                  </a:moveTo>
                  <a:lnTo>
                    <a:pt x="1947402" y="368497"/>
                  </a:lnTo>
                  <a:lnTo>
                    <a:pt x="1947402" y="1325744"/>
                  </a:lnTo>
                  <a:lnTo>
                    <a:pt x="973701" y="1694241"/>
                  </a:lnTo>
                  <a:lnTo>
                    <a:pt x="1" y="1325744"/>
                  </a:lnTo>
                  <a:lnTo>
                    <a:pt x="1" y="368497"/>
                  </a:lnTo>
                  <a:lnTo>
                    <a:pt x="973701" y="0"/>
                  </a:lnTo>
                  <a:close/>
                </a:path>
              </a:pathLst>
            </a:custGeom>
            <a:solidFill>
              <a:srgbClr val="FF99FF"/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2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019" tIns="303471" rIns="264019" bIns="303470" numCol="1" spcCol="1270" anchor="ctr" anchorCtr="0">
              <a:noAutofit/>
            </a:bodyPr>
            <a:lstStyle/>
            <a:p>
              <a:pPr lvl="0" algn="ctr" defTabSz="3111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cs typeface="B Titr" panose="00000700000000000000" pitchFamily="2" charset="-78"/>
                </a:rPr>
                <a:t>گواهینامه صلاحیت انجام کار</a:t>
              </a:r>
              <a:endParaRPr lang="fa-IR" dirty="0">
                <a:solidFill>
                  <a:schemeClr val="tx1"/>
                </a:solidFill>
                <a:cs typeface="B Titr" panose="00000700000000000000" pitchFamily="2" charset="-78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028104" y="5055832"/>
            <a:ext cx="1008112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0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506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37535" y="123479"/>
            <a:ext cx="4032448" cy="579698"/>
          </a:xfrm>
        </p:spPr>
        <p:txBody>
          <a:bodyPr>
            <a:noAutofit/>
          </a:bodyPr>
          <a:lstStyle/>
          <a:p>
            <a:r>
              <a:rPr lang="fa-IR" sz="3600" b="1" dirty="0" smtClean="0">
                <a:solidFill>
                  <a:srgbClr val="0070C0"/>
                </a:solidFill>
                <a:cs typeface="2  Titr" pitchFamily="2" charset="-78"/>
              </a:rPr>
              <a:t>ضرایب پاداش جدید</a:t>
            </a:r>
            <a:endParaRPr lang="en-US" sz="4800" b="1" dirty="0">
              <a:solidFill>
                <a:srgbClr val="0070C0"/>
              </a:solidFill>
              <a:cs typeface="2  Titr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98" y="703177"/>
            <a:ext cx="3762938" cy="3997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4572000" y="1275606"/>
            <a:ext cx="3542793" cy="3297762"/>
            <a:chOff x="5278776" y="1473179"/>
            <a:chExt cx="3194642" cy="3340364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8" t="73032" r="60377" b="15302"/>
            <a:stretch/>
          </p:blipFill>
          <p:spPr bwMode="auto">
            <a:xfrm>
              <a:off x="5278777" y="1473179"/>
              <a:ext cx="3175953" cy="537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8" t="37826" r="60377" b="27250"/>
            <a:stretch/>
          </p:blipFill>
          <p:spPr bwMode="auto">
            <a:xfrm>
              <a:off x="5278776" y="2010416"/>
              <a:ext cx="3175954" cy="1608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8" t="11207" r="60377" b="62526"/>
            <a:stretch/>
          </p:blipFill>
          <p:spPr bwMode="auto">
            <a:xfrm>
              <a:off x="5297464" y="3603893"/>
              <a:ext cx="3175954" cy="12096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55825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6605" y="1423469"/>
            <a:ext cx="6223379" cy="26955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8" rIns="91413" bIns="45708" rtlCol="0" anchor="ctr"/>
          <a:lstStyle/>
          <a:p>
            <a:pPr algn="ctr" defTabSz="913983"/>
            <a:endParaRPr lang="en-US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3406" y="27744"/>
            <a:ext cx="8367886" cy="707886"/>
          </a:xfrm>
          <a:prstGeom prst="rect">
            <a:avLst/>
          </a:prstGeom>
          <a:noFill/>
          <a:ln>
            <a:noFill/>
          </a:ln>
        </p:spPr>
        <p:txBody>
          <a:bodyPr lIns="91383" tIns="45680" rIns="91383" bIns="45680" anchor="ctr" anchorCtr="0">
            <a:noAutofit/>
          </a:bodyPr>
          <a:lstStyle/>
          <a:p>
            <a:pPr algn="r" defTabSz="913983" rtl="1">
              <a:buClr>
                <a:srgbClr val="000000"/>
              </a:buClr>
              <a:buSzPct val="25000"/>
              <a:buFont typeface="Calibri"/>
              <a:buNone/>
            </a:pPr>
            <a:r>
              <a:rPr lang="fa-IR" sz="2000" dirty="0">
                <a:solidFill>
                  <a:srgbClr val="1F497D"/>
                </a:solidFill>
                <a:latin typeface="Alefba" pitchFamily="34" charset="0"/>
                <a:ea typeface="Arial"/>
                <a:cs typeface="Alefba" pitchFamily="34" charset="0"/>
                <a:sym typeface="Arial"/>
                <a:rtl val="0"/>
              </a:rPr>
              <a:t> دکتر غلامعلی عبیدی</a:t>
            </a:r>
          </a:p>
          <a:p>
            <a:pPr algn="r" defTabSz="913983" rtl="1">
              <a:buClr>
                <a:srgbClr val="000000"/>
              </a:buClr>
              <a:buSzPct val="25000"/>
              <a:buFont typeface="Calibri"/>
              <a:buNone/>
            </a:pPr>
            <a:r>
              <a:rPr lang="fa-IR" sz="2000" dirty="0">
                <a:solidFill>
                  <a:srgbClr val="1F497D"/>
                </a:solidFill>
                <a:latin typeface="Alefba" pitchFamily="34" charset="0"/>
                <a:ea typeface="Arial"/>
                <a:cs typeface="Alefba" pitchFamily="34" charset="0"/>
                <a:sym typeface="Arial"/>
                <a:rtl val="0"/>
              </a:rPr>
              <a:t>پدر صنعت داروسازی و حامی همیشگی کیفیت در ایران</a:t>
            </a:r>
            <a:endParaRPr lang="en-US" sz="2000" dirty="0">
              <a:solidFill>
                <a:srgbClr val="1F497D"/>
              </a:solidFill>
              <a:latin typeface="Alefba" pitchFamily="34" charset="0"/>
              <a:ea typeface="Arial"/>
              <a:cs typeface="Alefba" pitchFamily="34" charset="0"/>
              <a:sym typeface="Arial"/>
              <a:rtl val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-115394" y="1848789"/>
            <a:ext cx="6531311" cy="1553650"/>
          </a:xfrm>
          <a:prstGeom prst="rect">
            <a:avLst/>
          </a:prstGeom>
        </p:spPr>
        <p:txBody>
          <a:bodyPr lIns="91413" tIns="45708" rIns="91413" bIns="45708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457061" indent="-285663" algn="r" defTabSz="913983" rtl="1">
              <a:lnSpc>
                <a:spcPct val="200000"/>
              </a:lnSpc>
              <a:buFont typeface="Arial" pitchFamily="34" charset="0"/>
              <a:buChar char="•"/>
            </a:pPr>
            <a:r>
              <a:rPr lang="fa-IR" sz="1600" dirty="0">
                <a:solidFill>
                  <a:srgbClr val="1F497D">
                    <a:lumMod val="75000"/>
                  </a:srgbClr>
                </a:solidFill>
                <a:latin typeface="Alefba" pitchFamily="34" charset="0"/>
                <a:cs typeface="Alefba" pitchFamily="34" charset="0"/>
              </a:rPr>
              <a:t>یکی از اولین فارغ التحصیلان رشته داروسازی از دانشگاه تهران</a:t>
            </a:r>
          </a:p>
          <a:p>
            <a:pPr marL="457061" indent="-285663" algn="r" defTabSz="913983" rtl="1">
              <a:lnSpc>
                <a:spcPct val="200000"/>
              </a:lnSpc>
              <a:buFont typeface="Arial" pitchFamily="34" charset="0"/>
              <a:buChar char="•"/>
            </a:pPr>
            <a:r>
              <a:rPr lang="fa-IR" sz="1600" dirty="0">
                <a:solidFill>
                  <a:srgbClr val="1F497D">
                    <a:lumMod val="75000"/>
                  </a:srgbClr>
                </a:solidFill>
                <a:latin typeface="Alefba" pitchFamily="34" charset="0"/>
                <a:cs typeface="Alefba" pitchFamily="34" charset="0"/>
              </a:rPr>
              <a:t>پایه گذار اولین کارخانه داروسازی در ایران (سال 1325)</a:t>
            </a:r>
          </a:p>
          <a:p>
            <a:pPr marL="457061" indent="-285663" algn="r" defTabSz="913983" rtl="1">
              <a:lnSpc>
                <a:spcPct val="200000"/>
              </a:lnSpc>
              <a:buFont typeface="Arial" pitchFamily="34" charset="0"/>
              <a:buChar char="•"/>
            </a:pPr>
            <a:r>
              <a:rPr lang="fa-IR" sz="1600" dirty="0">
                <a:solidFill>
                  <a:srgbClr val="1F497D">
                    <a:lumMod val="75000"/>
                  </a:srgbClr>
                </a:solidFill>
                <a:latin typeface="Alefba" pitchFamily="34" charset="0"/>
                <a:cs typeface="Alefba" pitchFamily="34" charset="0"/>
              </a:rPr>
              <a:t>دریافت کننده اولین پروانه صادره برای تولید دارو در ایران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872" y="1423469"/>
            <a:ext cx="2097887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93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0080"/>
          </a:xfrm>
        </p:spPr>
        <p:txBody>
          <a:bodyPr>
            <a:normAutofit/>
          </a:bodyPr>
          <a:lstStyle/>
          <a:p>
            <a:r>
              <a:rPr lang="fa-IR" sz="3200" b="1" dirty="0" smtClean="0">
                <a:solidFill>
                  <a:srgbClr val="0070C0"/>
                </a:solidFill>
                <a:cs typeface="2  Titr" pitchFamily="2" charset="-78"/>
              </a:rPr>
              <a:t>سیستم مدیریت عملکرد</a:t>
            </a:r>
            <a:endParaRPr lang="en-US" sz="3200" b="1" dirty="0">
              <a:solidFill>
                <a:srgbClr val="0070C0"/>
              </a:solidFill>
              <a:cs typeface="2  Titr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938060788"/>
              </p:ext>
            </p:extLst>
          </p:nvPr>
        </p:nvGraphicFramePr>
        <p:xfrm>
          <a:off x="289919" y="843558"/>
          <a:ext cx="4968552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835696" y="2283718"/>
            <a:ext cx="1728192" cy="830979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چرخه مدیریت عملکرد سالانه</a:t>
            </a:r>
            <a:endParaRPr lang="en-US" sz="1600" b="1" dirty="0"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9"/>
          <a:srcRect l="5213" t="10220" r="2807" b="20091"/>
          <a:stretch/>
        </p:blipFill>
        <p:spPr bwMode="auto">
          <a:xfrm>
            <a:off x="4860032" y="1131590"/>
            <a:ext cx="4176464" cy="32403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13305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3478"/>
            <a:ext cx="8496944" cy="4498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1740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8443"/>
            <a:ext cx="7158803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41" y="2694706"/>
            <a:ext cx="7158803" cy="1677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024485" y="5002177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en-US" sz="1000" b="1" dirty="0"/>
              <a:t>Confidential</a:t>
            </a:r>
            <a:endParaRPr lang="fa-IR" sz="11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425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33768"/>
            <a:ext cx="9144000" cy="697742"/>
          </a:xfrm>
        </p:spPr>
        <p:txBody>
          <a:bodyPr>
            <a:normAutofit/>
          </a:bodyPr>
          <a:lstStyle/>
          <a:p>
            <a:r>
              <a:rPr lang="fa-IR" sz="3200" b="1" dirty="0" smtClean="0">
                <a:solidFill>
                  <a:srgbClr val="0070C0"/>
                </a:solidFill>
                <a:cs typeface="2  Titr" pitchFamily="2" charset="-78"/>
              </a:rPr>
              <a:t>ارائه بازخور به صورت مستمر</a:t>
            </a:r>
            <a:endParaRPr lang="en-US" sz="3200" b="1" dirty="0">
              <a:solidFill>
                <a:srgbClr val="0070C0"/>
              </a:solidFill>
              <a:cs typeface="2  Titr" pitchFamily="2" charset="-78"/>
            </a:endParaRPr>
          </a:p>
        </p:txBody>
      </p:sp>
      <p:pic>
        <p:nvPicPr>
          <p:cNvPr id="6" name="Picture 2" descr="d:\AbidiPharma\m.naeimi\Desktop\12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657" y="932291"/>
            <a:ext cx="840743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AbidiPharma\m.naeimi\Desktop\12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662" y="1730578"/>
            <a:ext cx="852977" cy="87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AbidiPharma\m.naeimi\Desktop\1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187" y="2715766"/>
            <a:ext cx="857250" cy="88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AbidiPharma\m.naeimi\Desktop\12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397" y="3387266"/>
            <a:ext cx="1249505" cy="83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51520" y="987574"/>
            <a:ext cx="7776864" cy="3239348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r" rtl="1">
              <a:lnSpc>
                <a:spcPct val="150000"/>
              </a:lnSpc>
            </a:pPr>
            <a:endParaRPr lang="fa-IR" sz="1100" b="1" dirty="0">
              <a:cs typeface="B Nazanin" pitchFamily="2" charset="-78"/>
            </a:endParaRPr>
          </a:p>
          <a:p>
            <a:pPr marL="285693" indent="-285693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800" b="1" dirty="0">
                <a:solidFill>
                  <a:srgbClr val="00B050"/>
                </a:solidFill>
                <a:cs typeface="B Nazanin" pitchFamily="2" charset="-78"/>
              </a:rPr>
              <a:t>کارت سبز</a:t>
            </a:r>
          </a:p>
          <a:p>
            <a:pPr marL="285693" indent="-285693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کارت سفید</a:t>
            </a:r>
            <a:endParaRPr lang="fa-IR" sz="24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endParaRPr>
          </a:p>
          <a:p>
            <a:pPr marL="285693" indent="-285693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800" b="1" dirty="0">
                <a:solidFill>
                  <a:srgbClr val="FFCC00"/>
                </a:solidFill>
                <a:cs typeface="B Nazanin" pitchFamily="2" charset="-78"/>
              </a:rPr>
              <a:t> کارت زرد</a:t>
            </a:r>
          </a:p>
          <a:p>
            <a:pPr marL="285693" indent="-285693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کارت قرمز</a:t>
            </a:r>
          </a:p>
          <a:p>
            <a:pPr marL="285693" indent="-285693" algn="r">
              <a:buFont typeface="Wingdings" pitchFamily="2" charset="2"/>
              <a:buChar char="ü"/>
            </a:pPr>
            <a:endParaRPr lang="fa-IR" sz="2000" dirty="0">
              <a:cs typeface="B Nazanin" pitchFamily="2" charset="-78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888177"/>
            <a:ext cx="5217408" cy="3655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2642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28104" y="4992129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en-US" sz="1000" b="1" dirty="0"/>
              <a:t>Confidential</a:t>
            </a:r>
            <a:endParaRPr lang="fa-IR" sz="11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478"/>
            <a:ext cx="9144000" cy="460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1407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7494"/>
            <a:ext cx="8856984" cy="451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96873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5486"/>
            <a:ext cx="835292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94837" y="5032322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en-US" sz="1000" b="1" dirty="0"/>
              <a:t>Confidential</a:t>
            </a:r>
            <a:endParaRPr lang="fa-IR" sz="11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8233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AbidiPharma\m.naeimi\Desktop\image71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7846"/>
            <a:ext cx="7488832" cy="481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28104" y="5078193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en-US" sz="1000" b="1" dirty="0"/>
              <a:t>Confidential</a:t>
            </a:r>
            <a:endParaRPr lang="fa-IR" sz="11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897296"/>
            <a:ext cx="1008112" cy="246203"/>
          </a:xfrm>
          <a:prstGeom prst="rect">
            <a:avLst/>
          </a:prstGeom>
          <a:noFill/>
        </p:spPr>
        <p:txBody>
          <a:bodyPr wrap="square" lIns="91422" tIns="45711" rIns="91422" bIns="45711" rtlCol="1">
            <a:spAutoFit/>
          </a:bodyPr>
          <a:lstStyle/>
          <a:p>
            <a:pPr algn="ctr"/>
            <a:r>
              <a:rPr lang="fa-IR" sz="1000" b="1" dirty="0" smtClean="0">
                <a:cs typeface="B Mitra" panose="00000400000000000000" pitchFamily="2" charset="-78"/>
              </a:rPr>
              <a:t>محرمانه</a:t>
            </a:r>
            <a:endParaRPr lang="fa-IR" sz="11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57514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31590"/>
            <a:ext cx="7772400" cy="1102519"/>
          </a:xfrm>
        </p:spPr>
        <p:txBody>
          <a:bodyPr/>
          <a:lstStyle/>
          <a:p>
            <a:r>
              <a:rPr lang="fa-I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داروسازی دکتر عبیدی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2355726"/>
            <a:ext cx="6400800" cy="1314450"/>
          </a:xfrm>
        </p:spPr>
        <p:txBody>
          <a:bodyPr/>
          <a:lstStyle/>
          <a:p>
            <a:r>
              <a:rPr lang="fa-IR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بخش جامدات دارویی</a:t>
            </a:r>
            <a:endParaRPr 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936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مراحل تهیه قرص در داروسازی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</p:txBody>
      </p:sp>
      <p:pic>
        <p:nvPicPr>
          <p:cNvPr id="1028" name="Picture 4" descr="Image result for ‫گرانول دارویی‬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96408"/>
            <a:ext cx="2466976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233" y="1496407"/>
            <a:ext cx="2664296" cy="1714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58" y="1496407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852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/>
          <p:cNvSpPr/>
          <p:nvPr/>
        </p:nvSpPr>
        <p:spPr>
          <a:xfrm>
            <a:off x="1032376" y="851467"/>
            <a:ext cx="6462347" cy="526304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13" tIns="45708" rIns="91413" bIns="45708" rtlCol="0" anchor="ctr"/>
          <a:lstStyle/>
          <a:p>
            <a:pPr marL="287250" indent="-53959" algn="ctr" defTabSz="914119" rtl="1">
              <a:defRPr/>
            </a:pPr>
            <a:r>
              <a:rPr lang="fa-IR" kern="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تأسیس </a:t>
            </a:r>
            <a:r>
              <a:rPr lang="fa-IR" sz="2400" kern="0" dirty="0">
                <a:solidFill>
                  <a:srgbClr val="1F497D"/>
                </a:solidFill>
                <a:latin typeface="Alefba" pitchFamily="34" charset="0"/>
                <a:cs typeface="Nazanin" pitchFamily="2" charset="-78"/>
              </a:rPr>
              <a:t>1325</a:t>
            </a:r>
            <a:endParaRPr lang="en-US" sz="2400" kern="0" dirty="0">
              <a:solidFill>
                <a:srgbClr val="1F497D"/>
              </a:solidFill>
              <a:latin typeface="Alefba" pitchFamily="34" charset="0"/>
              <a:cs typeface="Nazanin" pitchFamily="2" charset="-78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032375" y="2199853"/>
            <a:ext cx="6462348" cy="526304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13" tIns="45708" rIns="91413" bIns="45708" rtlCol="0" anchor="ctr"/>
          <a:lstStyle/>
          <a:p>
            <a:pPr marL="287250" indent="-53959" algn="ctr" defTabSz="914119" rtl="1">
              <a:defRPr/>
            </a:pPr>
            <a:r>
              <a:rPr lang="fa-IR" sz="2400" kern="0" dirty="0">
                <a:solidFill>
                  <a:srgbClr val="1F497D"/>
                </a:solidFill>
                <a:latin typeface="Alefba" pitchFamily="34" charset="0"/>
                <a:cs typeface="Nazanin" pitchFamily="2" charset="-78"/>
              </a:rPr>
              <a:t>11</a:t>
            </a:r>
            <a:r>
              <a:rPr lang="fa-IR" kern="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 خط تولید</a:t>
            </a:r>
          </a:p>
        </p:txBody>
      </p:sp>
      <p:sp>
        <p:nvSpPr>
          <p:cNvPr id="70" name="Rectangle 69"/>
          <p:cNvSpPr/>
          <p:nvPr/>
        </p:nvSpPr>
        <p:spPr>
          <a:xfrm>
            <a:off x="1032375" y="2874046"/>
            <a:ext cx="6462348" cy="526304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13" tIns="45708" rIns="91413" bIns="45708" rtlCol="0" anchor="ctr"/>
          <a:lstStyle/>
          <a:p>
            <a:pPr marL="287250" indent="-53959" algn="ctr" defTabSz="914119" rtl="1">
              <a:defRPr/>
            </a:pPr>
            <a:r>
              <a:rPr lang="fa-IR" kern="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تحقیق و توسعه بیش از </a:t>
            </a:r>
            <a:r>
              <a:rPr lang="fa-IR" sz="2400" kern="0" dirty="0">
                <a:solidFill>
                  <a:srgbClr val="1F497D"/>
                </a:solidFill>
                <a:latin typeface="Alefba" pitchFamily="34" charset="0"/>
                <a:cs typeface="Nazanin" pitchFamily="2" charset="-78"/>
              </a:rPr>
              <a:t>20</a:t>
            </a:r>
            <a:r>
              <a:rPr lang="fa-IR" kern="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 محصول در سال</a:t>
            </a:r>
          </a:p>
        </p:txBody>
      </p:sp>
      <p:sp>
        <p:nvSpPr>
          <p:cNvPr id="71" name="Rectangle 70"/>
          <p:cNvSpPr/>
          <p:nvPr/>
        </p:nvSpPr>
        <p:spPr>
          <a:xfrm>
            <a:off x="1032375" y="4222432"/>
            <a:ext cx="6462348" cy="526304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13" tIns="45708" rIns="91413" bIns="45708" rtlCol="0" anchor="ctr"/>
          <a:lstStyle/>
          <a:p>
            <a:pPr marL="287250" indent="-53959" algn="ctr" defTabSz="914119" rtl="1">
              <a:defRPr/>
            </a:pPr>
            <a:r>
              <a:rPr lang="fa-IR" sz="2400" kern="0" dirty="0">
                <a:solidFill>
                  <a:srgbClr val="1F497D"/>
                </a:solidFill>
                <a:latin typeface="Alefba" pitchFamily="34" charset="0"/>
                <a:cs typeface="Nazanin" pitchFamily="2" charset="-78"/>
              </a:rPr>
              <a:t>12</a:t>
            </a:r>
            <a:r>
              <a:rPr lang="fa-IR" kern="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 گروه درمانی</a:t>
            </a:r>
            <a:r>
              <a:rPr lang="en-US" kern="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        </a:t>
            </a:r>
            <a:r>
              <a:rPr lang="en-US" kern="0" dirty="0" err="1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Gnx</a:t>
            </a:r>
            <a:r>
              <a:rPr lang="en-US" kern="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 – Rx – OTC     </a:t>
            </a:r>
          </a:p>
        </p:txBody>
      </p:sp>
      <p:sp>
        <p:nvSpPr>
          <p:cNvPr id="72" name="Rectangle 71"/>
          <p:cNvSpPr/>
          <p:nvPr/>
        </p:nvSpPr>
        <p:spPr>
          <a:xfrm>
            <a:off x="1032375" y="3548239"/>
            <a:ext cx="6462348" cy="526304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13" tIns="45708" rIns="91413" bIns="45708" rtlCol="0" anchor="ctr"/>
          <a:lstStyle/>
          <a:p>
            <a:pPr marL="287250" indent="-53959" algn="ctr" defTabSz="914119" rtl="1">
              <a:defRPr/>
            </a:pPr>
            <a:r>
              <a:rPr lang="fa-IR" kern="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  تولید </a:t>
            </a:r>
            <a:r>
              <a:rPr lang="fa-IR" sz="2400" kern="0" dirty="0">
                <a:solidFill>
                  <a:srgbClr val="1F497D"/>
                </a:solidFill>
                <a:latin typeface="Alefba" pitchFamily="34" charset="0"/>
                <a:cs typeface="Nazanin" pitchFamily="2" charset="-78"/>
              </a:rPr>
              <a:t>127</a:t>
            </a:r>
            <a:r>
              <a:rPr lang="fa-IR" kern="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نوع دارو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032375" y="1525660"/>
            <a:ext cx="6462348" cy="526304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13" tIns="45708" rIns="91413" bIns="45708" rtlCol="0" anchor="ctr"/>
          <a:lstStyle/>
          <a:p>
            <a:pPr marL="287250" indent="-53959" algn="ctr" defTabSz="914119" rtl="1">
              <a:defRPr/>
            </a:pPr>
            <a:r>
              <a:rPr lang="fa-IR" sz="2400" kern="0" dirty="0">
                <a:solidFill>
                  <a:srgbClr val="1F497D"/>
                </a:solidFill>
                <a:latin typeface="Alefba" pitchFamily="34" charset="0"/>
                <a:cs typeface="Nazanin" pitchFamily="2" charset="-78"/>
              </a:rPr>
              <a:t>728</a:t>
            </a:r>
            <a:r>
              <a:rPr lang="fa-IR" kern="0" dirty="0">
                <a:solidFill>
                  <a:srgbClr val="1F497D"/>
                </a:solidFill>
                <a:latin typeface="Alefba" pitchFamily="34" charset="0"/>
                <a:cs typeface="Alefba" pitchFamily="34" charset="0"/>
              </a:rPr>
              <a:t> پرسنل</a:t>
            </a:r>
            <a:endParaRPr lang="en-US" kern="0" dirty="0">
              <a:solidFill>
                <a:srgbClr val="1F497D"/>
              </a:solidFill>
              <a:latin typeface="Alefba" pitchFamily="34" charset="0"/>
              <a:cs typeface="Alefba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7528769" y="814811"/>
            <a:ext cx="649709" cy="55956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13" tIns="45708" rIns="91413" bIns="45708" rtlCol="0" anchor="ctr"/>
          <a:lstStyle/>
          <a:p>
            <a:pPr algn="ctr" defTabSz="914119">
              <a:defRPr/>
            </a:pPr>
            <a:endParaRPr lang="en-US" kern="0" dirty="0">
              <a:solidFill>
                <a:prstClr val="white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7528769" y="1490297"/>
            <a:ext cx="649709" cy="55956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13" tIns="45708" rIns="91413" bIns="45708" rtlCol="0" anchor="ctr"/>
          <a:lstStyle/>
          <a:p>
            <a:pPr algn="ctr" defTabSz="914119">
              <a:defRPr/>
            </a:pPr>
            <a:endParaRPr lang="en-US" kern="0" dirty="0">
              <a:solidFill>
                <a:prstClr val="white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528769" y="2141210"/>
            <a:ext cx="649709" cy="55956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13" tIns="45708" rIns="91413" bIns="45708" rtlCol="0" anchor="ctr"/>
          <a:lstStyle/>
          <a:p>
            <a:pPr algn="ctr" defTabSz="914119">
              <a:defRPr/>
            </a:pPr>
            <a:endParaRPr lang="en-US" kern="0" dirty="0">
              <a:solidFill>
                <a:prstClr val="white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7528769" y="2819768"/>
            <a:ext cx="649709" cy="55956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13" tIns="45708" rIns="91413" bIns="45708" rtlCol="0" anchor="ctr"/>
          <a:lstStyle/>
          <a:p>
            <a:pPr algn="ctr" defTabSz="914119">
              <a:defRPr/>
            </a:pPr>
            <a:endParaRPr lang="en-US" kern="0" dirty="0">
              <a:solidFill>
                <a:prstClr val="white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7528769" y="3490574"/>
            <a:ext cx="649709" cy="55956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13" tIns="45708" rIns="91413" bIns="45708" rtlCol="0" anchor="ctr"/>
          <a:lstStyle/>
          <a:p>
            <a:pPr algn="ctr" defTabSz="914119">
              <a:defRPr/>
            </a:pPr>
            <a:endParaRPr lang="en-US" kern="0" dirty="0">
              <a:solidFill>
                <a:prstClr val="white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528769" y="4189172"/>
            <a:ext cx="649709" cy="55956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13" tIns="45708" rIns="91413" bIns="45708" rtlCol="0" anchor="ctr"/>
          <a:lstStyle/>
          <a:p>
            <a:pPr algn="ctr" defTabSz="914119">
              <a:defRPr/>
            </a:pPr>
            <a:endParaRPr lang="en-US" kern="0" dirty="0">
              <a:solidFill>
                <a:prstClr val="white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343150" y="215823"/>
            <a:ext cx="6237796" cy="436991"/>
          </a:xfrm>
          <a:prstGeom prst="rect">
            <a:avLst/>
          </a:prstGeom>
          <a:noFill/>
          <a:ln>
            <a:noFill/>
          </a:ln>
        </p:spPr>
        <p:txBody>
          <a:bodyPr lIns="91383" tIns="45680" rIns="91383" bIns="45680" anchor="ctr" anchorCtr="0">
            <a:noAutofit/>
          </a:bodyPr>
          <a:lstStyle/>
          <a:p>
            <a:pPr algn="r" defTabSz="914119" rtl="1">
              <a:buSzPct val="25000"/>
              <a:defRPr/>
            </a:pPr>
            <a:r>
              <a:rPr lang="fa-IR" sz="2000" kern="0" dirty="0">
                <a:solidFill>
                  <a:srgbClr val="1F497D"/>
                </a:solidFill>
                <a:latin typeface="Alefba" pitchFamily="34" charset="0"/>
                <a:ea typeface="Arial"/>
                <a:cs typeface="Alefba" pitchFamily="34" charset="0"/>
                <a:rtl val="0"/>
              </a:rPr>
              <a:t>داروسازی دکتر عبیدی در یک نگاه</a:t>
            </a:r>
            <a:endParaRPr lang="en-US" sz="2000" kern="0" dirty="0">
              <a:solidFill>
                <a:srgbClr val="1F497D"/>
              </a:solidFill>
              <a:latin typeface="Alefba" pitchFamily="34" charset="0"/>
              <a:ea typeface="Arial"/>
              <a:cs typeface="Alefba" pitchFamily="34" charset="0"/>
              <a:rtl val="0"/>
            </a:endParaRPr>
          </a:p>
        </p:txBody>
      </p:sp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2">
            <a:duotone>
              <a:srgbClr val="C0504D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544" y="844436"/>
            <a:ext cx="5175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4" name="Group 83"/>
          <p:cNvGrpSpPr/>
          <p:nvPr/>
        </p:nvGrpSpPr>
        <p:grpSpPr>
          <a:xfrm>
            <a:off x="7537822" y="2276954"/>
            <a:ext cx="604480" cy="405555"/>
            <a:chOff x="4732860" y="2266950"/>
            <a:chExt cx="839265" cy="485775"/>
          </a:xfrm>
        </p:grpSpPr>
        <p:grpSp>
          <p:nvGrpSpPr>
            <p:cNvPr id="85" name="Group 84"/>
            <p:cNvGrpSpPr/>
            <p:nvPr/>
          </p:nvGrpSpPr>
          <p:grpSpPr>
            <a:xfrm>
              <a:off x="4732860" y="2488841"/>
              <a:ext cx="839265" cy="263884"/>
              <a:chOff x="4732860" y="2488841"/>
              <a:chExt cx="760413" cy="198438"/>
            </a:xfrm>
          </p:grpSpPr>
          <p:sp>
            <p:nvSpPr>
              <p:cNvPr id="88" name="Rectangle 675"/>
              <p:cNvSpPr>
                <a:spLocks noChangeArrowheads="1"/>
              </p:cNvSpPr>
              <p:nvPr/>
            </p:nvSpPr>
            <p:spPr bwMode="auto">
              <a:xfrm>
                <a:off x="4827782" y="2669816"/>
                <a:ext cx="30163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Rectangle 676"/>
              <p:cNvSpPr>
                <a:spLocks noChangeArrowheads="1"/>
              </p:cNvSpPr>
              <p:nvPr/>
            </p:nvSpPr>
            <p:spPr bwMode="auto">
              <a:xfrm>
                <a:off x="4875407" y="2669816"/>
                <a:ext cx="30163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Rectangle 677"/>
              <p:cNvSpPr>
                <a:spLocks noChangeArrowheads="1"/>
              </p:cNvSpPr>
              <p:nvPr/>
            </p:nvSpPr>
            <p:spPr bwMode="auto">
              <a:xfrm>
                <a:off x="4918270" y="2669816"/>
                <a:ext cx="30163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Rectangle 678"/>
              <p:cNvSpPr>
                <a:spLocks noChangeArrowheads="1"/>
              </p:cNvSpPr>
              <p:nvPr/>
            </p:nvSpPr>
            <p:spPr bwMode="auto">
              <a:xfrm>
                <a:off x="4965895" y="2669816"/>
                <a:ext cx="30163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Rectangle 679"/>
              <p:cNvSpPr>
                <a:spLocks noChangeArrowheads="1"/>
              </p:cNvSpPr>
              <p:nvPr/>
            </p:nvSpPr>
            <p:spPr bwMode="auto">
              <a:xfrm>
                <a:off x="5010345" y="2669816"/>
                <a:ext cx="33338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Rectangle 680"/>
              <p:cNvSpPr>
                <a:spLocks noChangeArrowheads="1"/>
              </p:cNvSpPr>
              <p:nvPr/>
            </p:nvSpPr>
            <p:spPr bwMode="auto">
              <a:xfrm>
                <a:off x="5057970" y="2669816"/>
                <a:ext cx="30163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Rectangle 681"/>
              <p:cNvSpPr>
                <a:spLocks noChangeArrowheads="1"/>
              </p:cNvSpPr>
              <p:nvPr/>
            </p:nvSpPr>
            <p:spPr bwMode="auto">
              <a:xfrm>
                <a:off x="5100832" y="2669816"/>
                <a:ext cx="30163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Rectangle 682"/>
              <p:cNvSpPr>
                <a:spLocks noChangeArrowheads="1"/>
              </p:cNvSpPr>
              <p:nvPr/>
            </p:nvSpPr>
            <p:spPr bwMode="auto">
              <a:xfrm>
                <a:off x="5148457" y="2669816"/>
                <a:ext cx="30163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Rectangle 683"/>
              <p:cNvSpPr>
                <a:spLocks noChangeArrowheads="1"/>
              </p:cNvSpPr>
              <p:nvPr/>
            </p:nvSpPr>
            <p:spPr bwMode="auto">
              <a:xfrm>
                <a:off x="5192907" y="2669816"/>
                <a:ext cx="30163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Rectangle 684"/>
              <p:cNvSpPr>
                <a:spLocks noChangeArrowheads="1"/>
              </p:cNvSpPr>
              <p:nvPr/>
            </p:nvSpPr>
            <p:spPr bwMode="auto">
              <a:xfrm>
                <a:off x="5238945" y="2669816"/>
                <a:ext cx="31750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Rectangle 685"/>
              <p:cNvSpPr>
                <a:spLocks noChangeArrowheads="1"/>
              </p:cNvSpPr>
              <p:nvPr/>
            </p:nvSpPr>
            <p:spPr bwMode="auto">
              <a:xfrm>
                <a:off x="5283395" y="2669816"/>
                <a:ext cx="30163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Rectangle 686"/>
              <p:cNvSpPr>
                <a:spLocks noChangeArrowheads="1"/>
              </p:cNvSpPr>
              <p:nvPr/>
            </p:nvSpPr>
            <p:spPr bwMode="auto">
              <a:xfrm>
                <a:off x="5327845" y="2669816"/>
                <a:ext cx="33338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Rectangle 687"/>
              <p:cNvSpPr>
                <a:spLocks noChangeArrowheads="1"/>
              </p:cNvSpPr>
              <p:nvPr/>
            </p:nvSpPr>
            <p:spPr bwMode="auto">
              <a:xfrm>
                <a:off x="5378645" y="2669816"/>
                <a:ext cx="30163" cy="17463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702"/>
              <p:cNvSpPr>
                <a:spLocks/>
              </p:cNvSpPr>
              <p:nvPr/>
            </p:nvSpPr>
            <p:spPr bwMode="auto">
              <a:xfrm>
                <a:off x="4776980" y="2656322"/>
                <a:ext cx="33338" cy="301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4"/>
                  </a:cxn>
                  <a:cxn ang="0">
                    <a:pos x="8" y="9"/>
                  </a:cxn>
                  <a:cxn ang="0">
                    <a:pos x="10" y="5"/>
                  </a:cxn>
                  <a:cxn ang="0">
                    <a:pos x="2" y="0"/>
                  </a:cxn>
                </a:cxnLst>
                <a:rect l="0" t="0" r="r" b="b"/>
                <a:pathLst>
                  <a:path w="10" h="9">
                    <a:moveTo>
                      <a:pt x="2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4" y="2"/>
                      <a:pt x="2" y="0"/>
                    </a:cubicBezTo>
                    <a:close/>
                  </a:path>
                </a:pathLst>
              </a:custGeom>
              <a:solidFill>
                <a:srgbClr val="8064A2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706"/>
              <p:cNvSpPr>
                <a:spLocks/>
              </p:cNvSpPr>
              <p:nvPr/>
            </p:nvSpPr>
            <p:spPr bwMode="auto">
              <a:xfrm>
                <a:off x="5427063" y="2653941"/>
                <a:ext cx="34925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2" y="9"/>
                  </a:cxn>
                  <a:cxn ang="0">
                    <a:pos x="10" y="4"/>
                  </a:cxn>
                  <a:cxn ang="0">
                    <a:pos x="8" y="0"/>
                  </a:cxn>
                  <a:cxn ang="0">
                    <a:pos x="0" y="5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3"/>
                      <a:pt x="3" y="4"/>
                      <a:pt x="0" y="5"/>
                    </a:cubicBezTo>
                    <a:close/>
                  </a:path>
                </a:pathLst>
              </a:custGeom>
              <a:solidFill>
                <a:srgbClr val="8064A2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Rectangle 688"/>
              <p:cNvSpPr>
                <a:spLocks noChangeArrowheads="1"/>
              </p:cNvSpPr>
              <p:nvPr/>
            </p:nvSpPr>
            <p:spPr bwMode="auto">
              <a:xfrm>
                <a:off x="4824935" y="2488841"/>
                <a:ext cx="30163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Rectangle 689"/>
              <p:cNvSpPr>
                <a:spLocks noChangeArrowheads="1"/>
              </p:cNvSpPr>
              <p:nvPr/>
            </p:nvSpPr>
            <p:spPr bwMode="auto">
              <a:xfrm>
                <a:off x="4872560" y="2488841"/>
                <a:ext cx="30163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Rectangle 690"/>
              <p:cNvSpPr>
                <a:spLocks noChangeArrowheads="1"/>
              </p:cNvSpPr>
              <p:nvPr/>
            </p:nvSpPr>
            <p:spPr bwMode="auto">
              <a:xfrm>
                <a:off x="4915423" y="2488841"/>
                <a:ext cx="30163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Rectangle 691"/>
              <p:cNvSpPr>
                <a:spLocks noChangeArrowheads="1"/>
              </p:cNvSpPr>
              <p:nvPr/>
            </p:nvSpPr>
            <p:spPr bwMode="auto">
              <a:xfrm>
                <a:off x="4963048" y="2488841"/>
                <a:ext cx="30163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Rectangle 692"/>
              <p:cNvSpPr>
                <a:spLocks noChangeArrowheads="1"/>
              </p:cNvSpPr>
              <p:nvPr/>
            </p:nvSpPr>
            <p:spPr bwMode="auto">
              <a:xfrm>
                <a:off x="5007498" y="2488841"/>
                <a:ext cx="33338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Rectangle 693"/>
              <p:cNvSpPr>
                <a:spLocks noChangeArrowheads="1"/>
              </p:cNvSpPr>
              <p:nvPr/>
            </p:nvSpPr>
            <p:spPr bwMode="auto">
              <a:xfrm>
                <a:off x="5055123" y="2488841"/>
                <a:ext cx="30163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Rectangle 694"/>
              <p:cNvSpPr>
                <a:spLocks noChangeArrowheads="1"/>
              </p:cNvSpPr>
              <p:nvPr/>
            </p:nvSpPr>
            <p:spPr bwMode="auto">
              <a:xfrm>
                <a:off x="5097985" y="2488841"/>
                <a:ext cx="30163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Rectangle 695"/>
              <p:cNvSpPr>
                <a:spLocks noChangeArrowheads="1"/>
              </p:cNvSpPr>
              <p:nvPr/>
            </p:nvSpPr>
            <p:spPr bwMode="auto">
              <a:xfrm>
                <a:off x="5145610" y="2488841"/>
                <a:ext cx="30163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Rectangle 696"/>
              <p:cNvSpPr>
                <a:spLocks noChangeArrowheads="1"/>
              </p:cNvSpPr>
              <p:nvPr/>
            </p:nvSpPr>
            <p:spPr bwMode="auto">
              <a:xfrm>
                <a:off x="5190060" y="2488841"/>
                <a:ext cx="30163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Rectangle 697"/>
              <p:cNvSpPr>
                <a:spLocks noChangeArrowheads="1"/>
              </p:cNvSpPr>
              <p:nvPr/>
            </p:nvSpPr>
            <p:spPr bwMode="auto">
              <a:xfrm>
                <a:off x="5236098" y="2488841"/>
                <a:ext cx="31750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Rectangle 698"/>
              <p:cNvSpPr>
                <a:spLocks noChangeArrowheads="1"/>
              </p:cNvSpPr>
              <p:nvPr/>
            </p:nvSpPr>
            <p:spPr bwMode="auto">
              <a:xfrm>
                <a:off x="5280548" y="2488841"/>
                <a:ext cx="30163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Rectangle 699"/>
              <p:cNvSpPr>
                <a:spLocks noChangeArrowheads="1"/>
              </p:cNvSpPr>
              <p:nvPr/>
            </p:nvSpPr>
            <p:spPr bwMode="auto">
              <a:xfrm>
                <a:off x="5324998" y="2488841"/>
                <a:ext cx="33338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Rectangle 700"/>
              <p:cNvSpPr>
                <a:spLocks noChangeArrowheads="1"/>
              </p:cNvSpPr>
              <p:nvPr/>
            </p:nvSpPr>
            <p:spPr bwMode="auto">
              <a:xfrm>
                <a:off x="5375798" y="2488841"/>
                <a:ext cx="30163" cy="15875"/>
              </a:xfrm>
              <a:prstGeom prst="rect">
                <a:avLst/>
              </a:prstGeom>
              <a:solidFill>
                <a:srgbClr val="8064A2">
                  <a:lumMod val="75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701"/>
              <p:cNvSpPr>
                <a:spLocks/>
              </p:cNvSpPr>
              <p:nvPr/>
            </p:nvSpPr>
            <p:spPr bwMode="auto">
              <a:xfrm>
                <a:off x="4774135" y="2492016"/>
                <a:ext cx="33338" cy="30163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8" y="0"/>
                  </a:cxn>
                  <a:cxn ang="0">
                    <a:pos x="0" y="5"/>
                  </a:cxn>
                  <a:cxn ang="0">
                    <a:pos x="2" y="9"/>
                  </a:cxn>
                  <a:cxn ang="0">
                    <a:pos x="10" y="4"/>
                  </a:cxn>
                </a:cxnLst>
                <a:rect l="0" t="0" r="r" b="b"/>
                <a:pathLst>
                  <a:path w="10" h="9">
                    <a:moveTo>
                      <a:pt x="10" y="4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4" y="6"/>
                      <a:pt x="7" y="5"/>
                      <a:pt x="10" y="4"/>
                    </a:cubicBezTo>
                    <a:close/>
                  </a:path>
                </a:pathLst>
              </a:custGeom>
              <a:solidFill>
                <a:srgbClr val="8064A2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703"/>
              <p:cNvSpPr>
                <a:spLocks/>
              </p:cNvSpPr>
              <p:nvPr/>
            </p:nvSpPr>
            <p:spPr bwMode="auto">
              <a:xfrm>
                <a:off x="4740798" y="2615841"/>
                <a:ext cx="30163" cy="3810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5" y="11"/>
                  </a:cxn>
                  <a:cxn ang="0">
                    <a:pos x="9" y="8"/>
                  </a:cxn>
                  <a:cxn ang="0">
                    <a:pos x="4" y="0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6"/>
                      <a:pt x="5" y="3"/>
                      <a:pt x="4" y="0"/>
                    </a:cubicBezTo>
                    <a:close/>
                  </a:path>
                </a:pathLst>
              </a:custGeom>
              <a:solidFill>
                <a:srgbClr val="8064A2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704"/>
              <p:cNvSpPr>
                <a:spLocks/>
              </p:cNvSpPr>
              <p:nvPr/>
            </p:nvSpPr>
            <p:spPr bwMode="auto">
              <a:xfrm>
                <a:off x="4743973" y="2525353"/>
                <a:ext cx="26988" cy="33338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4" y="0"/>
                  </a:cxn>
                  <a:cxn ang="0">
                    <a:pos x="0" y="8"/>
                  </a:cxn>
                  <a:cxn ang="0">
                    <a:pos x="3" y="10"/>
                  </a:cxn>
                  <a:cxn ang="0">
                    <a:pos x="8" y="2"/>
                  </a:cxn>
                </a:cxnLst>
                <a:rect l="0" t="0" r="r" b="b"/>
                <a:pathLst>
                  <a:path w="8" h="10">
                    <a:moveTo>
                      <a:pt x="8" y="2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7"/>
                      <a:pt x="6" y="4"/>
                      <a:pt x="8" y="2"/>
                    </a:cubicBezTo>
                    <a:close/>
                  </a:path>
                </a:pathLst>
              </a:custGeom>
              <a:solidFill>
                <a:srgbClr val="8064A2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705"/>
              <p:cNvSpPr>
                <a:spLocks/>
              </p:cNvSpPr>
              <p:nvPr/>
            </p:nvSpPr>
            <p:spPr bwMode="auto">
              <a:xfrm>
                <a:off x="4732860" y="2572978"/>
                <a:ext cx="17463" cy="30163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0" y="9"/>
                  </a:cxn>
                  <a:cxn ang="0">
                    <a:pos x="5" y="9"/>
                  </a:cxn>
                  <a:cxn ang="0">
                    <a:pos x="5" y="4"/>
                  </a:cxn>
                </a:cxnLst>
                <a:rect l="0" t="0" r="r" b="b"/>
                <a:pathLst>
                  <a:path w="5" h="9">
                    <a:moveTo>
                      <a:pt x="5" y="4"/>
                    </a:moveTo>
                    <a:cubicBezTo>
                      <a:pt x="5" y="3"/>
                      <a:pt x="5" y="1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7"/>
                      <a:pt x="5" y="6"/>
                      <a:pt x="5" y="4"/>
                    </a:cubicBezTo>
                    <a:close/>
                  </a:path>
                </a:pathLst>
              </a:custGeom>
              <a:solidFill>
                <a:srgbClr val="8064A2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707"/>
              <p:cNvSpPr>
                <a:spLocks/>
              </p:cNvSpPr>
              <p:nvPr/>
            </p:nvSpPr>
            <p:spPr bwMode="auto">
              <a:xfrm>
                <a:off x="5459935" y="2615841"/>
                <a:ext cx="26988" cy="38100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8"/>
                  </a:cxn>
                  <a:cxn ang="0">
                    <a:pos x="4" y="11"/>
                  </a:cxn>
                  <a:cxn ang="0">
                    <a:pos x="8" y="3"/>
                  </a:cxn>
                  <a:cxn ang="0">
                    <a:pos x="5" y="0"/>
                  </a:cxn>
                </a:cxnLst>
                <a:rect l="0" t="0" r="r" b="b"/>
                <a:pathLst>
                  <a:path w="8" h="11">
                    <a:moveTo>
                      <a:pt x="5" y="0"/>
                    </a:moveTo>
                    <a:cubicBezTo>
                      <a:pt x="3" y="3"/>
                      <a:pt x="2" y="6"/>
                      <a:pt x="0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8" y="3"/>
                      <a:pt x="8" y="3"/>
                      <a:pt x="8" y="3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64A2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708"/>
              <p:cNvSpPr>
                <a:spLocks/>
              </p:cNvSpPr>
              <p:nvPr/>
            </p:nvSpPr>
            <p:spPr bwMode="auto">
              <a:xfrm>
                <a:off x="5421835" y="2492016"/>
                <a:ext cx="34925" cy="30163"/>
              </a:xfrm>
              <a:custGeom>
                <a:avLst/>
                <a:gdLst/>
                <a:ahLst/>
                <a:cxnLst>
                  <a:cxn ang="0">
                    <a:pos x="8" y="9"/>
                  </a:cxn>
                  <a:cxn ang="0">
                    <a:pos x="10" y="5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8" y="9"/>
                  </a:cxn>
                </a:cxnLst>
                <a:rect l="0" t="0" r="r" b="b"/>
                <a:pathLst>
                  <a:path w="10" h="9">
                    <a:moveTo>
                      <a:pt x="8" y="9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5"/>
                      <a:pt x="6" y="7"/>
                      <a:pt x="8" y="9"/>
                    </a:cubicBezTo>
                    <a:close/>
                  </a:path>
                </a:pathLst>
              </a:custGeom>
              <a:solidFill>
                <a:srgbClr val="8064A2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709"/>
              <p:cNvSpPr>
                <a:spLocks/>
              </p:cNvSpPr>
              <p:nvPr/>
            </p:nvSpPr>
            <p:spPr bwMode="auto">
              <a:xfrm>
                <a:off x="5459935" y="2525353"/>
                <a:ext cx="26988" cy="33338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8" y="8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5" y="10"/>
                  </a:cxn>
                </a:cxnLst>
                <a:rect l="0" t="0" r="r" b="b"/>
                <a:pathLst>
                  <a:path w="8" h="10">
                    <a:moveTo>
                      <a:pt x="5" y="10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4" y="7"/>
                      <a:pt x="5" y="10"/>
                    </a:cubicBezTo>
                    <a:close/>
                  </a:path>
                </a:pathLst>
              </a:custGeom>
              <a:solidFill>
                <a:srgbClr val="8064A2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710"/>
              <p:cNvSpPr>
                <a:spLocks/>
              </p:cNvSpPr>
              <p:nvPr/>
            </p:nvSpPr>
            <p:spPr bwMode="auto">
              <a:xfrm>
                <a:off x="5480573" y="2572978"/>
                <a:ext cx="12700" cy="301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4" y="0"/>
                  </a:cxn>
                  <a:cxn ang="0">
                    <a:pos x="0" y="0"/>
                  </a:cxn>
                </a:cxnLst>
                <a:rect l="0" t="0" r="r" b="b"/>
                <a:pathLst>
                  <a:path w="4" h="9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6"/>
                      <a:pt x="0" y="7"/>
                      <a:pt x="0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64A2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711"/>
              <p:cNvSpPr>
                <a:spLocks/>
              </p:cNvSpPr>
              <p:nvPr/>
            </p:nvSpPr>
            <p:spPr bwMode="auto">
              <a:xfrm>
                <a:off x="4767785" y="2519003"/>
                <a:ext cx="695325" cy="138113"/>
              </a:xfrm>
              <a:custGeom>
                <a:avLst/>
                <a:gdLst/>
                <a:ahLst/>
                <a:cxnLst>
                  <a:cxn ang="0">
                    <a:pos x="206" y="20"/>
                  </a:cxn>
                  <a:cxn ang="0">
                    <a:pos x="186" y="41"/>
                  </a:cxn>
                  <a:cxn ang="0">
                    <a:pos x="20" y="41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86" y="0"/>
                  </a:cxn>
                  <a:cxn ang="0">
                    <a:pos x="206" y="20"/>
                  </a:cxn>
                </a:cxnLst>
                <a:rect l="0" t="0" r="r" b="b"/>
                <a:pathLst>
                  <a:path w="206" h="41">
                    <a:moveTo>
                      <a:pt x="206" y="20"/>
                    </a:moveTo>
                    <a:cubicBezTo>
                      <a:pt x="206" y="32"/>
                      <a:pt x="197" y="41"/>
                      <a:pt x="186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9" y="41"/>
                      <a:pt x="0" y="32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97" y="0"/>
                      <a:pt x="206" y="9"/>
                      <a:pt x="206" y="20"/>
                    </a:cubicBezTo>
                    <a:close/>
                  </a:path>
                </a:pathLst>
              </a:custGeom>
              <a:solidFill>
                <a:srgbClr val="C050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Oval 712"/>
              <p:cNvSpPr>
                <a:spLocks noChangeArrowheads="1"/>
              </p:cNvSpPr>
              <p:nvPr/>
            </p:nvSpPr>
            <p:spPr bwMode="auto">
              <a:xfrm>
                <a:off x="4804298" y="2549166"/>
                <a:ext cx="77788" cy="7778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Oval 713"/>
              <p:cNvSpPr>
                <a:spLocks noChangeArrowheads="1"/>
              </p:cNvSpPr>
              <p:nvPr/>
            </p:nvSpPr>
            <p:spPr bwMode="auto">
              <a:xfrm>
                <a:off x="4939235" y="2549166"/>
                <a:ext cx="77788" cy="7778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Oval 714"/>
              <p:cNvSpPr>
                <a:spLocks noChangeArrowheads="1"/>
              </p:cNvSpPr>
              <p:nvPr/>
            </p:nvSpPr>
            <p:spPr bwMode="auto">
              <a:xfrm>
                <a:off x="5074173" y="2549166"/>
                <a:ext cx="77788" cy="7778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Oval 715"/>
              <p:cNvSpPr>
                <a:spLocks noChangeArrowheads="1"/>
              </p:cNvSpPr>
              <p:nvPr/>
            </p:nvSpPr>
            <p:spPr bwMode="auto">
              <a:xfrm>
                <a:off x="5209110" y="2549166"/>
                <a:ext cx="77788" cy="7778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Oval 716"/>
              <p:cNvSpPr>
                <a:spLocks noChangeArrowheads="1"/>
              </p:cNvSpPr>
              <p:nvPr/>
            </p:nvSpPr>
            <p:spPr bwMode="auto">
              <a:xfrm>
                <a:off x="5345635" y="2549166"/>
                <a:ext cx="76200" cy="7778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119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6" name="Cube 85"/>
            <p:cNvSpPr/>
            <p:nvPr/>
          </p:nvSpPr>
          <p:spPr bwMode="gray">
            <a:xfrm>
              <a:off x="4852524" y="2266950"/>
              <a:ext cx="292484" cy="223837"/>
            </a:xfrm>
            <a:prstGeom prst="cube">
              <a:avLst/>
            </a:prstGeom>
            <a:solidFill>
              <a:srgbClr val="C0504D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algn="ctr" defTabSz="914119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defRPr/>
              </a:pPr>
              <a:endParaRPr lang="en-US" kern="0" dirty="0">
                <a:solidFill>
                  <a:prstClr val="black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7" name="Cube 86"/>
            <p:cNvSpPr/>
            <p:nvPr/>
          </p:nvSpPr>
          <p:spPr bwMode="gray">
            <a:xfrm>
              <a:off x="5200186" y="2266950"/>
              <a:ext cx="292484" cy="223837"/>
            </a:xfrm>
            <a:prstGeom prst="cube">
              <a:avLst/>
            </a:prstGeom>
            <a:solidFill>
              <a:srgbClr val="C0504D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algn="ctr" defTabSz="914119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defRPr/>
              </a:pPr>
              <a:endParaRPr lang="en-US" kern="0" dirty="0">
                <a:solidFill>
                  <a:prstClr val="black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7687023" y="2894309"/>
            <a:ext cx="266438" cy="410483"/>
            <a:chOff x="688366" y="4393192"/>
            <a:chExt cx="266438" cy="410483"/>
          </a:xfrm>
        </p:grpSpPr>
        <p:sp>
          <p:nvSpPr>
            <p:cNvPr id="131" name="Freeform 671"/>
            <p:cNvSpPr>
              <a:spLocks/>
            </p:cNvSpPr>
            <p:nvPr/>
          </p:nvSpPr>
          <p:spPr bwMode="auto">
            <a:xfrm>
              <a:off x="688366" y="4393192"/>
              <a:ext cx="266438" cy="410483"/>
            </a:xfrm>
            <a:custGeom>
              <a:avLst/>
              <a:gdLst/>
              <a:ahLst/>
              <a:cxnLst>
                <a:cxn ang="0">
                  <a:pos x="128" y="67"/>
                </a:cxn>
                <a:cxn ang="0">
                  <a:pos x="133" y="60"/>
                </a:cxn>
                <a:cxn ang="0">
                  <a:pos x="129" y="47"/>
                </a:cxn>
                <a:cxn ang="0">
                  <a:pos x="124" y="38"/>
                </a:cxn>
                <a:cxn ang="0">
                  <a:pos x="119" y="27"/>
                </a:cxn>
                <a:cxn ang="0">
                  <a:pos x="111" y="18"/>
                </a:cxn>
                <a:cxn ang="0">
                  <a:pos x="104" y="12"/>
                </a:cxn>
                <a:cxn ang="0">
                  <a:pos x="102" y="12"/>
                </a:cxn>
                <a:cxn ang="0">
                  <a:pos x="95" y="6"/>
                </a:cxn>
                <a:cxn ang="0">
                  <a:pos x="89" y="6"/>
                </a:cxn>
                <a:cxn ang="0">
                  <a:pos x="81" y="6"/>
                </a:cxn>
                <a:cxn ang="0">
                  <a:pos x="77" y="1"/>
                </a:cxn>
                <a:cxn ang="0">
                  <a:pos x="70" y="2"/>
                </a:cxn>
                <a:cxn ang="0">
                  <a:pos x="60" y="3"/>
                </a:cxn>
                <a:cxn ang="0">
                  <a:pos x="52" y="3"/>
                </a:cxn>
                <a:cxn ang="0">
                  <a:pos x="46" y="7"/>
                </a:cxn>
                <a:cxn ang="0">
                  <a:pos x="40" y="6"/>
                </a:cxn>
                <a:cxn ang="0">
                  <a:pos x="37" y="7"/>
                </a:cxn>
                <a:cxn ang="0">
                  <a:pos x="33" y="11"/>
                </a:cxn>
                <a:cxn ang="0">
                  <a:pos x="28" y="15"/>
                </a:cxn>
                <a:cxn ang="0">
                  <a:pos x="23" y="19"/>
                </a:cxn>
                <a:cxn ang="0">
                  <a:pos x="16" y="24"/>
                </a:cxn>
                <a:cxn ang="0">
                  <a:pos x="12" y="33"/>
                </a:cxn>
                <a:cxn ang="0">
                  <a:pos x="7" y="38"/>
                </a:cxn>
                <a:cxn ang="0">
                  <a:pos x="5" y="44"/>
                </a:cxn>
                <a:cxn ang="0">
                  <a:pos x="4" y="54"/>
                </a:cxn>
                <a:cxn ang="0">
                  <a:pos x="1" y="55"/>
                </a:cxn>
                <a:cxn ang="0">
                  <a:pos x="1" y="63"/>
                </a:cxn>
                <a:cxn ang="0">
                  <a:pos x="4" y="71"/>
                </a:cxn>
                <a:cxn ang="0">
                  <a:pos x="3" y="79"/>
                </a:cxn>
                <a:cxn ang="0">
                  <a:pos x="2" y="81"/>
                </a:cxn>
                <a:cxn ang="0">
                  <a:pos x="5" y="88"/>
                </a:cxn>
                <a:cxn ang="0">
                  <a:pos x="8" y="93"/>
                </a:cxn>
                <a:cxn ang="0">
                  <a:pos x="9" y="102"/>
                </a:cxn>
                <a:cxn ang="0">
                  <a:pos x="21" y="114"/>
                </a:cxn>
                <a:cxn ang="0">
                  <a:pos x="24" y="116"/>
                </a:cxn>
                <a:cxn ang="0">
                  <a:pos x="32" y="122"/>
                </a:cxn>
                <a:cxn ang="0">
                  <a:pos x="40" y="127"/>
                </a:cxn>
                <a:cxn ang="0">
                  <a:pos x="22" y="201"/>
                </a:cxn>
                <a:cxn ang="0">
                  <a:pos x="49" y="200"/>
                </a:cxn>
                <a:cxn ang="0">
                  <a:pos x="62" y="181"/>
                </a:cxn>
                <a:cxn ang="0">
                  <a:pos x="76" y="173"/>
                </a:cxn>
                <a:cxn ang="0">
                  <a:pos x="98" y="189"/>
                </a:cxn>
                <a:cxn ang="0">
                  <a:pos x="116" y="191"/>
                </a:cxn>
                <a:cxn ang="0">
                  <a:pos x="95" y="133"/>
                </a:cxn>
                <a:cxn ang="0">
                  <a:pos x="96" y="127"/>
                </a:cxn>
                <a:cxn ang="0">
                  <a:pos x="99" y="124"/>
                </a:cxn>
                <a:cxn ang="0">
                  <a:pos x="104" y="119"/>
                </a:cxn>
                <a:cxn ang="0">
                  <a:pos x="114" y="112"/>
                </a:cxn>
                <a:cxn ang="0">
                  <a:pos x="120" y="105"/>
                </a:cxn>
                <a:cxn ang="0">
                  <a:pos x="126" y="97"/>
                </a:cxn>
                <a:cxn ang="0">
                  <a:pos x="127" y="86"/>
                </a:cxn>
                <a:cxn ang="0">
                  <a:pos x="132" y="78"/>
                </a:cxn>
              </a:cxnLst>
              <a:rect l="0" t="0" r="r" b="b"/>
              <a:pathLst>
                <a:path w="133" h="205">
                  <a:moveTo>
                    <a:pt x="133" y="7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33" y="60"/>
                    <a:pt x="133" y="60"/>
                    <a:pt x="133" y="60"/>
                  </a:cubicBezTo>
                  <a:cubicBezTo>
                    <a:pt x="133" y="60"/>
                    <a:pt x="131" y="58"/>
                    <a:pt x="130" y="54"/>
                  </a:cubicBezTo>
                  <a:cubicBezTo>
                    <a:pt x="129" y="50"/>
                    <a:pt x="129" y="47"/>
                    <a:pt x="129" y="47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28" y="44"/>
                    <a:pt x="126" y="43"/>
                    <a:pt x="124" y="38"/>
                  </a:cubicBezTo>
                  <a:cubicBezTo>
                    <a:pt x="122" y="33"/>
                    <a:pt x="120" y="30"/>
                    <a:pt x="120" y="30"/>
                  </a:cubicBezTo>
                  <a:cubicBezTo>
                    <a:pt x="119" y="27"/>
                    <a:pt x="119" y="27"/>
                    <a:pt x="119" y="27"/>
                  </a:cubicBezTo>
                  <a:cubicBezTo>
                    <a:pt x="119" y="27"/>
                    <a:pt x="118" y="26"/>
                    <a:pt x="116" y="24"/>
                  </a:cubicBezTo>
                  <a:cubicBezTo>
                    <a:pt x="114" y="22"/>
                    <a:pt x="111" y="18"/>
                    <a:pt x="111" y="18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2" y="7"/>
                    <a:pt x="89" y="6"/>
                  </a:cubicBezTo>
                  <a:cubicBezTo>
                    <a:pt x="86" y="5"/>
                    <a:pt x="82" y="2"/>
                    <a:pt x="82" y="2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2"/>
                    <a:pt x="67" y="2"/>
                    <a:pt x="65" y="2"/>
                  </a:cubicBezTo>
                  <a:cubicBezTo>
                    <a:pt x="63" y="3"/>
                    <a:pt x="60" y="3"/>
                    <a:pt x="60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6" y="2"/>
                    <a:pt x="52" y="3"/>
                  </a:cubicBezTo>
                  <a:cubicBezTo>
                    <a:pt x="49" y="4"/>
                    <a:pt x="45" y="4"/>
                    <a:pt x="45" y="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39" y="7"/>
                  </a:cubicBezTo>
                  <a:cubicBezTo>
                    <a:pt x="38" y="7"/>
                    <a:pt x="37" y="7"/>
                    <a:pt x="37" y="7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5" y="10"/>
                    <a:pt x="33" y="11"/>
                  </a:cubicBezTo>
                  <a:cubicBezTo>
                    <a:pt x="30" y="12"/>
                    <a:pt x="28" y="13"/>
                    <a:pt x="28" y="13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7" y="16"/>
                    <a:pt x="26" y="17"/>
                  </a:cubicBezTo>
                  <a:cubicBezTo>
                    <a:pt x="24" y="18"/>
                    <a:pt x="23" y="19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19" y="21"/>
                    <a:pt x="16" y="24"/>
                  </a:cubicBezTo>
                  <a:cubicBezTo>
                    <a:pt x="12" y="28"/>
                    <a:pt x="10" y="30"/>
                    <a:pt x="10" y="3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4"/>
                  </a:cubicBezTo>
                  <a:cubicBezTo>
                    <a:pt x="4" y="77"/>
                    <a:pt x="3" y="79"/>
                    <a:pt x="3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2"/>
                    <a:pt x="4" y="85"/>
                    <a:pt x="5" y="88"/>
                  </a:cubicBezTo>
                  <a:cubicBezTo>
                    <a:pt x="6" y="92"/>
                    <a:pt x="5" y="94"/>
                    <a:pt x="5" y="94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9" y="102"/>
                    <a:pt x="11" y="105"/>
                    <a:pt x="14" y="107"/>
                  </a:cubicBezTo>
                  <a:cubicBezTo>
                    <a:pt x="16" y="110"/>
                    <a:pt x="21" y="114"/>
                    <a:pt x="21" y="114"/>
                  </a:cubicBezTo>
                  <a:cubicBezTo>
                    <a:pt x="22" y="113"/>
                    <a:pt x="22" y="113"/>
                    <a:pt x="22" y="113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32" y="122"/>
                    <a:pt x="35" y="123"/>
                    <a:pt x="38" y="125"/>
                  </a:cubicBezTo>
                  <a:cubicBezTo>
                    <a:pt x="38" y="126"/>
                    <a:pt x="39" y="126"/>
                    <a:pt x="40" y="127"/>
                  </a:cubicBezTo>
                  <a:cubicBezTo>
                    <a:pt x="40" y="127"/>
                    <a:pt x="40" y="128"/>
                    <a:pt x="40" y="129"/>
                  </a:cubicBezTo>
                  <a:cubicBezTo>
                    <a:pt x="33" y="163"/>
                    <a:pt x="22" y="201"/>
                    <a:pt x="22" y="201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43" y="194"/>
                    <a:pt x="45" y="197"/>
                    <a:pt x="49" y="200"/>
                  </a:cubicBezTo>
                  <a:cubicBezTo>
                    <a:pt x="53" y="203"/>
                    <a:pt x="56" y="205"/>
                    <a:pt x="56" y="205"/>
                  </a:cubicBezTo>
                  <a:cubicBezTo>
                    <a:pt x="56" y="205"/>
                    <a:pt x="59" y="191"/>
                    <a:pt x="62" y="181"/>
                  </a:cubicBezTo>
                  <a:cubicBezTo>
                    <a:pt x="64" y="175"/>
                    <a:pt x="66" y="163"/>
                    <a:pt x="69" y="152"/>
                  </a:cubicBezTo>
                  <a:cubicBezTo>
                    <a:pt x="72" y="161"/>
                    <a:pt x="75" y="169"/>
                    <a:pt x="76" y="173"/>
                  </a:cubicBezTo>
                  <a:cubicBezTo>
                    <a:pt x="81" y="186"/>
                    <a:pt x="87" y="204"/>
                    <a:pt x="87" y="204"/>
                  </a:cubicBezTo>
                  <a:cubicBezTo>
                    <a:pt x="98" y="189"/>
                    <a:pt x="98" y="189"/>
                    <a:pt x="98" y="189"/>
                  </a:cubicBezTo>
                  <a:cubicBezTo>
                    <a:pt x="98" y="189"/>
                    <a:pt x="102" y="190"/>
                    <a:pt x="107" y="191"/>
                  </a:cubicBezTo>
                  <a:cubicBezTo>
                    <a:pt x="111" y="191"/>
                    <a:pt x="116" y="191"/>
                    <a:pt x="116" y="191"/>
                  </a:cubicBezTo>
                  <a:cubicBezTo>
                    <a:pt x="116" y="191"/>
                    <a:pt x="113" y="184"/>
                    <a:pt x="111" y="176"/>
                  </a:cubicBezTo>
                  <a:cubicBezTo>
                    <a:pt x="109" y="169"/>
                    <a:pt x="102" y="152"/>
                    <a:pt x="95" y="133"/>
                  </a:cubicBezTo>
                  <a:cubicBezTo>
                    <a:pt x="95" y="131"/>
                    <a:pt x="94" y="129"/>
                    <a:pt x="94" y="128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96" y="125"/>
                    <a:pt x="96" y="125"/>
                    <a:pt x="99" y="124"/>
                  </a:cubicBezTo>
                  <a:cubicBezTo>
                    <a:pt x="102" y="123"/>
                    <a:pt x="105" y="121"/>
                    <a:pt x="105" y="121"/>
                  </a:cubicBezTo>
                  <a:cubicBezTo>
                    <a:pt x="104" y="119"/>
                    <a:pt x="104" y="119"/>
                    <a:pt x="104" y="119"/>
                  </a:cubicBezTo>
                  <a:cubicBezTo>
                    <a:pt x="106" y="119"/>
                    <a:pt x="106" y="119"/>
                    <a:pt x="106" y="119"/>
                  </a:cubicBezTo>
                  <a:cubicBezTo>
                    <a:pt x="106" y="119"/>
                    <a:pt x="110" y="116"/>
                    <a:pt x="114" y="112"/>
                  </a:cubicBezTo>
                  <a:cubicBezTo>
                    <a:pt x="118" y="107"/>
                    <a:pt x="120" y="106"/>
                    <a:pt x="120" y="106"/>
                  </a:cubicBezTo>
                  <a:cubicBezTo>
                    <a:pt x="120" y="105"/>
                    <a:pt x="120" y="105"/>
                    <a:pt x="120" y="105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22" y="105"/>
                    <a:pt x="123" y="101"/>
                    <a:pt x="126" y="97"/>
                  </a:cubicBezTo>
                  <a:cubicBezTo>
                    <a:pt x="128" y="92"/>
                    <a:pt x="129" y="87"/>
                    <a:pt x="129" y="87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30" y="86"/>
                    <a:pt x="131" y="82"/>
                    <a:pt x="132" y="78"/>
                  </a:cubicBezTo>
                  <a:cubicBezTo>
                    <a:pt x="133" y="74"/>
                    <a:pt x="133" y="70"/>
                    <a:pt x="133" y="70"/>
                  </a:cubicBezTo>
                  <a:close/>
                </a:path>
              </a:pathLst>
            </a:custGeom>
            <a:solidFill>
              <a:srgbClr val="C050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19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2" name="Oval 672"/>
            <p:cNvSpPr>
              <a:spLocks noChangeArrowheads="1"/>
            </p:cNvSpPr>
            <p:nvPr/>
          </p:nvSpPr>
          <p:spPr bwMode="auto">
            <a:xfrm>
              <a:off x="746738" y="4455329"/>
              <a:ext cx="149695" cy="14969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19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3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1"/>
          <a:stretch/>
        </p:blipFill>
        <p:spPr bwMode="auto">
          <a:xfrm>
            <a:off x="7641431" y="1547827"/>
            <a:ext cx="424378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5" name="Freeform 958"/>
          <p:cNvSpPr>
            <a:spLocks/>
          </p:cNvSpPr>
          <p:nvPr/>
        </p:nvSpPr>
        <p:spPr bwMode="auto">
          <a:xfrm>
            <a:off x="7631595" y="3555499"/>
            <a:ext cx="480088" cy="417415"/>
          </a:xfrm>
          <a:custGeom>
            <a:avLst/>
            <a:gdLst/>
            <a:ahLst/>
            <a:cxnLst>
              <a:cxn ang="0">
                <a:pos x="111" y="285"/>
              </a:cxn>
              <a:cxn ang="0">
                <a:pos x="66" y="315"/>
              </a:cxn>
              <a:cxn ang="0">
                <a:pos x="32" y="281"/>
              </a:cxn>
              <a:cxn ang="0">
                <a:pos x="64" y="236"/>
              </a:cxn>
              <a:cxn ang="0">
                <a:pos x="53" y="206"/>
              </a:cxn>
              <a:cxn ang="0">
                <a:pos x="0" y="198"/>
              </a:cxn>
              <a:cxn ang="0">
                <a:pos x="0" y="149"/>
              </a:cxn>
              <a:cxn ang="0">
                <a:pos x="53" y="141"/>
              </a:cxn>
              <a:cxn ang="0">
                <a:pos x="66" y="111"/>
              </a:cxn>
              <a:cxn ang="0">
                <a:pos x="36" y="66"/>
              </a:cxn>
              <a:cxn ang="0">
                <a:pos x="70" y="34"/>
              </a:cxn>
              <a:cxn ang="0">
                <a:pos x="115" y="64"/>
              </a:cxn>
              <a:cxn ang="0">
                <a:pos x="145" y="53"/>
              </a:cxn>
              <a:cxn ang="0">
                <a:pos x="153" y="0"/>
              </a:cxn>
              <a:cxn ang="0">
                <a:pos x="202" y="0"/>
              </a:cxn>
              <a:cxn ang="0">
                <a:pos x="211" y="53"/>
              </a:cxn>
              <a:cxn ang="0">
                <a:pos x="240" y="66"/>
              </a:cxn>
              <a:cxn ang="0">
                <a:pos x="285" y="36"/>
              </a:cxn>
              <a:cxn ang="0">
                <a:pos x="319" y="70"/>
              </a:cxn>
              <a:cxn ang="0">
                <a:pos x="287" y="115"/>
              </a:cxn>
              <a:cxn ang="0">
                <a:pos x="298" y="145"/>
              </a:cxn>
              <a:cxn ang="0">
                <a:pos x="351" y="155"/>
              </a:cxn>
              <a:cxn ang="0">
                <a:pos x="351" y="202"/>
              </a:cxn>
              <a:cxn ang="0">
                <a:pos x="298" y="211"/>
              </a:cxn>
              <a:cxn ang="0">
                <a:pos x="285" y="241"/>
              </a:cxn>
              <a:cxn ang="0">
                <a:pos x="315" y="285"/>
              </a:cxn>
              <a:cxn ang="0">
                <a:pos x="281" y="319"/>
              </a:cxn>
              <a:cxn ang="0">
                <a:pos x="236" y="287"/>
              </a:cxn>
              <a:cxn ang="0">
                <a:pos x="206" y="298"/>
              </a:cxn>
              <a:cxn ang="0">
                <a:pos x="198" y="351"/>
              </a:cxn>
              <a:cxn ang="0">
                <a:pos x="149" y="351"/>
              </a:cxn>
              <a:cxn ang="0">
                <a:pos x="140" y="298"/>
              </a:cxn>
              <a:cxn ang="0">
                <a:pos x="111" y="285"/>
              </a:cxn>
            </a:cxnLst>
            <a:rect l="0" t="0" r="r" b="b"/>
            <a:pathLst>
              <a:path w="351" h="351">
                <a:moveTo>
                  <a:pt x="111" y="285"/>
                </a:moveTo>
                <a:lnTo>
                  <a:pt x="66" y="315"/>
                </a:lnTo>
                <a:lnTo>
                  <a:pt x="32" y="281"/>
                </a:lnTo>
                <a:lnTo>
                  <a:pt x="64" y="236"/>
                </a:lnTo>
                <a:lnTo>
                  <a:pt x="53" y="206"/>
                </a:lnTo>
                <a:lnTo>
                  <a:pt x="0" y="198"/>
                </a:lnTo>
                <a:lnTo>
                  <a:pt x="0" y="149"/>
                </a:lnTo>
                <a:lnTo>
                  <a:pt x="53" y="141"/>
                </a:lnTo>
                <a:lnTo>
                  <a:pt x="66" y="111"/>
                </a:lnTo>
                <a:lnTo>
                  <a:pt x="36" y="66"/>
                </a:lnTo>
                <a:lnTo>
                  <a:pt x="70" y="34"/>
                </a:lnTo>
                <a:lnTo>
                  <a:pt x="115" y="64"/>
                </a:lnTo>
                <a:lnTo>
                  <a:pt x="145" y="53"/>
                </a:lnTo>
                <a:lnTo>
                  <a:pt x="153" y="0"/>
                </a:lnTo>
                <a:lnTo>
                  <a:pt x="202" y="0"/>
                </a:lnTo>
                <a:lnTo>
                  <a:pt x="211" y="53"/>
                </a:lnTo>
                <a:lnTo>
                  <a:pt x="240" y="66"/>
                </a:lnTo>
                <a:lnTo>
                  <a:pt x="285" y="36"/>
                </a:lnTo>
                <a:lnTo>
                  <a:pt x="319" y="70"/>
                </a:lnTo>
                <a:lnTo>
                  <a:pt x="287" y="115"/>
                </a:lnTo>
                <a:lnTo>
                  <a:pt x="298" y="145"/>
                </a:lnTo>
                <a:lnTo>
                  <a:pt x="351" y="155"/>
                </a:lnTo>
                <a:lnTo>
                  <a:pt x="351" y="202"/>
                </a:lnTo>
                <a:lnTo>
                  <a:pt x="298" y="211"/>
                </a:lnTo>
                <a:lnTo>
                  <a:pt x="285" y="241"/>
                </a:lnTo>
                <a:lnTo>
                  <a:pt x="315" y="285"/>
                </a:lnTo>
                <a:lnTo>
                  <a:pt x="281" y="319"/>
                </a:lnTo>
                <a:lnTo>
                  <a:pt x="236" y="287"/>
                </a:lnTo>
                <a:lnTo>
                  <a:pt x="206" y="298"/>
                </a:lnTo>
                <a:lnTo>
                  <a:pt x="198" y="351"/>
                </a:lnTo>
                <a:lnTo>
                  <a:pt x="149" y="351"/>
                </a:lnTo>
                <a:lnTo>
                  <a:pt x="140" y="298"/>
                </a:lnTo>
                <a:lnTo>
                  <a:pt x="111" y="28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13" tIns="45708" rIns="91413" bIns="45708" numCol="1" anchor="t" anchorCtr="0" compatLnSpc="1">
            <a:prstTxWarp prst="textNoShape">
              <a:avLst/>
            </a:prstTxWarp>
          </a:bodyPr>
          <a:lstStyle/>
          <a:p>
            <a:pPr defTabSz="913983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36" name="Picture 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112" y="4240625"/>
            <a:ext cx="399794" cy="456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155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71550"/>
            <a:ext cx="8229600" cy="2798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fa-I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مراحل روکش قرص در داروسازی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011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609600" y="13525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anose="020B0604020202090204" pitchFamily="34" charset="0"/>
              <a:buNone/>
            </a:pPr>
            <a:r>
              <a:rPr lang="fa-IR" dirty="0" smtClean="0">
                <a:solidFill>
                  <a:schemeClr val="accent3">
                    <a:lumMod val="50000"/>
                  </a:schemeClr>
                </a:solidFill>
                <a:cs typeface="2  Nazanin" panose="00000400000000000000" pitchFamily="2" charset="-78"/>
              </a:rPr>
              <a:t>تعدا محصول روکشی 84 عدد</a:t>
            </a:r>
          </a:p>
          <a:p>
            <a:pPr marL="0" indent="0" algn="r" rtl="1">
              <a:buFont typeface="Arial" panose="020B0604020202090204" pitchFamily="34" charset="0"/>
              <a:buNone/>
            </a:pPr>
            <a:r>
              <a:rPr lang="fa-IR" dirty="0" smtClean="0">
                <a:solidFill>
                  <a:schemeClr val="accent3">
                    <a:lumMod val="50000"/>
                  </a:schemeClr>
                </a:solidFill>
                <a:cs typeface="2  Nazanin" panose="00000400000000000000" pitchFamily="2" charset="-78"/>
              </a:rPr>
              <a:t>تعداد محصول انجام پروژه کاهش روکش 19 عدد</a:t>
            </a:r>
          </a:p>
          <a:p>
            <a:pPr marL="0" indent="0" algn="r" rtl="1">
              <a:buFont typeface="Arial" panose="020B0604020202090204" pitchFamily="34" charset="0"/>
              <a:buNone/>
            </a:pPr>
            <a:endParaRPr lang="fa-IR" dirty="0">
              <a:solidFill>
                <a:schemeClr val="accent3">
                  <a:lumMod val="50000"/>
                </a:schemeClr>
              </a:solidFill>
              <a:cs typeface="2  Nazanin" panose="00000400000000000000" pitchFamily="2" charset="-78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609600" y="3583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تعدا محصولات شامل روکش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780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KPI</a:t>
            </a:r>
            <a:r>
              <a:rPr lang="fa-I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 پرسنل روکش</a:t>
            </a:r>
            <a:endParaRPr lang="fa-IR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9329461"/>
              </p:ext>
            </p:extLst>
          </p:nvPr>
        </p:nvGraphicFramePr>
        <p:xfrm>
          <a:off x="457201" y="1200150"/>
          <a:ext cx="8229599" cy="28346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72008"/>
                <a:gridCol w="814096"/>
                <a:gridCol w="1307208"/>
                <a:gridCol w="385532"/>
                <a:gridCol w="2714528"/>
                <a:gridCol w="699930"/>
                <a:gridCol w="1836297"/>
              </a:tblGrid>
              <a:tr h="435496">
                <a:tc>
                  <a:txBody>
                    <a:bodyPr/>
                    <a:lstStyle/>
                    <a:p>
                      <a:pPr algn="ctr" rtl="1"/>
                      <a:r>
                        <a:rPr lang="fa-IR" sz="1200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2  Nazanin" panose="00000400000000000000" pitchFamily="2" charset="-78"/>
                        </a:rPr>
                        <a:t>ردیف</a:t>
                      </a:r>
                      <a:endParaRPr lang="fa-IR" sz="120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2  Nazanin" panose="00000400000000000000" pitchFamily="2" charset="-78"/>
                        </a:rPr>
                        <a:t>پیلار</a:t>
                      </a:r>
                      <a:endParaRPr lang="fa-IR" sz="120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2  Nazanin" panose="00000400000000000000" pitchFamily="2" charset="-78"/>
                        </a:rPr>
                        <a:t>هدف</a:t>
                      </a:r>
                      <a:endParaRPr lang="fa-IR" sz="120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2  Nazanin" panose="00000400000000000000" pitchFamily="2" charset="-78"/>
                        </a:rPr>
                        <a:t>وزن</a:t>
                      </a:r>
                      <a:endParaRPr lang="fa-IR" sz="120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2  Nazanin" panose="00000400000000000000" pitchFamily="2" charset="-78"/>
                        </a:rPr>
                        <a:t>شاخص عملکرد</a:t>
                      </a:r>
                      <a:endParaRPr lang="fa-IR" sz="120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2  Nazanin" panose="00000400000000000000" pitchFamily="2" charset="-78"/>
                        </a:rPr>
                        <a:t>مقدار انتظار</a:t>
                      </a:r>
                      <a:endParaRPr lang="fa-IR" sz="120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2  Nazanin" panose="00000400000000000000" pitchFamily="2" charset="-78"/>
                        </a:rPr>
                        <a:t>توضیحات</a:t>
                      </a:r>
                      <a:endParaRPr lang="fa-IR" sz="120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2 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1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عملیات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کاهش مدت زمان روکش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40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کاهش زمان روکش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40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حداقل 40 درصد کاهش مدت زمان روکش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2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کیفیت و ایمنی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بهبود کیفیت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30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میزان شکایات با منشاء روکش&amp;حفاظت</a:t>
                      </a:r>
                      <a:r>
                        <a:rPr lang="fa-IR" sz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 و نگهداری ماشین آلات و  درصد برگ انحراف از </a:t>
                      </a:r>
                      <a:r>
                        <a:rPr lang="en-US" sz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SOP 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1،2،2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میزان برگشتی محصولات با منشاء</a:t>
                      </a:r>
                      <a:r>
                        <a:rPr lang="fa-IR" sz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 روکش،طرح موفق برای خرابی دستگاه ها، تعداد برگه های زرد ناشی از مشکلات اپراتوری حداکثر یک مورد در سال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3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برنامه ریزی و عملیات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تولید بر اساس پیش</a:t>
                      </a:r>
                      <a:r>
                        <a:rPr lang="fa-IR" sz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 بینی ماهیانه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15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اختلاف 4 درصد بین برنامه هفتگی و برنامه اجرایی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3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حداکثر سه مورد در سال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4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منابع انسانی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مدیریت مناسب نفرات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15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توسعه کیفی اپراتورها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0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آموزش اپراتورهای روکش و بازرسی و دریافت گزارشات</a:t>
                      </a:r>
                      <a:r>
                        <a:rPr lang="fa-IR" sz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Nazanin" panose="00000400000000000000" pitchFamily="2" charset="-78"/>
                        </a:rPr>
                        <a:t> حین کار</a:t>
                      </a:r>
                      <a:endParaRPr lang="fa-IR" sz="12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4789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کاهش مدت زمان روکش برای 19 محصول در مدت هشت ماه</a:t>
            </a:r>
            <a:endParaRPr lang="fa-IR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0232" y="1923678"/>
            <a:ext cx="2308459" cy="92333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1">
            <a:spAutoFit/>
          </a:bodyPr>
          <a:lstStyle/>
          <a:p>
            <a:pPr algn="just" rtl="1"/>
            <a:r>
              <a:rPr lang="fa-IR" b="1" dirty="0" smtClean="0">
                <a:solidFill>
                  <a:schemeClr val="accent3">
                    <a:lumMod val="50000"/>
                  </a:schemeClr>
                </a:solidFill>
                <a:cs typeface="2  Nazanin" panose="00000400000000000000" pitchFamily="2" charset="-78"/>
              </a:rPr>
              <a:t>صرفه جویی یک ماهه </a:t>
            </a:r>
            <a:r>
              <a:rPr lang="fa-IR" b="1" dirty="0">
                <a:solidFill>
                  <a:schemeClr val="accent3">
                    <a:lumMod val="50000"/>
                  </a:schemeClr>
                </a:solidFill>
                <a:cs typeface="2  Nazanin" panose="00000400000000000000" pitchFamily="2" charset="-78"/>
              </a:rPr>
              <a:t>به صورت </a:t>
            </a:r>
            <a:r>
              <a:rPr lang="fa-IR" b="1" dirty="0" smtClean="0">
                <a:solidFill>
                  <a:schemeClr val="accent3">
                    <a:lumMod val="50000"/>
                  </a:schemeClr>
                </a:solidFill>
                <a:cs typeface="2  Nazanin" panose="00000400000000000000" pitchFamily="2" charset="-78"/>
              </a:rPr>
              <a:t>دو شیفت برای یک دستگاه روکش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7574"/>
            <a:ext cx="6120680" cy="3594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236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r" rtl="1">
              <a:buFont typeface="+mj-lt"/>
              <a:buAutoNum type="arabicPeriod"/>
            </a:pPr>
            <a:r>
              <a:rPr lang="fa-IR" sz="2800" dirty="0" smtClean="0">
                <a:solidFill>
                  <a:schemeClr val="accent3">
                    <a:lumMod val="50000"/>
                  </a:schemeClr>
                </a:solidFill>
                <a:cs typeface="2  Nazanin" panose="00000400000000000000" pitchFamily="2" charset="-78"/>
              </a:rPr>
              <a:t>صرفه جویی 2500 نفر ساعت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800" dirty="0" smtClean="0">
                <a:solidFill>
                  <a:schemeClr val="accent3">
                    <a:lumMod val="50000"/>
                  </a:schemeClr>
                </a:solidFill>
                <a:cs typeface="2  Nazanin" panose="00000400000000000000" pitchFamily="2" charset="-78"/>
              </a:rPr>
              <a:t>صرفه جویی 347 شیفت کاری برای یک نفر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800" dirty="0" smtClean="0">
                <a:solidFill>
                  <a:schemeClr val="accent3">
                    <a:lumMod val="50000"/>
                  </a:schemeClr>
                </a:solidFill>
                <a:cs typeface="2  Nazanin" panose="00000400000000000000" pitchFamily="2" charset="-78"/>
              </a:rPr>
              <a:t>صرفه جویی حدود 26 میلون تومان</a:t>
            </a:r>
            <a:endParaRPr lang="fa-IR" sz="2800" dirty="0">
              <a:solidFill>
                <a:schemeClr val="accent3">
                  <a:lumMod val="50000"/>
                </a:schemeClr>
              </a:solidFill>
              <a:cs typeface="2  Nazanin" panose="00000400000000000000" pitchFamily="2" charset="-78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موارد صرفه جویی</a:t>
            </a:r>
            <a:endParaRPr lang="fa-IR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682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130629"/>
            <a:ext cx="8458200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444492"/>
                </a:solidFill>
              </a:rPr>
              <a:t>Dr. </a:t>
            </a:r>
            <a:r>
              <a:rPr lang="en-US" sz="2800" b="1" dirty="0" smtClean="0">
                <a:solidFill>
                  <a:srgbClr val="444492"/>
                </a:solidFill>
                <a:latin typeface="+mj-lt"/>
              </a:rPr>
              <a:t>ABIDI  </a:t>
            </a:r>
            <a:r>
              <a:rPr lang="en-US" sz="2800" dirty="0" smtClean="0">
                <a:solidFill>
                  <a:srgbClr val="444492"/>
                </a:solidFill>
                <a:latin typeface="+mj-lt"/>
              </a:rPr>
              <a:t> </a:t>
            </a:r>
            <a:br>
              <a:rPr lang="en-US" sz="2800" dirty="0" smtClean="0">
                <a:solidFill>
                  <a:srgbClr val="444492"/>
                </a:solidFill>
                <a:latin typeface="+mj-lt"/>
              </a:rPr>
            </a:br>
            <a:r>
              <a:rPr lang="en-US" sz="2800" dirty="0" smtClean="0">
                <a:solidFill>
                  <a:srgbClr val="444492"/>
                </a:solidFill>
                <a:latin typeface="+mj-lt"/>
              </a:rPr>
              <a:t>           Leading Quality</a:t>
            </a:r>
            <a:br>
              <a:rPr lang="en-US" sz="2800" dirty="0" smtClean="0">
                <a:solidFill>
                  <a:srgbClr val="444492"/>
                </a:solidFill>
                <a:latin typeface="+mj-lt"/>
              </a:rPr>
            </a:br>
            <a:r>
              <a:rPr lang="en-US" sz="2800" dirty="0" smtClean="0">
                <a:solidFill>
                  <a:srgbClr val="444492"/>
                </a:solidFill>
                <a:latin typeface="+mj-lt"/>
              </a:rPr>
              <a:t>                                    Leading Innovation</a:t>
            </a:r>
            <a:endParaRPr lang="en-US" sz="2200" dirty="0" smtClean="0">
              <a:solidFill>
                <a:srgbClr val="444492"/>
              </a:solidFill>
              <a:latin typeface="+mj-lt"/>
            </a:endParaRPr>
          </a:p>
        </p:txBody>
      </p:sp>
      <p:pic>
        <p:nvPicPr>
          <p:cNvPr id="7" name="Picture 1" descr="C:\Users\ir00101\Desktop\Image\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1" y="1494210"/>
            <a:ext cx="7076439" cy="30600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5736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860800" y="304800"/>
            <a:ext cx="4775200" cy="373558"/>
          </a:xfrm>
          <a:prstGeom prst="rect">
            <a:avLst/>
          </a:prstGeom>
          <a:noFill/>
          <a:ln>
            <a:noFill/>
          </a:ln>
        </p:spPr>
        <p:txBody>
          <a:bodyPr lIns="91383" tIns="45680" rIns="91383" bIns="45680" anchor="ctr" anchorCtr="0">
            <a:noAutofit/>
          </a:bodyPr>
          <a:lstStyle>
            <a:defPPr>
              <a:defRPr lang="en-US"/>
            </a:defPPr>
            <a:lvl1pPr algn="r" rtl="1">
              <a:buSzPct val="25000"/>
              <a:defRPr sz="2000">
                <a:solidFill>
                  <a:schemeClr val="accent1">
                    <a:lumMod val="50000"/>
                  </a:schemeClr>
                </a:solidFill>
                <a:latin typeface="Alefba" pitchFamily="34" charset="0"/>
                <a:ea typeface="Arial"/>
                <a:cs typeface="Alefba" pitchFamily="34" charset="0"/>
                <a:rtl val="0"/>
              </a:defRPr>
            </a:lvl1pPr>
          </a:lstStyle>
          <a:p>
            <a:pPr defTabSz="913983"/>
            <a:r>
              <a:rPr lang="fa-IR" sz="1800" dirty="0">
                <a:solidFill>
                  <a:srgbClr val="4F81BD">
                    <a:lumMod val="50000"/>
                  </a:srgbClr>
                </a:solidFill>
              </a:rPr>
              <a:t>تامین </a:t>
            </a:r>
            <a:r>
              <a:rPr lang="fa-IR" sz="2400" dirty="0">
                <a:solidFill>
                  <a:srgbClr val="4F81BD">
                    <a:lumMod val="50000"/>
                  </a:srgbClr>
                </a:solidFill>
                <a:cs typeface="Nazanin" pitchFamily="2" charset="-78"/>
              </a:rPr>
              <a:t>۶.۵% </a:t>
            </a: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</a:rPr>
              <a:t>نیاز </a:t>
            </a:r>
            <a:r>
              <a:rPr lang="fa-IR" sz="1800" dirty="0">
                <a:solidFill>
                  <a:srgbClr val="4F81BD">
                    <a:lumMod val="50000"/>
                  </a:srgbClr>
                </a:solidFill>
              </a:rPr>
              <a:t>دارویی کشور</a:t>
            </a:r>
          </a:p>
        </p:txBody>
      </p:sp>
      <p:sp>
        <p:nvSpPr>
          <p:cNvPr id="2" name="Rectangle 1"/>
          <p:cNvSpPr/>
          <p:nvPr/>
        </p:nvSpPr>
        <p:spPr>
          <a:xfrm>
            <a:off x="478483" y="3411846"/>
            <a:ext cx="1074279" cy="276975"/>
          </a:xfrm>
          <a:prstGeom prst="rect">
            <a:avLst/>
          </a:prstGeom>
        </p:spPr>
        <p:txBody>
          <a:bodyPr wrap="none" lIns="91413" tIns="45708" rIns="91413" bIns="45708">
            <a:spAutoFit/>
          </a:bodyPr>
          <a:lstStyle/>
          <a:p>
            <a:pPr defTabSz="913983"/>
            <a:r>
              <a:rPr lang="fa-IR" sz="1200" b="1" dirty="0">
                <a:solidFill>
                  <a:srgbClr val="000000"/>
                </a:solidFill>
                <a:latin typeface="Alefba" pitchFamily="34" charset="0"/>
                <a:cs typeface="Alefba" pitchFamily="34" charset="0"/>
              </a:rPr>
              <a:t>میلیون جعبه</a:t>
            </a:r>
            <a:endParaRPr lang="en-US" sz="1200" dirty="0">
              <a:solidFill>
                <a:srgbClr val="000000"/>
              </a:solidFill>
              <a:latin typeface="Alefba" pitchFamily="34" charset="0"/>
              <a:cs typeface="Alefba" pitchFamily="34" charset="0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70007"/>
              </p:ext>
            </p:extLst>
          </p:nvPr>
        </p:nvGraphicFramePr>
        <p:xfrm>
          <a:off x="1623848" y="1150886"/>
          <a:ext cx="6243145" cy="3549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Straight Arrow Connector 3"/>
          <p:cNvCxnSpPr/>
          <p:nvPr/>
        </p:nvCxnSpPr>
        <p:spPr>
          <a:xfrm flipV="1">
            <a:off x="2505075" y="1799573"/>
            <a:ext cx="3429000" cy="790575"/>
          </a:xfrm>
          <a:prstGeom prst="straightConnector1">
            <a:avLst/>
          </a:prstGeom>
          <a:ln w="317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413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/>
          <p:cNvSpPr txBox="1">
            <a:spLocks/>
          </p:cNvSpPr>
          <p:nvPr/>
        </p:nvSpPr>
        <p:spPr>
          <a:xfrm>
            <a:off x="1475654" y="221412"/>
            <a:ext cx="2732518" cy="274147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685800">
              <a:spcBef>
                <a:spcPct val="0"/>
              </a:spcBef>
              <a:defRPr/>
            </a:pPr>
            <a:endParaRPr lang="en-US" sz="12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514416" y="4694162"/>
            <a:ext cx="3298124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 dirty="0" smtClean="0">
                <a:solidFill>
                  <a:schemeClr val="bg2">
                    <a:lumMod val="75000"/>
                  </a:schemeClr>
                </a:solidFill>
              </a:rPr>
              <a:t>* Avg. Growth for Top 10 Company in 2013 : 57%</a:t>
            </a:r>
            <a:endParaRPr lang="en-US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304800" y="29926"/>
            <a:ext cx="8117840" cy="742950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solidFill>
                  <a:srgbClr val="444492"/>
                </a:solidFill>
                <a:cs typeface="Arial" pitchFamily="34" charset="0"/>
              </a:rPr>
              <a:t>Growth of </a:t>
            </a:r>
            <a:r>
              <a:rPr lang="en-US" sz="3200" dirty="0" err="1">
                <a:solidFill>
                  <a:srgbClr val="444492"/>
                </a:solidFill>
                <a:cs typeface="Arial" pitchFamily="34" charset="0"/>
              </a:rPr>
              <a:t>Abidi</a:t>
            </a:r>
            <a:r>
              <a:rPr lang="en-US" sz="3200" dirty="0">
                <a:solidFill>
                  <a:srgbClr val="444492"/>
                </a:solidFill>
                <a:cs typeface="Arial" pitchFamily="34" charset="0"/>
              </a:rPr>
              <a:t> vs. Top 10 Companies</a:t>
            </a:r>
            <a:r>
              <a:rPr lang="en-US" sz="2200" dirty="0">
                <a:solidFill>
                  <a:srgbClr val="444492"/>
                </a:solidFill>
                <a:cs typeface="Arial" pitchFamily="34" charset="0"/>
              </a:rPr>
              <a:t> </a:t>
            </a:r>
            <a:br>
              <a:rPr lang="en-US" sz="2200" dirty="0">
                <a:solidFill>
                  <a:srgbClr val="444492"/>
                </a:solidFill>
                <a:cs typeface="Arial" pitchFamily="34" charset="0"/>
              </a:rPr>
            </a:br>
            <a:r>
              <a:rPr lang="en-US" sz="2200" dirty="0" smtClean="0">
                <a:solidFill>
                  <a:srgbClr val="444492"/>
                </a:solidFill>
                <a:cs typeface="Arial" pitchFamily="34" charset="0"/>
              </a:rPr>
              <a:t> Re Value (B IRR)</a:t>
            </a:r>
            <a:endParaRPr lang="en-US" sz="3200" dirty="0">
              <a:solidFill>
                <a:srgbClr val="444492"/>
              </a:solidFill>
              <a:cs typeface="Arial" pitchFamily="34" charset="0"/>
            </a:endParaRPr>
          </a:p>
        </p:txBody>
      </p:sp>
      <p:graphicFrame>
        <p:nvGraphicFramePr>
          <p:cNvPr id="6" name="Char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927818"/>
              </p:ext>
            </p:extLst>
          </p:nvPr>
        </p:nvGraphicFramePr>
        <p:xfrm>
          <a:off x="891540" y="785191"/>
          <a:ext cx="6370320" cy="3597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78380" y="4312730"/>
            <a:ext cx="6172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Growth</a:t>
            </a:r>
            <a:endParaRPr 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495300" y="2407730"/>
            <a:ext cx="396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MS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7342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5187" y="913565"/>
            <a:ext cx="4196687" cy="38498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Chart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907953"/>
              </p:ext>
            </p:extLst>
          </p:nvPr>
        </p:nvGraphicFramePr>
        <p:xfrm>
          <a:off x="225186" y="817688"/>
          <a:ext cx="4196687" cy="4041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>
            <a:off x="4642514" y="914703"/>
            <a:ext cx="4196687" cy="38486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5186" y="914703"/>
            <a:ext cx="4196687" cy="37645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defRPr sz="1200" b="0" i="0" u="none" strike="noStrike" kern="1200" baseline="0">
                <a:solidFill>
                  <a:srgbClr val="000000"/>
                </a:solidFill>
                <a:latin typeface="Alefba" pitchFamily="34" charset="0"/>
                <a:ea typeface="+mn-ea"/>
                <a:cs typeface="Alefba" pitchFamily="34" charset="0"/>
              </a:defRPr>
            </a:pPr>
            <a:r>
              <a:rPr lang="fa-IR" sz="1100" dirty="0">
                <a:solidFill>
                  <a:schemeClr val="tx1"/>
                </a:solidFill>
                <a:latin typeface="Alefba" pitchFamily="34" charset="0"/>
                <a:cs typeface="Alefba" pitchFamily="34" charset="0"/>
              </a:rPr>
              <a:t>تعداد </a:t>
            </a:r>
            <a:r>
              <a:rPr lang="fa-IR" sz="1100" dirty="0" smtClean="0">
                <a:solidFill>
                  <a:schemeClr val="tx1"/>
                </a:solidFill>
                <a:latin typeface="Alefba" pitchFamily="34" charset="0"/>
                <a:cs typeface="Alefba" pitchFamily="34" charset="0"/>
              </a:rPr>
              <a:t>پرسنل</a:t>
            </a:r>
            <a:endParaRPr lang="en-US" sz="1100" dirty="0">
              <a:solidFill>
                <a:schemeClr val="tx1"/>
              </a:solidFill>
              <a:latin typeface="Alefba" pitchFamily="34" charset="0"/>
              <a:cs typeface="Alefb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642513" y="913565"/>
            <a:ext cx="4196687" cy="37645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 b="0" i="0" u="none" strike="noStrike" kern="1200" baseline="0">
                <a:solidFill>
                  <a:srgbClr val="000000"/>
                </a:solidFill>
                <a:latin typeface="Alefba" pitchFamily="34" charset="0"/>
                <a:ea typeface="+mn-ea"/>
                <a:cs typeface="Alefba" pitchFamily="34" charset="0"/>
              </a:defRPr>
            </a:pPr>
            <a:r>
              <a:rPr lang="fa-IR" sz="1200" dirty="0">
                <a:solidFill>
                  <a:schemeClr val="tx1"/>
                </a:solidFill>
                <a:latin typeface="Alefba" pitchFamily="34" charset="0"/>
                <a:cs typeface="Alefba" pitchFamily="34" charset="0"/>
              </a:rPr>
              <a:t>تحصیلات</a:t>
            </a:r>
            <a:endParaRPr lang="en-US" sz="1200" dirty="0">
              <a:solidFill>
                <a:schemeClr val="tx1"/>
              </a:solidFill>
              <a:latin typeface="Alefba" pitchFamily="34" charset="0"/>
              <a:cs typeface="Alefba" pitchFamily="34" charset="0"/>
            </a:endParaRPr>
          </a:p>
        </p:txBody>
      </p:sp>
      <p:sp>
        <p:nvSpPr>
          <p:cNvPr id="16" name="Title 4"/>
          <p:cNvSpPr txBox="1">
            <a:spLocks/>
          </p:cNvSpPr>
          <p:nvPr/>
        </p:nvSpPr>
        <p:spPr>
          <a:xfrm>
            <a:off x="225186" y="30480"/>
            <a:ext cx="8614014" cy="743017"/>
          </a:xfrm>
          <a:prstGeom prst="rect">
            <a:avLst/>
          </a:prstGeom>
          <a:noFill/>
          <a:ln>
            <a:noFill/>
          </a:ln>
        </p:spPr>
        <p:txBody>
          <a:bodyPr lIns="91412" tIns="45693" rIns="91412" bIns="45693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  <a:defRPr sz="2000" b="0" i="0" u="none" strike="noStrike" cap="none" baseline="0">
                <a:solidFill>
                  <a:schemeClr val="bg2"/>
                </a:solidFill>
                <a:latin typeface="Alefba" pitchFamily="34" charset="0"/>
                <a:ea typeface="Arial"/>
                <a:cs typeface="Alefba" pitchFamily="34" charset="0"/>
                <a:rtl val="0"/>
              </a:defRPr>
            </a:lvl1pPr>
            <a:lvl2pPr marL="0" marR="0" indent="0">
              <a:spcBef>
                <a:spcPts val="0"/>
              </a:spcBef>
            </a:lvl2pPr>
            <a:lvl3pPr marL="0" marR="0" indent="0">
              <a:spcBef>
                <a:spcPts val="0"/>
              </a:spcBef>
            </a:lvl3pPr>
            <a:lvl4pPr marL="0" marR="0" indent="0">
              <a:spcBef>
                <a:spcPts val="0"/>
              </a:spcBef>
            </a:lvl4pPr>
            <a:lvl5pPr marL="0" marR="0" indent="0">
              <a:spcBef>
                <a:spcPts val="0"/>
              </a:spcBef>
            </a:lvl5pPr>
            <a:lvl6pPr marL="0" marR="0" indent="0">
              <a:spcBef>
                <a:spcPts val="0"/>
              </a:spcBef>
            </a:lvl6pPr>
            <a:lvl7pPr marL="0" marR="0" indent="0">
              <a:spcBef>
                <a:spcPts val="0"/>
              </a:spcBef>
            </a:lvl7pPr>
            <a:lvl8pPr marL="0" marR="0" indent="0">
              <a:spcBef>
                <a:spcPts val="0"/>
              </a:spcBef>
            </a:lvl8pPr>
            <a:lvl9pPr marL="0" marR="0" indent="0">
              <a:spcBef>
                <a:spcPts val="0"/>
              </a:spcBef>
            </a:lvl9pPr>
          </a:lstStyle>
          <a:p>
            <a:r>
              <a:rPr lang="fa-IR" b="1" dirty="0" smtClean="0">
                <a:solidFill>
                  <a:schemeClr val="tx1"/>
                </a:solidFill>
              </a:rPr>
              <a:t>کار آفرینی برای </a:t>
            </a:r>
            <a:r>
              <a:rPr lang="fa-IR" sz="2400" b="1" dirty="0" smtClean="0">
                <a:solidFill>
                  <a:schemeClr val="tx1"/>
                </a:solidFill>
                <a:cs typeface="Nazanin" pitchFamily="2" charset="-78"/>
              </a:rPr>
              <a:t>504 </a:t>
            </a:r>
            <a:r>
              <a:rPr lang="fa-IR" b="1" dirty="0" smtClean="0">
                <a:solidFill>
                  <a:schemeClr val="tx1"/>
                </a:solidFill>
              </a:rPr>
              <a:t>نفر در </a:t>
            </a:r>
            <a:r>
              <a:rPr lang="fa-IR" sz="2400" b="1" dirty="0">
                <a:solidFill>
                  <a:schemeClr val="tx1"/>
                </a:solidFill>
                <a:cs typeface="Nazanin" pitchFamily="2" charset="-78"/>
              </a:rPr>
              <a:t>6</a:t>
            </a:r>
            <a:r>
              <a:rPr lang="fa-IR" b="1" dirty="0" smtClean="0">
                <a:solidFill>
                  <a:schemeClr val="tx1"/>
                </a:solidFill>
              </a:rPr>
              <a:t> سال گذشته </a:t>
            </a:r>
          </a:p>
          <a:p>
            <a:r>
              <a:rPr lang="fa-IR" b="1" dirty="0">
                <a:solidFill>
                  <a:schemeClr val="tx1"/>
                </a:solidFill>
              </a:rPr>
              <a:t>کار آفرینی </a:t>
            </a:r>
            <a:r>
              <a:rPr lang="fa-IR" b="1">
                <a:solidFill>
                  <a:schemeClr val="tx1"/>
                </a:solidFill>
              </a:rPr>
              <a:t>برای </a:t>
            </a:r>
            <a:r>
              <a:rPr lang="fa-IR" sz="2400" b="1" smtClean="0">
                <a:solidFill>
                  <a:schemeClr val="tx1"/>
                </a:solidFill>
                <a:cs typeface="Nazanin" pitchFamily="2" charset="-78"/>
              </a:rPr>
              <a:t>305 </a:t>
            </a:r>
            <a:r>
              <a:rPr lang="fa-IR" b="1" smtClean="0">
                <a:solidFill>
                  <a:schemeClr val="tx1"/>
                </a:solidFill>
              </a:rPr>
              <a:t>فارغ </a:t>
            </a:r>
            <a:r>
              <a:rPr lang="fa-IR" b="1" dirty="0">
                <a:solidFill>
                  <a:schemeClr val="tx1"/>
                </a:solidFill>
              </a:rPr>
              <a:t>التحصیلان </a:t>
            </a:r>
            <a:r>
              <a:rPr lang="fa-IR" b="1" dirty="0" smtClean="0">
                <a:solidFill>
                  <a:schemeClr val="tx1"/>
                </a:solidFill>
              </a:rPr>
              <a:t>دانشگاهی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fa-IR" b="1" dirty="0">
                <a:solidFill>
                  <a:schemeClr val="tx1"/>
                </a:solidFill>
              </a:rPr>
              <a:t>در </a:t>
            </a:r>
            <a:r>
              <a:rPr lang="fa-IR" sz="2800" b="1" dirty="0">
                <a:solidFill>
                  <a:schemeClr val="tx1"/>
                </a:solidFill>
                <a:cs typeface="Nazanin" pitchFamily="2" charset="-78"/>
              </a:rPr>
              <a:t>3</a:t>
            </a:r>
            <a:r>
              <a:rPr lang="fa-IR" b="1" dirty="0" smtClean="0">
                <a:solidFill>
                  <a:schemeClr val="tx1"/>
                </a:solidFill>
              </a:rPr>
              <a:t> </a:t>
            </a:r>
            <a:r>
              <a:rPr lang="fa-IR" b="1" dirty="0">
                <a:solidFill>
                  <a:schemeClr val="tx1"/>
                </a:solidFill>
              </a:rPr>
              <a:t>سال گذشته 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5615662"/>
              </p:ext>
            </p:extLst>
          </p:nvPr>
        </p:nvGraphicFramePr>
        <p:xfrm>
          <a:off x="4642514" y="1200149"/>
          <a:ext cx="4196686" cy="3489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285383" y="1661955"/>
            <a:ext cx="207629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سال95 ، 728 نفر است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4581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12383" y="1428115"/>
            <a:ext cx="5327435" cy="507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8" rIns="91413" bIns="45708" rtlCol="0" anchor="ctr"/>
          <a:lstStyle/>
          <a:p>
            <a:pPr algn="ctr" defTabSz="913983" rtl="1">
              <a:defRPr sz="1200" b="0" i="0" u="none" strike="noStrike" kern="1200" baseline="0">
                <a:solidFill>
                  <a:srgbClr val="000000"/>
                </a:solidFill>
                <a:latin typeface="Alefba" pitchFamily="34" charset="0"/>
                <a:ea typeface="+mn-ea"/>
                <a:cs typeface="Alefba" pitchFamily="34" charset="0"/>
              </a:defRPr>
            </a:pPr>
            <a:r>
              <a:rPr lang="fa-IR" sz="2200" dirty="0">
                <a:solidFill>
                  <a:srgbClr val="FFFFFF"/>
                </a:solidFill>
                <a:latin typeface="Alefba" pitchFamily="34" charset="0"/>
                <a:cs typeface="Alefba" pitchFamily="34" charset="0"/>
              </a:rPr>
              <a:t>بودجه آموزش و توسعه</a:t>
            </a:r>
          </a:p>
        </p:txBody>
      </p:sp>
      <p:sp>
        <p:nvSpPr>
          <p:cNvPr id="9" name="Rectangle 8"/>
          <p:cNvSpPr/>
          <p:nvPr/>
        </p:nvSpPr>
        <p:spPr>
          <a:xfrm>
            <a:off x="5868388" y="2337428"/>
            <a:ext cx="1176777" cy="5076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8" rIns="91413" bIns="45708" rtlCol="0" anchor="ctr"/>
          <a:lstStyle/>
          <a:p>
            <a:pPr algn="r" defTabSz="913983"/>
            <a:r>
              <a:rPr lang="fa-IR" sz="4000" b="1" dirty="0">
                <a:solidFill>
                  <a:srgbClr val="9BBB59">
                    <a:lumMod val="50000"/>
                  </a:srgbClr>
                </a:solidFill>
                <a:latin typeface="Alefba" pitchFamily="34" charset="0"/>
                <a:cs typeface="Nazanin" pitchFamily="2" charset="-78"/>
              </a:rPr>
              <a:t>4</a:t>
            </a:r>
            <a:endParaRPr lang="en-US" sz="4400" b="1" dirty="0">
              <a:solidFill>
                <a:srgbClr val="9BBB59">
                  <a:lumMod val="50000"/>
                </a:srgbClr>
              </a:solidFill>
              <a:latin typeface="Alefba" pitchFamily="34" charset="0"/>
              <a:cs typeface="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37175" y="1075592"/>
            <a:ext cx="389796" cy="830972"/>
          </a:xfrm>
          <a:prstGeom prst="rect">
            <a:avLst/>
          </a:prstGeom>
          <a:noFill/>
        </p:spPr>
        <p:txBody>
          <a:bodyPr wrap="none" lIns="91413" tIns="45708" rIns="91413" bIns="45708" rtlCol="0">
            <a:spAutoFit/>
          </a:bodyPr>
          <a:lstStyle/>
          <a:p>
            <a:pPr defTabSz="913983"/>
            <a:endParaRPr lang="fa-IR" sz="2400" b="1" dirty="0">
              <a:solidFill>
                <a:srgbClr val="9BBB59">
                  <a:lumMod val="50000"/>
                </a:srgbClr>
              </a:solidFill>
            </a:endParaRPr>
          </a:p>
          <a:p>
            <a:pPr defTabSz="913983"/>
            <a:r>
              <a:rPr lang="en-US" sz="2400" b="1" dirty="0">
                <a:solidFill>
                  <a:srgbClr val="9BBB59">
                    <a:lumMod val="50000"/>
                  </a:srgbClr>
                </a:solidFill>
              </a:rPr>
              <a:t>X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868387" y="1394280"/>
            <a:ext cx="1176777" cy="5076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8" rIns="91413" bIns="45708" rtlCol="0" anchor="ctr"/>
          <a:lstStyle/>
          <a:p>
            <a:pPr algn="r" defTabSz="913983"/>
            <a:r>
              <a:rPr lang="fa-IR" sz="4000" b="1" dirty="0">
                <a:solidFill>
                  <a:srgbClr val="9BBB59">
                    <a:lumMod val="50000"/>
                  </a:srgbClr>
                </a:solidFill>
                <a:latin typeface="Alefba" pitchFamily="34" charset="0"/>
                <a:cs typeface="Nazanin" pitchFamily="2" charset="-78"/>
              </a:rPr>
              <a:t>6</a:t>
            </a:r>
            <a:endParaRPr lang="en-US" sz="4400" b="1" dirty="0">
              <a:solidFill>
                <a:srgbClr val="9BBB59">
                  <a:lumMod val="50000"/>
                </a:srgbClr>
              </a:solidFill>
              <a:latin typeface="Alefba" pitchFamily="34" charset="0"/>
              <a:cs typeface="Nazanin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77963" y="3361690"/>
            <a:ext cx="1176777" cy="5076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8" rIns="91413" bIns="45708" rtlCol="0" anchor="ctr"/>
          <a:lstStyle/>
          <a:p>
            <a:pPr algn="r" defTabSz="913983"/>
            <a:r>
              <a:rPr lang="fa-IR" sz="4000" b="1" dirty="0">
                <a:solidFill>
                  <a:srgbClr val="9BBB59">
                    <a:lumMod val="50000"/>
                  </a:srgbClr>
                </a:solidFill>
                <a:latin typeface="Alefba" pitchFamily="34" charset="0"/>
                <a:cs typeface="Nazanin" pitchFamily="2" charset="-78"/>
              </a:rPr>
              <a:t>3.5</a:t>
            </a:r>
            <a:endParaRPr lang="en-US" sz="4400" b="1" dirty="0">
              <a:solidFill>
                <a:srgbClr val="9BBB59">
                  <a:lumMod val="50000"/>
                </a:srgbClr>
              </a:solidFill>
              <a:latin typeface="Alefba" pitchFamily="34" charset="0"/>
              <a:cs typeface="Nazanin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37175" y="3044891"/>
            <a:ext cx="389796" cy="830972"/>
          </a:xfrm>
          <a:prstGeom prst="rect">
            <a:avLst/>
          </a:prstGeom>
          <a:noFill/>
        </p:spPr>
        <p:txBody>
          <a:bodyPr wrap="none" lIns="91413" tIns="45708" rIns="91413" bIns="45708" rtlCol="0">
            <a:spAutoFit/>
          </a:bodyPr>
          <a:lstStyle/>
          <a:p>
            <a:pPr defTabSz="913983"/>
            <a:endParaRPr lang="fa-IR" sz="2400" b="1" dirty="0">
              <a:solidFill>
                <a:srgbClr val="9BBB59">
                  <a:lumMod val="50000"/>
                </a:srgbClr>
              </a:solidFill>
            </a:endParaRPr>
          </a:p>
          <a:p>
            <a:pPr defTabSz="913983"/>
            <a:r>
              <a:rPr lang="en-US" sz="2400" b="1" dirty="0">
                <a:solidFill>
                  <a:srgbClr val="9BBB59">
                    <a:lumMod val="50000"/>
                  </a:srgbClr>
                </a:solidFill>
              </a:rPr>
              <a:t>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37175" y="2013599"/>
            <a:ext cx="389796" cy="830972"/>
          </a:xfrm>
          <a:prstGeom prst="rect">
            <a:avLst/>
          </a:prstGeom>
          <a:noFill/>
        </p:spPr>
        <p:txBody>
          <a:bodyPr wrap="none" lIns="91413" tIns="45708" rIns="91413" bIns="45708" rtlCol="0">
            <a:spAutoFit/>
          </a:bodyPr>
          <a:lstStyle/>
          <a:p>
            <a:pPr defTabSz="913983"/>
            <a:endParaRPr lang="fa-IR" sz="2400" b="1" dirty="0">
              <a:solidFill>
                <a:srgbClr val="9BBB59">
                  <a:lumMod val="50000"/>
                </a:srgbClr>
              </a:solidFill>
            </a:endParaRPr>
          </a:p>
          <a:p>
            <a:pPr defTabSz="913983"/>
            <a:r>
              <a:rPr lang="en-US" sz="2400" b="1" dirty="0">
                <a:solidFill>
                  <a:srgbClr val="9BBB59">
                    <a:lumMod val="50000"/>
                  </a:srgbClr>
                </a:solidFill>
              </a:rPr>
              <a:t>X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12383" y="2415677"/>
            <a:ext cx="5327435" cy="507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8" rIns="91413" bIns="45708" rtlCol="0" anchor="ctr"/>
          <a:lstStyle/>
          <a:p>
            <a:pPr algn="ctr" defTabSz="913983" rtl="1">
              <a:defRPr sz="1200" b="0" i="0" u="none" strike="noStrike" kern="1200" baseline="0">
                <a:solidFill>
                  <a:srgbClr val="000000"/>
                </a:solidFill>
                <a:latin typeface="Alefba" pitchFamily="34" charset="0"/>
                <a:ea typeface="+mn-ea"/>
                <a:cs typeface="Alefba" pitchFamily="34" charset="0"/>
              </a:defRPr>
            </a:pPr>
            <a:r>
              <a:rPr lang="fa-IR" sz="2200" dirty="0">
                <a:solidFill>
                  <a:srgbClr val="FFFFFF"/>
                </a:solidFill>
                <a:latin typeface="Alefba" pitchFamily="34" charset="0"/>
                <a:cs typeface="Alefba" pitchFamily="34" charset="0"/>
              </a:rPr>
              <a:t>تعداد ساعت آموزشی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12383" y="3403238"/>
            <a:ext cx="5327435" cy="5076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8" rIns="91413" bIns="45708" rtlCol="0" anchor="ctr"/>
          <a:lstStyle/>
          <a:p>
            <a:pPr algn="ctr" defTabSz="913983" rtl="1">
              <a:defRPr sz="1200" b="0" i="0" u="none" strike="noStrike" kern="1200" baseline="0">
                <a:solidFill>
                  <a:srgbClr val="000000"/>
                </a:solidFill>
                <a:latin typeface="Alefba" pitchFamily="34" charset="0"/>
                <a:ea typeface="+mn-ea"/>
                <a:cs typeface="Alefba" pitchFamily="34" charset="0"/>
              </a:defRPr>
            </a:pPr>
            <a:r>
              <a:rPr lang="fa-IR" sz="2200" dirty="0">
                <a:solidFill>
                  <a:srgbClr val="FFFFFF"/>
                </a:solidFill>
                <a:latin typeface="Alefba" pitchFamily="34" charset="0"/>
                <a:cs typeface="Alefba" pitchFamily="34" charset="0"/>
              </a:rPr>
              <a:t>سرانه آموزش و توسعه</a:t>
            </a:r>
          </a:p>
        </p:txBody>
      </p:sp>
      <p:sp>
        <p:nvSpPr>
          <p:cNvPr id="18" name="Title 4"/>
          <p:cNvSpPr txBox="1">
            <a:spLocks/>
          </p:cNvSpPr>
          <p:nvPr/>
        </p:nvSpPr>
        <p:spPr>
          <a:xfrm>
            <a:off x="312276" y="203416"/>
            <a:ext cx="8515350" cy="571500"/>
          </a:xfrm>
          <a:prstGeom prst="rect">
            <a:avLst/>
          </a:prstGeom>
          <a:noFill/>
          <a:ln>
            <a:noFill/>
          </a:ln>
        </p:spPr>
        <p:txBody>
          <a:bodyPr lIns="91383" tIns="45680" rIns="91383" bIns="45680" anchor="ctr" anchorCtr="0">
            <a:noAutofit/>
          </a:bodyPr>
          <a:lstStyle>
            <a:defPPr>
              <a:defRPr lang="en-US"/>
            </a:defPPr>
            <a:lvl1pPr algn="r" rtl="1">
              <a:buSzPct val="25000"/>
              <a:defRPr sz="2200">
                <a:solidFill>
                  <a:schemeClr val="accent1">
                    <a:lumMod val="50000"/>
                  </a:schemeClr>
                </a:solidFill>
                <a:latin typeface="Alefba" pitchFamily="34" charset="0"/>
                <a:ea typeface="Arial"/>
                <a:cs typeface="Alefba" pitchFamily="34" charset="0"/>
                <a:rtl val="0"/>
              </a:defRPr>
            </a:lvl1pPr>
          </a:lstStyle>
          <a:p>
            <a:pPr defTabSz="913983"/>
            <a:r>
              <a:rPr lang="fa-IR" sz="2000" dirty="0">
                <a:solidFill>
                  <a:srgbClr val="1F497D"/>
                </a:solidFill>
              </a:rPr>
              <a:t>سرمایه گذاری در </a:t>
            </a:r>
            <a:r>
              <a:rPr lang="fa-IR" sz="2000" dirty="0" smtClean="0">
                <a:solidFill>
                  <a:srgbClr val="1F497D"/>
                </a:solidFill>
              </a:rPr>
              <a:t>حوزه منابع </a:t>
            </a:r>
            <a:r>
              <a:rPr lang="fa-IR" sz="2000" dirty="0">
                <a:solidFill>
                  <a:srgbClr val="1F497D"/>
                </a:solidFill>
              </a:rPr>
              <a:t>انسانی در طول</a:t>
            </a:r>
            <a:r>
              <a:rPr lang="fa-IR" sz="2000" dirty="0">
                <a:solidFill>
                  <a:srgbClr val="1F497D"/>
                </a:solidFill>
                <a:cs typeface="Nazanin" pitchFamily="2" charset="-78"/>
              </a:rPr>
              <a:t> </a:t>
            </a:r>
            <a:r>
              <a:rPr lang="fa-IR" sz="2800" dirty="0">
                <a:solidFill>
                  <a:srgbClr val="1F497D"/>
                </a:solidFill>
                <a:cs typeface="Nazanin" pitchFamily="2" charset="-78"/>
              </a:rPr>
              <a:t>6</a:t>
            </a:r>
            <a:r>
              <a:rPr lang="fa-IR" sz="2000" dirty="0">
                <a:solidFill>
                  <a:srgbClr val="1F497D"/>
                </a:solidFill>
              </a:rPr>
              <a:t> سال گذشته</a:t>
            </a:r>
            <a:endParaRPr lang="en-US" sz="2000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58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4604912"/>
              </p:ext>
            </p:extLst>
          </p:nvPr>
        </p:nvGraphicFramePr>
        <p:xfrm>
          <a:off x="206379" y="1028703"/>
          <a:ext cx="9191626" cy="3736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>
            <a:spLocks noGrp="1"/>
          </p:cNvSpPr>
          <p:nvPr>
            <p:ph type="title" idx="4294967295"/>
          </p:nvPr>
        </p:nvSpPr>
        <p:spPr>
          <a:xfrm>
            <a:off x="-504499" y="235386"/>
            <a:ext cx="9254357" cy="400050"/>
          </a:xfrm>
          <a:noFill/>
          <a:ln>
            <a:noFill/>
          </a:ln>
        </p:spPr>
        <p:txBody>
          <a:bodyPr lIns="91383" tIns="45680" rIns="91383" bIns="45680" anchor="ctr" anchorCtr="0">
            <a:noAutofit/>
          </a:bodyPr>
          <a:lstStyle/>
          <a:p>
            <a:pPr algn="r" defTabSz="913983" rtl="1">
              <a:buSzPct val="25000"/>
            </a:pPr>
            <a:r>
              <a:rPr lang="fa-IR" sz="2000" kern="1200" dirty="0">
                <a:solidFill>
                  <a:schemeClr val="bg2"/>
                </a:solidFill>
                <a:latin typeface="Alefba" pitchFamily="34" charset="0"/>
                <a:cs typeface="Alefba" pitchFamily="34" charset="0"/>
              </a:rPr>
              <a:t>داروسازی دکتر عبیدی تنها شرکت داروسازی با روند افزایشی سرمایه گذاری</a:t>
            </a:r>
            <a:endParaRPr lang="en-US" sz="2000" kern="1200" dirty="0">
              <a:solidFill>
                <a:schemeClr val="bg2"/>
              </a:solidFill>
              <a:latin typeface="Alefba" pitchFamily="34" charset="0"/>
              <a:cs typeface="Alefb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3987" y="4718701"/>
            <a:ext cx="8636000" cy="350946"/>
          </a:xfrm>
          <a:prstGeom prst="rect">
            <a:avLst/>
          </a:prstGeom>
        </p:spPr>
        <p:txBody>
          <a:bodyPr wrap="square" lIns="73231" tIns="36616" rIns="73231" bIns="36616">
            <a:spAutoFit/>
          </a:bodyPr>
          <a:lstStyle/>
          <a:p>
            <a:pPr defTabSz="913983"/>
            <a:r>
              <a:rPr lang="en-US" sz="900" i="1" dirty="0">
                <a:solidFill>
                  <a:srgbClr val="000000"/>
                </a:solidFill>
              </a:rPr>
              <a:t>Source: </a:t>
            </a:r>
            <a:r>
              <a:rPr lang="fa-IR" sz="900" i="1" dirty="0">
                <a:solidFill>
                  <a:srgbClr val="000000"/>
                </a:solidFill>
              </a:rPr>
              <a:t> </a:t>
            </a:r>
            <a:r>
              <a:rPr lang="fa-IR" sz="900" dirty="0">
                <a:solidFill>
                  <a:srgbClr val="000000"/>
                </a:solidFill>
              </a:rPr>
              <a:t> بورس اوراق بهادار تهران</a:t>
            </a:r>
          </a:p>
          <a:p>
            <a:pPr defTabSz="913983"/>
            <a:endParaRPr lang="fa-IR" sz="9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7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larity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ustom 2">
      <a:majorFont>
        <a:latin typeface="B Lotus"/>
        <a:ea typeface=""/>
        <a:cs typeface="B Lotus"/>
      </a:majorFont>
      <a:minorFont>
        <a:latin typeface="B Lotus"/>
        <a:ea typeface=""/>
        <a:cs typeface="B Lotus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6189</TotalTime>
  <Words>1423</Words>
  <Application>Microsoft Office PowerPoint</Application>
  <PresentationFormat>On-screen Show (16:9)</PresentationFormat>
  <Paragraphs>388</Paragraphs>
  <Slides>45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18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69" baseType="lpstr">
      <vt:lpstr>Arial Unicode MS</vt:lpstr>
      <vt:lpstr>2  Nazanin</vt:lpstr>
      <vt:lpstr>2  Titr</vt:lpstr>
      <vt:lpstr>Alefba</vt:lpstr>
      <vt:lpstr>Arial</vt:lpstr>
      <vt:lpstr>Arial Narrow</vt:lpstr>
      <vt:lpstr>B Lotus</vt:lpstr>
      <vt:lpstr>B Mitra</vt:lpstr>
      <vt:lpstr>B Nazanin</vt:lpstr>
      <vt:lpstr>B Titr</vt:lpstr>
      <vt:lpstr>B Yekan</vt:lpstr>
      <vt:lpstr>Calibri</vt:lpstr>
      <vt:lpstr>Dast Nevis</vt:lpstr>
      <vt:lpstr>Na</vt:lpstr>
      <vt:lpstr>Nazanin</vt:lpstr>
      <vt:lpstr>Tahoma</vt:lpstr>
      <vt:lpstr>Times New Roman</vt:lpstr>
      <vt:lpstr>Wingdings</vt:lpstr>
      <vt:lpstr>1_Office Theme</vt:lpstr>
      <vt:lpstr>Office Theme</vt:lpstr>
      <vt:lpstr>Clarity</vt:lpstr>
      <vt:lpstr>2_Office Theme</vt:lpstr>
      <vt:lpstr>3_Office Theme</vt:lpstr>
      <vt:lpstr>Worksheet</vt:lpstr>
      <vt:lpstr>معرفی سیستم مدیریت عملکرد شرکت داروسازی دکتر عبیدی</vt:lpstr>
      <vt:lpstr>PowerPoint Presentation</vt:lpstr>
      <vt:lpstr>PowerPoint Presentation</vt:lpstr>
      <vt:lpstr>PowerPoint Presentation</vt:lpstr>
      <vt:lpstr>PowerPoint Presentation</vt:lpstr>
      <vt:lpstr>Growth of Abidi vs. Top 10 Companies   Re Value (B IRR)</vt:lpstr>
      <vt:lpstr>PowerPoint Presentation</vt:lpstr>
      <vt:lpstr>PowerPoint Presentation</vt:lpstr>
      <vt:lpstr>داروسازی دکتر عبیدی تنها شرکت داروسازی با روند افزایشی سرمایه گذاری</vt:lpstr>
      <vt:lpstr>کیفیت، اولویت اول در داروسازی دکتر عبیدی</vt:lpstr>
      <vt:lpstr>PowerPoint Presentation</vt:lpstr>
      <vt:lpstr>معرفی سیستم مدیریت عملکرد شرکت داروسازی دکتر عبیدی</vt:lpstr>
      <vt:lpstr>PowerPoint Presentation</vt:lpstr>
      <vt:lpstr>PowerPoint Presentation</vt:lpstr>
      <vt:lpstr>PowerPoint Presentation</vt:lpstr>
      <vt:lpstr>کارت امتیازی متوازن</vt:lpstr>
      <vt:lpstr>PowerPoint Presentation</vt:lpstr>
      <vt:lpstr>PowerPoint Presentation</vt:lpstr>
      <vt:lpstr>مدل شایستگی</vt:lpstr>
      <vt:lpstr>فرایند تعیین اهداف</vt:lpstr>
      <vt:lpstr>ماتریس ارزیابی عملکرد</vt:lpstr>
      <vt:lpstr>معیارهای طبقه بندی عملکرد و رفتار</vt:lpstr>
      <vt:lpstr>معیارهای طبقه بندی عملکرد ی</vt:lpstr>
      <vt:lpstr>توزیع اجباری در ارزیابی عملکرد</vt:lpstr>
      <vt:lpstr>ضرایب ارزیابی مدیران</vt:lpstr>
      <vt:lpstr>ضرایب ارزیابی مدیران میانی</vt:lpstr>
      <vt:lpstr>ضرایب ارزیابی کارکنان</vt:lpstr>
      <vt:lpstr>ارتباط سیستم مدیریت عملکرد با سایر سیستم های منابع انسانی</vt:lpstr>
      <vt:lpstr>ضرایب پاداش جدید</vt:lpstr>
      <vt:lpstr>سیستم مدیریت عملکرد</vt:lpstr>
      <vt:lpstr>PowerPoint Presentation</vt:lpstr>
      <vt:lpstr>PowerPoint Presentation</vt:lpstr>
      <vt:lpstr>ارائه بازخور به صورت مستمر</vt:lpstr>
      <vt:lpstr>PowerPoint Presentation</vt:lpstr>
      <vt:lpstr>PowerPoint Presentation</vt:lpstr>
      <vt:lpstr>PowerPoint Presentation</vt:lpstr>
      <vt:lpstr>PowerPoint Presentation</vt:lpstr>
      <vt:lpstr>داروسازی دکتر عبیدی</vt:lpstr>
      <vt:lpstr>مراحل تهیه قرص در داروسازی</vt:lpstr>
      <vt:lpstr>مراحل روکش قرص در داروسازی</vt:lpstr>
      <vt:lpstr>PowerPoint Presentation</vt:lpstr>
      <vt:lpstr>KPI پرسنل روکش</vt:lpstr>
      <vt:lpstr>کاهش مدت زمان روکش برای 19 محصول در مدت هشت ماه</vt:lpstr>
      <vt:lpstr>موارد صرفه جویی</vt:lpstr>
      <vt:lpstr>Dr. ABIDI               Leading Quality                                     Leading Innovation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Sadeghi, Javad</dc:creator>
  <cp:lastModifiedBy>Lenovo</cp:lastModifiedBy>
  <cp:revision>200</cp:revision>
  <dcterms:created xsi:type="dcterms:W3CDTF">2016-04-02T09:58:46Z</dcterms:created>
  <dcterms:modified xsi:type="dcterms:W3CDTF">2017-01-08T12:12:59Z</dcterms:modified>
</cp:coreProperties>
</file>