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86" r:id="rId3"/>
    <p:sldId id="288" r:id="rId4"/>
    <p:sldId id="257" r:id="rId5"/>
    <p:sldId id="258" r:id="rId6"/>
    <p:sldId id="259" r:id="rId7"/>
    <p:sldId id="284" r:id="rId8"/>
    <p:sldId id="260" r:id="rId9"/>
    <p:sldId id="285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3" r:id="rId20"/>
    <p:sldId id="275" r:id="rId21"/>
    <p:sldId id="276" r:id="rId22"/>
    <p:sldId id="280" r:id="rId23"/>
    <p:sldId id="278" r:id="rId24"/>
    <p:sldId id="281" r:id="rId25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  <a:srgbClr val="0066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466B6D-DAC9-41D9-A0BD-2C948F01B78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B1FE239C-7CFF-489C-AA69-498A8C58E7C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مدیریت </a:t>
          </a:r>
          <a:endParaRPr kumimoji="0" lang="fa-IR" altLang="zh-CN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عملکرد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endParaRPr>
        </a:p>
      </dgm:t>
    </dgm:pt>
    <dgm:pt modelId="{E0186D11-201D-4D90-A67E-4EDE189E80FA}" type="parTrans" cxnId="{75AD52F1-2CC9-421F-98F9-C296FA70529F}">
      <dgm:prSet/>
      <dgm:spPr/>
    </dgm:pt>
    <dgm:pt modelId="{B9EAFDF2-02CD-4E76-8E7C-E6DAC9AC64FE}" type="sibTrans" cxnId="{75AD52F1-2CC9-421F-98F9-C296FA70529F}">
      <dgm:prSet/>
      <dgm:spPr/>
    </dgm:pt>
    <dgm:pt modelId="{3E89F3EB-13AB-4BD0-884C-658726A22D9A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a-IR" altLang="zh-CN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altLang="zh-CN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 </a:t>
          </a:r>
          <a:r>
            <a:rPr kumimoji="0" lang="ar-SA" altLang="zh-CN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  <a:r>
            <a:rPr kumimoji="0" lang="ar-SA" altLang="zh-CN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ارزش گذاری  </a:t>
          </a:r>
          <a:endParaRPr kumimoji="0" lang="en-US" altLang="zh-CN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ea typeface="宋体" charset="-122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کارکنان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endParaRPr>
        </a:p>
      </dgm:t>
    </dgm:pt>
    <dgm:pt modelId="{A41C5A09-1932-48E4-8CB9-612F7F24CF42}" type="parTrans" cxnId="{89235F2B-EB4F-4F76-9DB8-543DA9ADA93E}">
      <dgm:prSet/>
      <dgm:spPr/>
      <dgm:t>
        <a:bodyPr/>
        <a:lstStyle/>
        <a:p>
          <a:endParaRPr lang="en-US"/>
        </a:p>
      </dgm:t>
    </dgm:pt>
    <dgm:pt modelId="{7978CF14-F983-42C3-A66F-F24708B8AB48}" type="sibTrans" cxnId="{89235F2B-EB4F-4F76-9DB8-543DA9ADA93E}">
      <dgm:prSet/>
      <dgm:spPr/>
    </dgm:pt>
    <dgm:pt modelId="{28B1D149-F51D-4974-B99C-595B084FAF43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توسعه</a:t>
          </a:r>
          <a:endParaRPr kumimoji="0" lang="fa-IR" altLang="zh-CN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 منابع انسانی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</dgm:t>
    </dgm:pt>
    <dgm:pt modelId="{5A3811DC-56A1-49FA-B258-8C8C910D6C63}" type="parTrans" cxnId="{57F5D952-44B1-47DA-88A2-83C7BD031545}">
      <dgm:prSet/>
      <dgm:spPr/>
      <dgm:t>
        <a:bodyPr/>
        <a:lstStyle/>
        <a:p>
          <a:endParaRPr lang="en-US"/>
        </a:p>
      </dgm:t>
    </dgm:pt>
    <dgm:pt modelId="{1DC37698-95AB-41FA-898B-79722A634000}" type="sibTrans" cxnId="{57F5D952-44B1-47DA-88A2-83C7BD031545}">
      <dgm:prSet/>
      <dgm:spPr/>
    </dgm:pt>
    <dgm:pt modelId="{27F9C13C-7CFF-4170-80FF-076CFC54023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مشارکت </a:t>
          </a:r>
          <a:endParaRPr kumimoji="0" lang="fa-IR" altLang="zh-CN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کارکنان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</dgm:t>
    </dgm:pt>
    <dgm:pt modelId="{1D4EC62F-4B66-401C-91D3-A715D1E31CF3}" type="parTrans" cxnId="{47600EAE-381B-4619-B369-DCB2AFB99A1B}">
      <dgm:prSet/>
      <dgm:spPr/>
      <dgm:t>
        <a:bodyPr/>
        <a:lstStyle/>
        <a:p>
          <a:endParaRPr lang="en-US"/>
        </a:p>
      </dgm:t>
    </dgm:pt>
    <dgm:pt modelId="{6D91CAEA-54FE-4489-B6DC-50C4617381D8}" type="sibTrans" cxnId="{47600EAE-381B-4619-B369-DCB2AFB99A1B}">
      <dgm:prSet/>
      <dgm:spPr/>
    </dgm:pt>
    <dgm:pt modelId="{90F2A8BD-E4AE-4999-BD7A-70BDF180142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سیستم</a:t>
          </a:r>
          <a:endParaRPr kumimoji="0" lang="fa-IR" altLang="zh-CN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zh-CN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  <a:cs typeface="Arial" charset="0"/>
            </a:rPr>
            <a:t> پرداخت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  <a:cs typeface="Arial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endParaRPr>
        </a:p>
      </dgm:t>
    </dgm:pt>
    <dgm:pt modelId="{D25756AA-BA79-48DE-A9C2-F7832F89D86A}" type="parTrans" cxnId="{B19ECE65-99B3-4006-A835-1C7109888290}">
      <dgm:prSet/>
      <dgm:spPr/>
      <dgm:t>
        <a:bodyPr/>
        <a:lstStyle/>
        <a:p>
          <a:endParaRPr lang="en-US"/>
        </a:p>
      </dgm:t>
    </dgm:pt>
    <dgm:pt modelId="{43689B7F-FDC0-4C6A-9296-27B9645D7469}" type="sibTrans" cxnId="{B19ECE65-99B3-4006-A835-1C7109888290}">
      <dgm:prSet/>
      <dgm:spPr/>
    </dgm:pt>
    <dgm:pt modelId="{BB11B8BA-D683-4A9E-A280-F8E118635A33}" type="pres">
      <dgm:prSet presAssocID="{10466B6D-DAC9-41D9-A0BD-2C948F01B7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83ED20A-56E1-4812-B5C0-FEA014EA72E6}" type="pres">
      <dgm:prSet presAssocID="{B1FE239C-7CFF-489C-AA69-498A8C58E7C5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BEF076BF-6C92-44DA-BCFB-4ECBD594F06E}" type="pres">
      <dgm:prSet presAssocID="{A41C5A09-1932-48E4-8CB9-612F7F24CF42}" presName="Name9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4CD48738-320C-4028-A259-8188EE52EF8C}" type="pres">
      <dgm:prSet presAssocID="{A41C5A09-1932-48E4-8CB9-612F7F24CF42}" presName="connTx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856725E3-DBD0-4DFF-8F1A-8FD129A5240B}" type="pres">
      <dgm:prSet presAssocID="{3E89F3EB-13AB-4BD0-884C-658726A22D9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D7F4DBF-4F98-4EAF-9343-4C3520489DDC}" type="pres">
      <dgm:prSet presAssocID="{5A3811DC-56A1-49FA-B258-8C8C910D6C63}" presName="Name9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F1CE0202-31B4-46C2-80F0-DFE389FDA46A}" type="pres">
      <dgm:prSet presAssocID="{5A3811DC-56A1-49FA-B258-8C8C910D6C63}" presName="connTx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E153DC68-1855-44A1-B5E1-583EC74E8DD9}" type="pres">
      <dgm:prSet presAssocID="{28B1D149-F51D-4974-B99C-595B084FAF4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AD8E97-F986-452D-B89E-54772CC7295D}" type="pres">
      <dgm:prSet presAssocID="{1D4EC62F-4B66-401C-91D3-A715D1E31CF3}" presName="Name9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531AD3BB-DA69-4804-A691-0426F9928628}" type="pres">
      <dgm:prSet presAssocID="{1D4EC62F-4B66-401C-91D3-A715D1E31CF3}" presName="connTx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A7BBD408-E238-4211-8FF8-B6F5E88B580C}" type="pres">
      <dgm:prSet presAssocID="{27F9C13C-7CFF-4170-80FF-076CFC54023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4C9F499-817D-4E61-94FA-01513EFC1536}" type="pres">
      <dgm:prSet presAssocID="{D25756AA-BA79-48DE-A9C2-F7832F89D86A}" presName="Name9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3E648D34-20EE-435F-B8F3-9B9180F9DB44}" type="pres">
      <dgm:prSet presAssocID="{D25756AA-BA79-48DE-A9C2-F7832F89D86A}" presName="connTx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05C0C53D-D788-4606-B161-67921CB5B52E}" type="pres">
      <dgm:prSet presAssocID="{90F2A8BD-E4AE-4999-BD7A-70BDF180142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75AD52F1-2CC9-421F-98F9-C296FA70529F}" srcId="{10466B6D-DAC9-41D9-A0BD-2C948F01B788}" destId="{B1FE239C-7CFF-489C-AA69-498A8C58E7C5}" srcOrd="0" destOrd="0" parTransId="{E0186D11-201D-4D90-A67E-4EDE189E80FA}" sibTransId="{B9EAFDF2-02CD-4E76-8E7C-E6DAC9AC64FE}"/>
    <dgm:cxn modelId="{DFF3786F-0886-4C10-9AF7-F31C455340A6}" type="presOf" srcId="{1D4EC62F-4B66-401C-91D3-A715D1E31CF3}" destId="{531AD3BB-DA69-4804-A691-0426F9928628}" srcOrd="1" destOrd="0" presId="urn:microsoft.com/office/officeart/2005/8/layout/radial1"/>
    <dgm:cxn modelId="{47600EAE-381B-4619-B369-DCB2AFB99A1B}" srcId="{B1FE239C-7CFF-489C-AA69-498A8C58E7C5}" destId="{27F9C13C-7CFF-4170-80FF-076CFC540237}" srcOrd="2" destOrd="0" parTransId="{1D4EC62F-4B66-401C-91D3-A715D1E31CF3}" sibTransId="{6D91CAEA-54FE-4489-B6DC-50C4617381D8}"/>
    <dgm:cxn modelId="{1D822588-7F30-4F28-BB81-1DE2C7C0F179}" type="presOf" srcId="{3E89F3EB-13AB-4BD0-884C-658726A22D9A}" destId="{856725E3-DBD0-4DFF-8F1A-8FD129A5240B}" srcOrd="0" destOrd="0" presId="urn:microsoft.com/office/officeart/2005/8/layout/radial1"/>
    <dgm:cxn modelId="{FEB3D015-B97D-4FAA-AC69-C0DFC0724539}" type="presOf" srcId="{1D4EC62F-4B66-401C-91D3-A715D1E31CF3}" destId="{25AD8E97-F986-452D-B89E-54772CC7295D}" srcOrd="0" destOrd="0" presId="urn:microsoft.com/office/officeart/2005/8/layout/radial1"/>
    <dgm:cxn modelId="{206C5A91-E63D-46F6-8BE3-815630A832F8}" type="presOf" srcId="{27F9C13C-7CFF-4170-80FF-076CFC540237}" destId="{A7BBD408-E238-4211-8FF8-B6F5E88B580C}" srcOrd="0" destOrd="0" presId="urn:microsoft.com/office/officeart/2005/8/layout/radial1"/>
    <dgm:cxn modelId="{0522C460-E45E-4181-8245-17A16B14248C}" type="presOf" srcId="{5A3811DC-56A1-49FA-B258-8C8C910D6C63}" destId="{CD7F4DBF-4F98-4EAF-9343-4C3520489DDC}" srcOrd="0" destOrd="0" presId="urn:microsoft.com/office/officeart/2005/8/layout/radial1"/>
    <dgm:cxn modelId="{89235F2B-EB4F-4F76-9DB8-543DA9ADA93E}" srcId="{B1FE239C-7CFF-489C-AA69-498A8C58E7C5}" destId="{3E89F3EB-13AB-4BD0-884C-658726A22D9A}" srcOrd="0" destOrd="0" parTransId="{A41C5A09-1932-48E4-8CB9-612F7F24CF42}" sibTransId="{7978CF14-F983-42C3-A66F-F24708B8AB48}"/>
    <dgm:cxn modelId="{2DBBA329-CEB1-4942-B1A3-9F3D84255D0A}" type="presOf" srcId="{90F2A8BD-E4AE-4999-BD7A-70BDF180142F}" destId="{05C0C53D-D788-4606-B161-67921CB5B52E}" srcOrd="0" destOrd="0" presId="urn:microsoft.com/office/officeart/2005/8/layout/radial1"/>
    <dgm:cxn modelId="{5D9F7133-5B45-4C9F-A67C-D8F515D74B94}" type="presOf" srcId="{5A3811DC-56A1-49FA-B258-8C8C910D6C63}" destId="{F1CE0202-31B4-46C2-80F0-DFE389FDA46A}" srcOrd="1" destOrd="0" presId="urn:microsoft.com/office/officeart/2005/8/layout/radial1"/>
    <dgm:cxn modelId="{57F5D952-44B1-47DA-88A2-83C7BD031545}" srcId="{B1FE239C-7CFF-489C-AA69-498A8C58E7C5}" destId="{28B1D149-F51D-4974-B99C-595B084FAF43}" srcOrd="1" destOrd="0" parTransId="{5A3811DC-56A1-49FA-B258-8C8C910D6C63}" sibTransId="{1DC37698-95AB-41FA-898B-79722A634000}"/>
    <dgm:cxn modelId="{FF82EF7D-E0B1-4C06-8965-28C6F86D7B88}" type="presOf" srcId="{D25756AA-BA79-48DE-A9C2-F7832F89D86A}" destId="{E4C9F499-817D-4E61-94FA-01513EFC1536}" srcOrd="0" destOrd="0" presId="urn:microsoft.com/office/officeart/2005/8/layout/radial1"/>
    <dgm:cxn modelId="{B19ECE65-99B3-4006-A835-1C7109888290}" srcId="{B1FE239C-7CFF-489C-AA69-498A8C58E7C5}" destId="{90F2A8BD-E4AE-4999-BD7A-70BDF180142F}" srcOrd="3" destOrd="0" parTransId="{D25756AA-BA79-48DE-A9C2-F7832F89D86A}" sibTransId="{43689B7F-FDC0-4C6A-9296-27B9645D7469}"/>
    <dgm:cxn modelId="{65520581-2D15-464A-A744-85E09E0A74ED}" type="presOf" srcId="{28B1D149-F51D-4974-B99C-595B084FAF43}" destId="{E153DC68-1855-44A1-B5E1-583EC74E8DD9}" srcOrd="0" destOrd="0" presId="urn:microsoft.com/office/officeart/2005/8/layout/radial1"/>
    <dgm:cxn modelId="{FB67F1D8-5B89-4CEC-AD77-2B1DD0B50FE1}" type="presOf" srcId="{B1FE239C-7CFF-489C-AA69-498A8C58E7C5}" destId="{783ED20A-56E1-4812-B5C0-FEA014EA72E6}" srcOrd="0" destOrd="0" presId="urn:microsoft.com/office/officeart/2005/8/layout/radial1"/>
    <dgm:cxn modelId="{ED3AE80B-0D53-48D9-B8F3-701FEBDE929A}" type="presOf" srcId="{A41C5A09-1932-48E4-8CB9-612F7F24CF42}" destId="{BEF076BF-6C92-44DA-BCFB-4ECBD594F06E}" srcOrd="0" destOrd="0" presId="urn:microsoft.com/office/officeart/2005/8/layout/radial1"/>
    <dgm:cxn modelId="{6381D1D4-6CBD-4645-ACEE-4A165B8F20FE}" type="presOf" srcId="{10466B6D-DAC9-41D9-A0BD-2C948F01B788}" destId="{BB11B8BA-D683-4A9E-A280-F8E118635A33}" srcOrd="0" destOrd="0" presId="urn:microsoft.com/office/officeart/2005/8/layout/radial1"/>
    <dgm:cxn modelId="{36BFF56C-1B03-41B1-86E3-F58D922465FA}" type="presOf" srcId="{D25756AA-BA79-48DE-A9C2-F7832F89D86A}" destId="{3E648D34-20EE-435F-B8F3-9B9180F9DB44}" srcOrd="1" destOrd="0" presId="urn:microsoft.com/office/officeart/2005/8/layout/radial1"/>
    <dgm:cxn modelId="{A7325A18-E97A-4082-90B6-BAB245460732}" type="presOf" srcId="{A41C5A09-1932-48E4-8CB9-612F7F24CF42}" destId="{4CD48738-320C-4028-A259-8188EE52EF8C}" srcOrd="1" destOrd="0" presId="urn:microsoft.com/office/officeart/2005/8/layout/radial1"/>
    <dgm:cxn modelId="{E311A630-6BBE-461B-872A-EB6D54D894CA}" type="presParOf" srcId="{BB11B8BA-D683-4A9E-A280-F8E118635A33}" destId="{783ED20A-56E1-4812-B5C0-FEA014EA72E6}" srcOrd="0" destOrd="0" presId="urn:microsoft.com/office/officeart/2005/8/layout/radial1"/>
    <dgm:cxn modelId="{920BAE84-BFBA-4671-A4CF-02B0BEA001B3}" type="presParOf" srcId="{BB11B8BA-D683-4A9E-A280-F8E118635A33}" destId="{BEF076BF-6C92-44DA-BCFB-4ECBD594F06E}" srcOrd="1" destOrd="0" presId="urn:microsoft.com/office/officeart/2005/8/layout/radial1"/>
    <dgm:cxn modelId="{64A7C977-BBA3-4658-B12E-5084A2DA32F5}" type="presParOf" srcId="{BEF076BF-6C92-44DA-BCFB-4ECBD594F06E}" destId="{4CD48738-320C-4028-A259-8188EE52EF8C}" srcOrd="0" destOrd="0" presId="urn:microsoft.com/office/officeart/2005/8/layout/radial1"/>
    <dgm:cxn modelId="{A268C753-73D8-4933-AEB7-DF02E9502AA0}" type="presParOf" srcId="{BB11B8BA-D683-4A9E-A280-F8E118635A33}" destId="{856725E3-DBD0-4DFF-8F1A-8FD129A5240B}" srcOrd="2" destOrd="0" presId="urn:microsoft.com/office/officeart/2005/8/layout/radial1"/>
    <dgm:cxn modelId="{85404AE6-6B7D-4727-95F4-1EF838C1EDA0}" type="presParOf" srcId="{BB11B8BA-D683-4A9E-A280-F8E118635A33}" destId="{CD7F4DBF-4F98-4EAF-9343-4C3520489DDC}" srcOrd="3" destOrd="0" presId="urn:microsoft.com/office/officeart/2005/8/layout/radial1"/>
    <dgm:cxn modelId="{53CF1AFC-7CBF-4463-A784-5776C9F84518}" type="presParOf" srcId="{CD7F4DBF-4F98-4EAF-9343-4C3520489DDC}" destId="{F1CE0202-31B4-46C2-80F0-DFE389FDA46A}" srcOrd="0" destOrd="0" presId="urn:microsoft.com/office/officeart/2005/8/layout/radial1"/>
    <dgm:cxn modelId="{8C83061F-FDC8-42A7-9D46-371333C6F493}" type="presParOf" srcId="{BB11B8BA-D683-4A9E-A280-F8E118635A33}" destId="{E153DC68-1855-44A1-B5E1-583EC74E8DD9}" srcOrd="4" destOrd="0" presId="urn:microsoft.com/office/officeart/2005/8/layout/radial1"/>
    <dgm:cxn modelId="{3B307EF1-CC53-4505-900D-A4056EE632EA}" type="presParOf" srcId="{BB11B8BA-D683-4A9E-A280-F8E118635A33}" destId="{25AD8E97-F986-452D-B89E-54772CC7295D}" srcOrd="5" destOrd="0" presId="urn:microsoft.com/office/officeart/2005/8/layout/radial1"/>
    <dgm:cxn modelId="{7CD17F41-40A8-4736-ADB1-05A039014699}" type="presParOf" srcId="{25AD8E97-F986-452D-B89E-54772CC7295D}" destId="{531AD3BB-DA69-4804-A691-0426F9928628}" srcOrd="0" destOrd="0" presId="urn:microsoft.com/office/officeart/2005/8/layout/radial1"/>
    <dgm:cxn modelId="{54859461-2648-4880-BDC9-2FC4F3CD774D}" type="presParOf" srcId="{BB11B8BA-D683-4A9E-A280-F8E118635A33}" destId="{A7BBD408-E238-4211-8FF8-B6F5E88B580C}" srcOrd="6" destOrd="0" presId="urn:microsoft.com/office/officeart/2005/8/layout/radial1"/>
    <dgm:cxn modelId="{0142A644-469F-4E27-951D-CF32C2B40BC0}" type="presParOf" srcId="{BB11B8BA-D683-4A9E-A280-F8E118635A33}" destId="{E4C9F499-817D-4E61-94FA-01513EFC1536}" srcOrd="7" destOrd="0" presId="urn:microsoft.com/office/officeart/2005/8/layout/radial1"/>
    <dgm:cxn modelId="{9F714468-1CC7-4639-86F4-5EAA5353E51D}" type="presParOf" srcId="{E4C9F499-817D-4E61-94FA-01513EFC1536}" destId="{3E648D34-20EE-435F-B8F3-9B9180F9DB44}" srcOrd="0" destOrd="0" presId="urn:microsoft.com/office/officeart/2005/8/layout/radial1"/>
    <dgm:cxn modelId="{62F42BA6-8FA7-44B1-812E-384D803D667C}" type="presParOf" srcId="{BB11B8BA-D683-4A9E-A280-F8E118635A33}" destId="{05C0C53D-D788-4606-B161-67921CB5B52E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fa-IR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fa-IR"/>
            </a:p>
          </p:txBody>
        </p:sp>
      </p:grpSp>
      <p:sp>
        <p:nvSpPr>
          <p:cNvPr id="51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E964D-8A74-4CE8-B7AF-5D64BBCEC75E}" type="slidenum">
              <a:rPr lang="fa-IR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DAAE-ED17-4F6A-A19D-720B30E7A364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69DD6-DD12-41AB-8F77-4AFA9F4647EC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5FBDE-4F06-4A9C-B7AD-984EA7E0A9E9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B16C9-D0FC-47B4-B557-DDE966F7BC20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57D08-A3F5-4ADD-9599-417BAA4DB523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EAE2F-54DB-406F-BDBF-BF49310C3FC0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2F8B0-0A26-470D-9029-38EE7D1351A0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575E4-2FB9-4678-A252-AC1C1B51308C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B6C54-8E3D-45E9-8483-92FB91A5AFC9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86BC9-CCAB-43DD-88E0-EC028C4E5B76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+mn-lt"/>
              </a:defRPr>
            </a:lvl1pPr>
          </a:lstStyle>
          <a:p>
            <a:pPr>
              <a:defRPr/>
            </a:pPr>
            <a:fld id="{3F8F776A-8E0E-4D6A-ACE2-67898C4D20B5}" type="slidenum">
              <a:rPr lang="fa-IR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0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fa-IR"/>
              </a:p>
            </p:txBody>
          </p:sp>
        </p:grp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fa-IR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fa-IR"/>
            </a:p>
          </p:txBody>
        </p:sp>
      </p:grpSp>
      <p:sp>
        <p:nvSpPr>
          <p:cNvPr id="41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/>
    </p:bld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714625" y="5643563"/>
            <a:ext cx="334803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fa-IR" sz="4000" dirty="0">
                <a:latin typeface="Arial" pitchFamily="34" charset="0"/>
                <a:cs typeface="B Nazanin" pitchFamily="2" charset="-78"/>
              </a:rPr>
              <a:t>ناصر میرسپاسی </a:t>
            </a:r>
            <a:endParaRPr lang="en-US" sz="4000" dirty="0">
              <a:latin typeface="Arial" pitchFamily="34" charset="0"/>
              <a:cs typeface="B Nazanin" pitchFamily="2" charset="-78"/>
            </a:endParaRPr>
          </a:p>
        </p:txBody>
      </p:sp>
      <p:pic>
        <p:nvPicPr>
          <p:cNvPr id="6147" name="Picture 5" descr="BESM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0"/>
            <a:ext cx="2951162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14282" y="1928813"/>
            <a:ext cx="8501122" cy="3313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660033"/>
              </a:gs>
              <a:gs pos="100000">
                <a:srgbClr val="6600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5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پیاده سازی مدل </a:t>
            </a:r>
            <a:r>
              <a:rPr lang="ar-SA" sz="5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مديريت </a:t>
            </a:r>
            <a:r>
              <a:rPr lang="ar-SA" sz="54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عملكرد </a:t>
            </a:r>
            <a:r>
              <a:rPr lang="fa-IR" sz="44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/>
            </a:r>
            <a:br>
              <a:rPr lang="fa-IR" sz="44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</a:br>
            <a:r>
              <a:rPr lang="fa-IR" sz="3200" b="1" dirty="0">
                <a:solidFill>
                  <a:schemeClr val="hlink"/>
                </a:solidFill>
                <a:cs typeface="B Nazanin" pitchFamily="2" charset="-78"/>
              </a:rPr>
              <a:t>تدبیری جامع </a:t>
            </a:r>
            <a:r>
              <a:rPr lang="fa-IR" sz="3200" b="1" dirty="0" smtClean="0">
                <a:solidFill>
                  <a:schemeClr val="hlink"/>
                </a:solidFill>
                <a:cs typeface="B Nazanin" pitchFamily="2" charset="-78"/>
              </a:rPr>
              <a:t>نگر و تحلیلی </a:t>
            </a:r>
            <a:r>
              <a:rPr lang="fa-IR" sz="3200" b="1" dirty="0">
                <a:solidFill>
                  <a:schemeClr val="hlink"/>
                </a:solidFill>
                <a:cs typeface="B Nazanin" pitchFamily="2" charset="-78"/>
              </a:rPr>
              <a:t>روانشناختی از نیازهای انسان</a:t>
            </a:r>
            <a:endParaRPr lang="en-US" sz="3200" b="1" dirty="0">
              <a:solidFill>
                <a:schemeClr val="hlink"/>
              </a:solidFill>
              <a:cs typeface="B Nazanin" pitchFamily="2" charset="-78"/>
            </a:endParaRPr>
          </a:p>
          <a:p>
            <a:pPr algn="ctr">
              <a:defRPr/>
            </a:pPr>
            <a:endParaRPr lang="en-US" sz="44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sz="3200" dirty="0">
                <a:effectLst/>
                <a:cs typeface="B Nazanin" pitchFamily="2" charset="-78"/>
              </a:rPr>
              <a:t> </a:t>
            </a:r>
            <a:r>
              <a:rPr lang="ar-SA" sz="3200" dirty="0">
                <a:effectLst/>
                <a:cs typeface="B Nazanin" pitchFamily="2" charset="-78"/>
              </a:rPr>
              <a:t>مديريت عملكرد به اين علت يكپارچه تلقي مي شود كه:</a:t>
            </a:r>
            <a:endParaRPr lang="en-US" sz="3200" dirty="0">
              <a:effectLst/>
              <a:cs typeface="B Nazanin" pitchFamily="2" charset="-78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395288" y="1773238"/>
            <a:ext cx="7921625" cy="172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0033"/>
              </a:gs>
              <a:gs pos="100000">
                <a:srgbClr val="6600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defRPr/>
            </a:pPr>
            <a:r>
              <a:rPr lang="fa-IR" sz="3200" b="1">
                <a:cs typeface="B Nazanin" pitchFamily="2" charset="-78"/>
              </a:rPr>
              <a:t>1- </a:t>
            </a:r>
            <a:r>
              <a:rPr lang="ar-SA" sz="3200" b="1">
                <a:cs typeface="B Nazanin" pitchFamily="2" charset="-78"/>
              </a:rPr>
              <a:t>بطور عمودي يكپارچه سازي و همسوسازي سازمان، تيم هاي كاري و تك تك افراد سازمان را</a:t>
            </a:r>
            <a:endParaRPr lang="fa-IR" sz="3200" b="1">
              <a:cs typeface="B Nazanin" pitchFamily="2" charset="-78"/>
            </a:endParaRPr>
          </a:p>
          <a:p>
            <a:pPr marL="342900" indent="-342900" algn="ctr">
              <a:defRPr/>
            </a:pPr>
            <a:r>
              <a:rPr lang="ar-SA" sz="3200" b="1">
                <a:cs typeface="B Nazanin" pitchFamily="2" charset="-78"/>
              </a:rPr>
              <a:t> سبب مي گردد.</a:t>
            </a:r>
            <a:endParaRPr lang="en-US" sz="3200" b="1">
              <a:cs typeface="B Nazanin" pitchFamily="2" charset="-78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323850" y="3789363"/>
            <a:ext cx="8064500" cy="21605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0033"/>
              </a:gs>
              <a:gs pos="100000">
                <a:srgbClr val="6600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fa-IR" sz="3200" b="1">
              <a:cs typeface="B Nazanin" pitchFamily="2" charset="-78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fa-IR" sz="3200" b="1">
                <a:cs typeface="B Nazanin" pitchFamily="2" charset="-78"/>
              </a:rPr>
              <a:t>2- </a:t>
            </a:r>
            <a:r>
              <a:rPr lang="ar-SA" sz="3200" b="1">
                <a:cs typeface="B Nazanin" pitchFamily="2" charset="-78"/>
              </a:rPr>
              <a:t>و بطور افقي جنبه هاي متفاوت مديريت منابع انساني بويژه جنبه توسعه منابع انساني و ارتباط دادن آن به جنبه هاي آموزشي و توسعه اي و حتي جبران خدمات افراد، را همسو مي نمايد.</a:t>
            </a:r>
            <a:endParaRPr lang="en-US" sz="3200" b="1">
              <a:cs typeface="B Nazanin" pitchFamily="2" charset="-78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3200" b="1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u="sng" dirty="0">
                <a:effectLst/>
                <a:cs typeface="B Nazanin" pitchFamily="2" charset="-78"/>
              </a:rPr>
              <a:t>هدف و منظور از اعمال مديريت عملكرد</a:t>
            </a:r>
            <a:endParaRPr lang="en-US" u="sng" dirty="0">
              <a:effectLst/>
              <a:cs typeface="B Nazanin" pitchFamily="2" charset="-7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fa-IR" dirty="0">
                <a:effectLst/>
                <a:cs typeface="B Nazanin" pitchFamily="2" charset="-78"/>
              </a:rPr>
              <a:t> </a:t>
            </a:r>
            <a:r>
              <a:rPr lang="ar-SA" dirty="0">
                <a:effectLst/>
                <a:cs typeface="B Nazanin" pitchFamily="2" charset="-78"/>
              </a:rPr>
              <a:t>مديريت عملكرد تدبيري است كه به منظور بدست آوردن نتيجه مطلوبتر از مجموعه سازمان (افراد و تيم هاي كاري داخل سازمان) با درك متقابل و جامع از اهداف برنامه ريزي شده، استانداردهاي كاري و شايستگي هاي لازم طراحي و اعمال مي گردد.</a:t>
            </a:r>
            <a:endParaRPr lang="fa-IR" dirty="0">
              <a:effectLst/>
              <a:cs typeface="B Nazanin" pitchFamily="2" charset="-78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ar-SA" dirty="0">
                <a:effectLst/>
                <a:cs typeface="B Nazanin" pitchFamily="2" charset="-78"/>
              </a:rPr>
              <a:t> مديريت عملكرد فرآيندي است كه باعث ايجاد يك تفاهم مشترك در مورد اينكه به چه اهدافي بايد رسيد و چگونه بايد افراد را پرورش داد و رهبري نمود كه اهداف مورد نظر در زمانهاي در نظر گرفته شده تحقق يابند</a:t>
            </a:r>
            <a:r>
              <a:rPr lang="fa-IR" dirty="0">
                <a:effectLst/>
                <a:cs typeface="B Nazanin" pitchFamily="2" charset="-78"/>
              </a:rPr>
              <a:t> </a:t>
            </a:r>
            <a:endParaRPr lang="en-US" dirty="0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sz="3200">
                <a:effectLst/>
                <a:cs typeface="B Nazanin" pitchFamily="2" charset="-78"/>
              </a:rPr>
              <a:t> </a:t>
            </a:r>
            <a:r>
              <a:rPr lang="ar-SA" sz="3200">
                <a:effectLst/>
                <a:cs typeface="B Nazanin" pitchFamily="2" charset="-78"/>
              </a:rPr>
              <a:t>بنابراين در قالب مديريت عملكرد يك اصول اخلاقي ويژه مطرح مي گردد. بخشي از اين اصول عبارتند از: </a:t>
            </a:r>
            <a:endParaRPr lang="en-US" sz="3200">
              <a:effectLst/>
              <a:cs typeface="B Nazanin" pitchFamily="2" charset="-7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ar-SA" b="1" dirty="0">
                <a:effectLst/>
                <a:cs typeface="B Nazanin" pitchFamily="2" charset="-78"/>
              </a:rPr>
              <a:t>افراد مورد احترام هستند، بدين معني كه توجه به افراد خود يك هدف و نه وسيله رسيدن به اهداف ديگر است.</a:t>
            </a:r>
            <a:endParaRPr lang="fa-IR" b="1" dirty="0">
              <a:effectLst/>
              <a:cs typeface="B Nazanin" pitchFamily="2" charset="-78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ar-SA" b="1" dirty="0">
                <a:effectLst/>
                <a:cs typeface="B Nazanin" pitchFamily="2" charset="-78"/>
              </a:rPr>
              <a:t>احترام متقابل بين افراد، گروهها و مديريت سازمان برقرار مي گردد.</a:t>
            </a:r>
            <a:endParaRPr lang="fa-IR" b="1" dirty="0">
              <a:effectLst/>
              <a:cs typeface="B Nazanin" pitchFamily="2" charset="-78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ar-SA" b="1" dirty="0">
                <a:effectLst/>
                <a:cs typeface="B Nazanin" pitchFamily="2" charset="-78"/>
              </a:rPr>
              <a:t>رفتارهاي كاري متناسب و منصفانه برقرار مي گردد.</a:t>
            </a:r>
            <a:endParaRPr lang="fa-IR" b="1" dirty="0">
              <a:effectLst/>
              <a:cs typeface="B Nazanin" pitchFamily="2" charset="-78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ar-SA" b="1" dirty="0">
                <a:effectLst/>
                <a:cs typeface="B Nazanin" pitchFamily="2" charset="-78"/>
              </a:rPr>
              <a:t>شفافيت تصميمات. به معني دسترسي داشتن كليه كاركنان به اطلاعات و فرآيندي كه موجب اتخاذ تصميمات در سازمان مي گردد.</a:t>
            </a:r>
            <a:endParaRPr lang="en-US" b="1" dirty="0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u="sng">
                <a:effectLst/>
                <a:cs typeface="B Nazanin" pitchFamily="2" charset="-78"/>
              </a:rPr>
              <a:t>اصول مديريت عملكرد</a:t>
            </a:r>
            <a:endParaRPr lang="en-US" u="sng">
              <a:effectLst/>
              <a:cs typeface="B Nazanin" pitchFamily="2" charset="-7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sz="2800" b="1">
                <a:effectLst/>
                <a:cs typeface="B Nazanin" pitchFamily="2" charset="-78"/>
              </a:rPr>
              <a:t>انتقال و ايجاد اشتراك بين هدف هاي سازمان و هدف هاي بخش ها، واحدها و تيم هاي كاري و افراد متعلق به سازمان.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sz="2800" b="1">
                <a:effectLst/>
                <a:cs typeface="B Nazanin" pitchFamily="2" charset="-78"/>
              </a:rPr>
              <a:t>كمك به تعريف مقاصد سازمان.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sz="2800" b="1">
                <a:effectLst/>
                <a:cs typeface="B Nazanin" pitchFamily="2" charset="-78"/>
              </a:rPr>
              <a:t>فرآيندي مستمر براي بهبود عملكرد در طول زمان است.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sz="2800" b="1">
                <a:effectLst/>
                <a:cs typeface="B Nazanin" pitchFamily="2" charset="-78"/>
              </a:rPr>
              <a:t>بجاي كنترل و اعمال قدرت متكي بر توافق جمعي و همكاري است.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sz="2800" b="1">
                <a:effectLst/>
                <a:cs typeface="B Nazanin" pitchFamily="2" charset="-78"/>
              </a:rPr>
              <a:t>ايجاد كننده يك تفاهم مشترك در اينكه چه عملكردهايي بايد بهبود پيدا نمايند و چگونه بايد اين بهبود پيدا شود.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sz="2800" b="1">
                <a:effectLst/>
                <a:cs typeface="B Nazanin" pitchFamily="2" charset="-78"/>
              </a:rPr>
              <a:t>تقويت و تشويق خود مديريتي افراد  در ارتباط با عملكردشان.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u="sng" dirty="0">
                <a:effectLst/>
                <a:cs typeface="B Nazanin" pitchFamily="2" charset="-78"/>
              </a:rPr>
              <a:t>اصول مديريت عملكرد</a:t>
            </a:r>
            <a:r>
              <a:rPr lang="fa-IR" u="sng" dirty="0">
                <a:effectLst/>
                <a:cs typeface="B Nazanin" pitchFamily="2" charset="-78"/>
              </a:rPr>
              <a:t>(ادامه )</a:t>
            </a:r>
            <a:endParaRPr lang="en-US" u="sng" dirty="0">
              <a:effectLst/>
              <a:cs typeface="B Nazanin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7"/>
              <a:defRPr/>
            </a:pPr>
            <a:endParaRPr lang="ar-SA" sz="2800" b="1">
              <a:effectLst/>
              <a:cs typeface="B Nazanin" pitchFamily="2" charset="-78"/>
            </a:endParaRPr>
          </a:p>
          <a:p>
            <a:pPr marL="609600" indent="-609600" eaLnBrk="1" hangingPunct="1">
              <a:buFont typeface="Wingdings" pitchFamily="2" charset="2"/>
              <a:buAutoNum type="arabicPeriod" startAt="7"/>
              <a:defRPr/>
            </a:pPr>
            <a:r>
              <a:rPr lang="ar-SA" sz="2800" b="1">
                <a:effectLst/>
                <a:cs typeface="B Nazanin" pitchFamily="2" charset="-78"/>
              </a:rPr>
              <a:t>برقراري مديريت باز و ارتباط دوسويه بين رئيس و مرئوس.</a:t>
            </a:r>
          </a:p>
          <a:p>
            <a:pPr marL="609600" indent="-609600" eaLnBrk="1" hangingPunct="1">
              <a:buFont typeface="Wingdings" pitchFamily="2" charset="2"/>
              <a:buAutoNum type="arabicPeriod" startAt="7"/>
              <a:defRPr/>
            </a:pPr>
            <a:r>
              <a:rPr lang="ar-SA" sz="2800" b="1">
                <a:effectLst/>
                <a:cs typeface="B Nazanin" pitchFamily="2" charset="-78"/>
              </a:rPr>
              <a:t>نيازمند به بازخورد مستمر است.</a:t>
            </a:r>
          </a:p>
          <a:p>
            <a:pPr marL="609600" indent="-609600" eaLnBrk="1" hangingPunct="1">
              <a:buFont typeface="Wingdings" pitchFamily="2" charset="2"/>
              <a:buAutoNum type="arabicPeriod" startAt="7"/>
              <a:defRPr/>
            </a:pPr>
            <a:r>
              <a:rPr lang="ar-SA" sz="2800" b="1">
                <a:effectLst/>
                <a:cs typeface="B Nazanin" pitchFamily="2" charset="-78"/>
              </a:rPr>
              <a:t>حلقه بازخوردها باعث مي گردد كه تجربيات و دانش كسب شده در سطوح فردي منجر به اصلاح اهداف سازمان شود.</a:t>
            </a:r>
          </a:p>
          <a:p>
            <a:pPr marL="609600" indent="-609600" eaLnBrk="1" hangingPunct="1">
              <a:buFont typeface="Wingdings" pitchFamily="2" charset="2"/>
              <a:buAutoNum type="arabicPeriod" startAt="7"/>
              <a:defRPr/>
            </a:pPr>
            <a:r>
              <a:rPr lang="ar-SA" sz="2800" b="1">
                <a:effectLst/>
                <a:cs typeface="B Nazanin" pitchFamily="2" charset="-78"/>
              </a:rPr>
              <a:t>عملكردها را در مقايسه با هدفهاي پذيرفته شده مشترك مورد سنجش قرار مي دهد.</a:t>
            </a:r>
          </a:p>
          <a:p>
            <a:pPr marL="609600" indent="-609600" eaLnBrk="1" hangingPunct="1">
              <a:buFont typeface="Wingdings" pitchFamily="2" charset="2"/>
              <a:buAutoNum type="arabicPeriod" startAt="7"/>
              <a:defRPr/>
            </a:pPr>
            <a:r>
              <a:rPr lang="ar-SA" sz="2800" b="1">
                <a:effectLst/>
                <a:cs typeface="B Nazanin" pitchFamily="2" charset="-78"/>
              </a:rPr>
              <a:t>صرفاً ارتباط عملكرد و پاداش را مورد توجه قرار نمي دهد بلكه تمام فعل و انفعالات سازمان مورد توجه قرار مي گيرد.</a:t>
            </a:r>
            <a:endParaRPr lang="en-US" sz="2800" b="1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u="sng" dirty="0">
                <a:cs typeface="B Nazanin" pitchFamily="2" charset="-78"/>
              </a:rPr>
              <a:t>تأكيدات مديريت عملكرد</a:t>
            </a:r>
            <a:r>
              <a:rPr lang="ar-SA" sz="4000" dirty="0">
                <a:cs typeface="B Nazanin" pitchFamily="2" charset="-78"/>
              </a:rPr>
              <a:t> </a:t>
            </a:r>
            <a:endParaRPr lang="en-US" sz="4000" dirty="0">
              <a:cs typeface="B Nazanin" pitchFamily="2" charset="-7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b="1">
                <a:cs typeface="B Nazanin" pitchFamily="2" charset="-78"/>
              </a:rPr>
              <a:t>عمدتاً بر بهبود عملكرد از طريق پرورش منابع انساني است.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b="1">
                <a:cs typeface="B Nazanin" pitchFamily="2" charset="-78"/>
              </a:rPr>
              <a:t>بنابراين توجه عمده بر توسعه منابع انساني است.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b="1">
                <a:cs typeface="B Nazanin" pitchFamily="2" charset="-78"/>
              </a:rPr>
              <a:t>مديريت عملكرد رضايت و تأمين نياز كليه ذينفعان را مورد توجه قرار مي دهد.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ar-SA" b="1">
                <a:cs typeface="B Nazanin" pitchFamily="2" charset="-78"/>
              </a:rPr>
              <a:t>مديريت عملكرد تاكيد ويژه بر ارتباطات و مشاركت دارد.</a:t>
            </a:r>
            <a:endParaRPr lang="en-US" b="1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dirty="0">
                <a:cs typeface="B Nazanin" pitchFamily="2" charset="-78"/>
              </a:rPr>
              <a:t>اصول اخلاقی مورد تاکید در مدیریت عملکرد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fa-IR" sz="2800">
                <a:cs typeface="B Nazanin" pitchFamily="2" charset="-78"/>
              </a:rPr>
              <a:t>احترام به افراد و توجه به آنها به عنوان یک هدف اصلی و نه وسیله ای برای اهداف دیگر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fa-IR" sz="2800">
                <a:cs typeface="B Nazanin" pitchFamily="2" charset="-78"/>
              </a:rPr>
              <a:t>افراد و واحدها که در چارچوب مدیریت عملکرد قرار می گیرند باید نیاز و توجهات یکدیگر را مورد احترام قرار دهند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fa-IR" sz="2800">
                <a:cs typeface="B Nazanin" pitchFamily="2" charset="-78"/>
              </a:rPr>
              <a:t>روشها منصفانه باشند به نحوی که باعث محدودکردن امتیاز برای افراد خاص نگردند.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fa-IR" sz="2800">
                <a:cs typeface="B Nazanin" pitchFamily="2" charset="-78"/>
              </a:rPr>
              <a:t>شفافیت - افرادکه تحت تاثیر اعمال مدیریت عملکرد قرار        می گیرند باید به اطلاعاتی که منجر به تصمیم گیری ها می گردد، دسترسی داشته باشند.</a:t>
            </a:r>
            <a:endParaRPr lang="en-US" sz="280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u="sng" dirty="0">
                <a:cs typeface="B Nazanin" pitchFamily="2" charset="-78"/>
              </a:rPr>
              <a:t>شاخص هاي معرف عملكرد</a:t>
            </a:r>
            <a:r>
              <a:rPr lang="ar-SA" dirty="0">
                <a:cs typeface="B Nazanin" pitchFamily="2" charset="-78"/>
              </a:rPr>
              <a:t> 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/>
              <a:t>رفتار</a:t>
            </a:r>
            <a:r>
              <a:rPr lang="fa-IR" sz="4000"/>
              <a:t>(Behavior)</a:t>
            </a:r>
            <a:endParaRPr lang="ar-SA" sz="4000"/>
          </a:p>
          <a:p>
            <a:pPr eaLnBrk="1" hangingPunct="1">
              <a:defRPr/>
            </a:pPr>
            <a:endParaRPr lang="en-US" sz="4000"/>
          </a:p>
          <a:p>
            <a:pPr eaLnBrk="1" hangingPunct="1">
              <a:defRPr/>
            </a:pPr>
            <a:endParaRPr lang="en-US" sz="4000"/>
          </a:p>
          <a:p>
            <a:pPr eaLnBrk="1" hangingPunct="1">
              <a:defRPr/>
            </a:pPr>
            <a:endParaRPr lang="en-US" sz="4000"/>
          </a:p>
          <a:p>
            <a:pPr eaLnBrk="1" hangingPunct="1">
              <a:defRPr/>
            </a:pPr>
            <a:r>
              <a:rPr lang="ar-SA" sz="4000"/>
              <a:t> نتيجه</a:t>
            </a:r>
            <a:r>
              <a:rPr lang="fa-IR" sz="4000"/>
              <a:t> (Result) </a:t>
            </a:r>
          </a:p>
          <a:p>
            <a:pPr eaLnBrk="1" hangingPunct="1">
              <a:defRPr/>
            </a:pPr>
            <a:endParaRPr lang="fa-IR" sz="4000"/>
          </a:p>
        </p:txBody>
      </p:sp>
      <p:sp>
        <p:nvSpPr>
          <p:cNvPr id="18436" name="AutoShape 4" descr="Green marble"/>
          <p:cNvSpPr>
            <a:spLocks noChangeArrowheads="1"/>
          </p:cNvSpPr>
          <p:nvPr/>
        </p:nvSpPr>
        <p:spPr bwMode="auto">
          <a:xfrm>
            <a:off x="1619250" y="1268413"/>
            <a:ext cx="2590800" cy="1728787"/>
          </a:xfrm>
          <a:prstGeom prst="rightArrow">
            <a:avLst>
              <a:gd name="adj1" fmla="val 50000"/>
              <a:gd name="adj2" fmla="val 37466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r>
              <a:rPr lang="arn-C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Input</a:t>
            </a:r>
          </a:p>
        </p:txBody>
      </p:sp>
      <p:sp>
        <p:nvSpPr>
          <p:cNvPr id="18438" name="AutoShape 6" descr="Green marble"/>
          <p:cNvSpPr>
            <a:spLocks noChangeArrowheads="1"/>
          </p:cNvSpPr>
          <p:nvPr/>
        </p:nvSpPr>
        <p:spPr bwMode="auto">
          <a:xfrm>
            <a:off x="1476375" y="4076700"/>
            <a:ext cx="2736850" cy="1800225"/>
          </a:xfrm>
          <a:prstGeom prst="leftArrow">
            <a:avLst>
              <a:gd name="adj1" fmla="val 50000"/>
              <a:gd name="adj2" fmla="val 3800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output</a:t>
            </a: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  <a:p>
            <a:pPr algn="ctr" rtl="0"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Out come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5720" y="285728"/>
            <a:ext cx="8543956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u="sng" dirty="0">
                <a:cs typeface="B Nazanin" pitchFamily="2" charset="-78"/>
              </a:rPr>
              <a:t>مديريت عملكرد بعنوان يك عامل انسجام در سازمانها</a:t>
            </a:r>
            <a:endParaRPr lang="en-US" u="sng" dirty="0">
              <a:cs typeface="B Nazanin" pitchFamily="2" charset="-7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b="1">
                <a:cs typeface="B Nazanin" pitchFamily="2" charset="-78"/>
              </a:rPr>
              <a:t> مديريت عملكرد بايد انسجام عملكرد را به دو صورت زير در سازمان برقرار نمايد: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>
                <a:solidFill>
                  <a:schemeClr val="hlink"/>
                </a:solidFill>
                <a:cs typeface="B Nazanin" pitchFamily="2" charset="-78"/>
              </a:rPr>
              <a:t>-1</a:t>
            </a:r>
            <a:r>
              <a:rPr lang="ar-SA" b="1">
                <a:solidFill>
                  <a:schemeClr val="hlink"/>
                </a:solidFill>
                <a:cs typeface="B Nazanin" pitchFamily="2" charset="-78"/>
              </a:rPr>
              <a:t>انسجام عمودي </a:t>
            </a:r>
            <a:r>
              <a:rPr lang="en-US" b="1">
                <a:solidFill>
                  <a:schemeClr val="hlink"/>
                </a:solidFill>
                <a:cs typeface="B Nazanin" pitchFamily="2" charset="-78"/>
              </a:rPr>
              <a:t>(Vertical Integration)</a:t>
            </a:r>
            <a:r>
              <a:rPr lang="ar-SA" b="1">
                <a:solidFill>
                  <a:schemeClr val="hlink"/>
                </a:solidFill>
                <a:cs typeface="B Nazanin" pitchFamily="2" charset="-78"/>
              </a:rPr>
              <a:t>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b="1">
                <a:cs typeface="B Nazanin" pitchFamily="2" charset="-78"/>
              </a:rPr>
              <a:t>اين نوع انسجام هم از بالاي سازمان به پائين و هم از پائين سازمان به بالا تحقق پيدا مي كند.</a:t>
            </a:r>
            <a:endParaRPr lang="en-US" b="1">
              <a:cs typeface="B Nazanin" pitchFamily="2" charset="-78"/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>
                <a:solidFill>
                  <a:schemeClr val="hlink"/>
                </a:solidFill>
                <a:cs typeface="B Nazanin" pitchFamily="2" charset="-78"/>
              </a:rPr>
              <a:t>-2 </a:t>
            </a:r>
            <a:r>
              <a:rPr lang="ar-SA" b="1">
                <a:solidFill>
                  <a:schemeClr val="hlink"/>
                </a:solidFill>
                <a:cs typeface="B Nazanin" pitchFamily="2" charset="-78"/>
              </a:rPr>
              <a:t>انسجام افقي </a:t>
            </a:r>
            <a:r>
              <a:rPr lang="en-US" b="1">
                <a:solidFill>
                  <a:schemeClr val="hlink"/>
                </a:solidFill>
                <a:cs typeface="B Nazanin" pitchFamily="2" charset="-78"/>
              </a:rPr>
              <a:t>(Horizontal Integration)</a:t>
            </a:r>
            <a:r>
              <a:rPr lang="ar-SA" b="1">
                <a:solidFill>
                  <a:schemeClr val="hlink"/>
                </a:solidFill>
                <a:cs typeface="B Nazanin" pitchFamily="2" charset="-78"/>
              </a:rPr>
              <a:t>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b="1">
                <a:cs typeface="B Nazanin" pitchFamily="2" charset="-78"/>
              </a:rPr>
              <a:t>اين نوع انسجام عبارت است از هماهنگ كردن استراتژيهاي مديريت عملكرد با ساير استراتژيهاي در حوزه مديريت منابع انساني.</a:t>
            </a:r>
            <a:endParaRPr lang="en-US" b="1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476375" y="882650"/>
          <a:ext cx="5975350" cy="597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568" name="Rectangle 16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sz="3200" dirty="0">
                <a:cs typeface="B Nazanin" pitchFamily="2" charset="-78"/>
              </a:rPr>
              <a:t>مديريت عملكرد بعنوان كانون هماهنگي كليه اقدامات</a:t>
            </a:r>
            <a:r>
              <a:rPr lang="fa-IR" sz="3200" dirty="0">
                <a:cs typeface="B Nazanin" pitchFamily="2" charset="-78"/>
              </a:rPr>
              <a:t/>
            </a:r>
            <a:br>
              <a:rPr lang="fa-IR" sz="3200" dirty="0">
                <a:cs typeface="B Nazanin" pitchFamily="2" charset="-78"/>
              </a:rPr>
            </a:br>
            <a:r>
              <a:rPr lang="ar-SA" sz="3200" dirty="0">
                <a:cs typeface="B Nazanin" pitchFamily="2" charset="-78"/>
              </a:rPr>
              <a:t> در مديريت منابع انسان</a:t>
            </a:r>
            <a:r>
              <a:rPr lang="fa-IR" sz="3200" dirty="0">
                <a:cs typeface="B Nazanin" pitchFamily="2" charset="-78"/>
              </a:rPr>
              <a:t>ی</a:t>
            </a:r>
            <a:endParaRPr lang="en-US" sz="32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52524"/>
            <a:ext cx="4940771" cy="4940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6"/>
          <p:cNvSpPr>
            <a:spLocks noChangeArrowheads="1"/>
          </p:cNvSpPr>
          <p:nvPr/>
        </p:nvSpPr>
        <p:spPr bwMode="auto">
          <a:xfrm>
            <a:off x="5435600" y="3284538"/>
            <a:ext cx="2016125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6600"/>
              </a:gs>
              <a:gs pos="100000">
                <a:srgbClr val="002F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b="1">
                <a:cs typeface="B Nazanin" pitchFamily="2" charset="-78"/>
              </a:rPr>
              <a:t>توسعه و رهبری</a:t>
            </a:r>
            <a:endParaRPr lang="en-US" b="1">
              <a:cs typeface="B Nazanin" pitchFamily="2" charset="-78"/>
            </a:endParaRPr>
          </a:p>
        </p:txBody>
      </p: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1258888" y="3357563"/>
            <a:ext cx="2016125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6600"/>
              </a:gs>
              <a:gs pos="100000">
                <a:srgbClr val="002F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rtl="0"/>
            <a:r>
              <a:rPr lang="ar-SA" b="1"/>
              <a:t>تجزیه و تحلیل نتایج و مصاحبه هاي همراه با توصيه هاي تصحيحي</a:t>
            </a:r>
            <a:endParaRPr lang="en-US" b="1"/>
          </a:p>
        </p:txBody>
      </p:sp>
      <p:sp>
        <p:nvSpPr>
          <p:cNvPr id="22532" name="AutoShape 8"/>
          <p:cNvSpPr>
            <a:spLocks noChangeArrowheads="1"/>
          </p:cNvSpPr>
          <p:nvPr/>
        </p:nvSpPr>
        <p:spPr bwMode="auto">
          <a:xfrm>
            <a:off x="3203575" y="2060575"/>
            <a:ext cx="2232025" cy="7921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6600"/>
              </a:gs>
              <a:gs pos="100000">
                <a:srgbClr val="002F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b="1">
                <a:cs typeface="B Nazanin" pitchFamily="2" charset="-78"/>
              </a:rPr>
              <a:t>توافق در انتخاب استانداردها</a:t>
            </a:r>
          </a:p>
          <a:p>
            <a:pPr algn="ctr" rtl="0"/>
            <a:r>
              <a:rPr lang="ar-SA" b="1">
                <a:cs typeface="B Nazanin" pitchFamily="2" charset="-78"/>
              </a:rPr>
              <a:t>(تعیین حد مورد انتظار)</a:t>
            </a:r>
            <a:endParaRPr lang="en-US" b="1">
              <a:cs typeface="B Nazanin" pitchFamily="2" charset="-78"/>
            </a:endParaRPr>
          </a:p>
        </p:txBody>
      </p:sp>
      <p:sp>
        <p:nvSpPr>
          <p:cNvPr id="22533" name="AutoShape 9"/>
          <p:cNvSpPr>
            <a:spLocks noChangeArrowheads="1"/>
          </p:cNvSpPr>
          <p:nvPr/>
        </p:nvSpPr>
        <p:spPr bwMode="auto">
          <a:xfrm>
            <a:off x="3203575" y="4437063"/>
            <a:ext cx="2232025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6600"/>
              </a:gs>
              <a:gs pos="100000">
                <a:srgbClr val="002F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b="1">
                <a:cs typeface="B Nazanin" pitchFamily="2" charset="-78"/>
              </a:rPr>
              <a:t>مقایسه عملکرد و</a:t>
            </a:r>
            <a:endParaRPr lang="fa-IR" b="1">
              <a:cs typeface="B Nazanin" pitchFamily="2" charset="-78"/>
            </a:endParaRPr>
          </a:p>
          <a:p>
            <a:pPr algn="ctr" rtl="0"/>
            <a:r>
              <a:rPr lang="ar-SA" b="1">
                <a:cs typeface="B Nazanin" pitchFamily="2" charset="-78"/>
              </a:rPr>
              <a:t> حد مورد انتظار</a:t>
            </a:r>
            <a:endParaRPr lang="en-US" b="1">
              <a:cs typeface="B Nazanin" pitchFamily="2" charset="-78"/>
            </a:endParaRPr>
          </a:p>
        </p:txBody>
      </p:sp>
      <p:cxnSp>
        <p:nvCxnSpPr>
          <p:cNvPr id="22534" name="AutoShape 10"/>
          <p:cNvCxnSpPr>
            <a:cxnSpLocks noChangeShapeType="1"/>
            <a:stCxn id="22532" idx="3"/>
            <a:endCxn id="22530" idx="0"/>
          </p:cNvCxnSpPr>
          <p:nvPr/>
        </p:nvCxnSpPr>
        <p:spPr bwMode="auto">
          <a:xfrm>
            <a:off x="5435600" y="2457450"/>
            <a:ext cx="1008063" cy="827088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cxnSp>
        <p:nvCxnSpPr>
          <p:cNvPr id="22535" name="AutoShape 11"/>
          <p:cNvCxnSpPr>
            <a:cxnSpLocks noChangeShapeType="1"/>
            <a:stCxn id="22530" idx="2"/>
            <a:endCxn id="22533" idx="3"/>
          </p:cNvCxnSpPr>
          <p:nvPr/>
        </p:nvCxnSpPr>
        <p:spPr bwMode="auto">
          <a:xfrm rot="5400000">
            <a:off x="5561013" y="3951287"/>
            <a:ext cx="757238" cy="1008063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cxnSp>
        <p:nvCxnSpPr>
          <p:cNvPr id="22536" name="AutoShape 12"/>
          <p:cNvCxnSpPr>
            <a:cxnSpLocks noChangeShapeType="1"/>
            <a:stCxn id="22533" idx="1"/>
            <a:endCxn id="22531" idx="2"/>
          </p:cNvCxnSpPr>
          <p:nvPr/>
        </p:nvCxnSpPr>
        <p:spPr bwMode="auto">
          <a:xfrm rot="10800000">
            <a:off x="2266950" y="4149725"/>
            <a:ext cx="936625" cy="684213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cxnSp>
        <p:nvCxnSpPr>
          <p:cNvPr id="22537" name="AutoShape 13"/>
          <p:cNvCxnSpPr>
            <a:cxnSpLocks noChangeShapeType="1"/>
            <a:stCxn id="22531" idx="0"/>
            <a:endCxn id="22532" idx="1"/>
          </p:cNvCxnSpPr>
          <p:nvPr/>
        </p:nvCxnSpPr>
        <p:spPr bwMode="auto">
          <a:xfrm rot="-5400000">
            <a:off x="2285206" y="2439194"/>
            <a:ext cx="900113" cy="936625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sp>
        <p:nvSpPr>
          <p:cNvPr id="22538" name="Oval 14"/>
          <p:cNvSpPr>
            <a:spLocks noChangeArrowheads="1"/>
          </p:cNvSpPr>
          <p:nvPr/>
        </p:nvSpPr>
        <p:spPr bwMode="auto">
          <a:xfrm>
            <a:off x="3492500" y="549275"/>
            <a:ext cx="1800225" cy="647700"/>
          </a:xfrm>
          <a:prstGeom prst="ellipse">
            <a:avLst/>
          </a:prstGeom>
          <a:solidFill>
            <a:srgbClr val="66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sz="2400" b="1">
                <a:cs typeface="B Nazanin" pitchFamily="2" charset="-78"/>
              </a:rPr>
              <a:t>طرح ریزی</a:t>
            </a:r>
            <a:endParaRPr lang="en-US" sz="2400" b="1">
              <a:cs typeface="B Nazanin" pitchFamily="2" charset="-78"/>
            </a:endParaRPr>
          </a:p>
        </p:txBody>
      </p:sp>
      <p:sp>
        <p:nvSpPr>
          <p:cNvPr id="22539" name="Oval 15"/>
          <p:cNvSpPr>
            <a:spLocks noChangeArrowheads="1"/>
          </p:cNvSpPr>
          <p:nvPr/>
        </p:nvSpPr>
        <p:spPr bwMode="auto">
          <a:xfrm rot="5400000">
            <a:off x="-468313" y="3357563"/>
            <a:ext cx="1800225" cy="647700"/>
          </a:xfrm>
          <a:prstGeom prst="ellipse">
            <a:avLst/>
          </a:prstGeom>
          <a:solidFill>
            <a:srgbClr val="66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 rtl="0"/>
            <a:r>
              <a:rPr lang="ar-SA" sz="2400" b="1">
                <a:cs typeface="B Nazanin" pitchFamily="2" charset="-78"/>
              </a:rPr>
              <a:t>بازبینی</a:t>
            </a:r>
            <a:endParaRPr lang="en-US" sz="2400" b="1">
              <a:cs typeface="B Nazanin" pitchFamily="2" charset="-78"/>
            </a:endParaRPr>
          </a:p>
        </p:txBody>
      </p:sp>
      <p:sp>
        <p:nvSpPr>
          <p:cNvPr id="22540" name="Oval 16"/>
          <p:cNvSpPr>
            <a:spLocks noChangeArrowheads="1"/>
          </p:cNvSpPr>
          <p:nvPr/>
        </p:nvSpPr>
        <p:spPr bwMode="auto">
          <a:xfrm>
            <a:off x="3419475" y="5949950"/>
            <a:ext cx="1800225" cy="647700"/>
          </a:xfrm>
          <a:prstGeom prst="ellipse">
            <a:avLst/>
          </a:prstGeom>
          <a:solidFill>
            <a:srgbClr val="66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sz="2400" b="1">
                <a:cs typeface="B Nazanin" pitchFamily="2" charset="-78"/>
              </a:rPr>
              <a:t>نظارت</a:t>
            </a:r>
            <a:endParaRPr lang="en-US" sz="2400" b="1">
              <a:cs typeface="B Nazanin" pitchFamily="2" charset="-78"/>
            </a:endParaRPr>
          </a:p>
        </p:txBody>
      </p:sp>
      <p:sp>
        <p:nvSpPr>
          <p:cNvPr id="22541" name="Oval 17"/>
          <p:cNvSpPr>
            <a:spLocks noChangeArrowheads="1"/>
          </p:cNvSpPr>
          <p:nvPr/>
        </p:nvSpPr>
        <p:spPr bwMode="auto">
          <a:xfrm rot="5400000">
            <a:off x="7380287" y="3357563"/>
            <a:ext cx="1800225" cy="647700"/>
          </a:xfrm>
          <a:prstGeom prst="ellipse">
            <a:avLst/>
          </a:prstGeom>
          <a:solidFill>
            <a:srgbClr val="66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 rtl="0"/>
            <a:r>
              <a:rPr lang="ar-SA" sz="2400" b="1">
                <a:cs typeface="B Nazanin" pitchFamily="2" charset="-78"/>
              </a:rPr>
              <a:t>اقدام </a:t>
            </a:r>
            <a:endParaRPr lang="en-US" sz="2400" b="1">
              <a:cs typeface="B Nazanin" pitchFamily="2" charset="-78"/>
            </a:endParaRPr>
          </a:p>
        </p:txBody>
      </p:sp>
      <p:cxnSp>
        <p:nvCxnSpPr>
          <p:cNvPr id="22542" name="AutoShape 18"/>
          <p:cNvCxnSpPr>
            <a:cxnSpLocks noChangeShapeType="1"/>
            <a:stCxn id="22538" idx="6"/>
            <a:endCxn id="22541" idx="2"/>
          </p:cNvCxnSpPr>
          <p:nvPr/>
        </p:nvCxnSpPr>
        <p:spPr bwMode="auto">
          <a:xfrm>
            <a:off x="5292725" y="873125"/>
            <a:ext cx="2987675" cy="1908175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cxnSp>
        <p:nvCxnSpPr>
          <p:cNvPr id="22543" name="AutoShape 19"/>
          <p:cNvCxnSpPr>
            <a:cxnSpLocks noChangeShapeType="1"/>
            <a:stCxn id="22541" idx="6"/>
            <a:endCxn id="22540" idx="6"/>
          </p:cNvCxnSpPr>
          <p:nvPr/>
        </p:nvCxnSpPr>
        <p:spPr bwMode="auto">
          <a:xfrm rot="5400000">
            <a:off x="5903912" y="3897313"/>
            <a:ext cx="1692275" cy="3060700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cxnSp>
        <p:nvCxnSpPr>
          <p:cNvPr id="22544" name="AutoShape 20"/>
          <p:cNvCxnSpPr>
            <a:cxnSpLocks noChangeShapeType="1"/>
            <a:stCxn id="22540" idx="2"/>
            <a:endCxn id="22539" idx="6"/>
          </p:cNvCxnSpPr>
          <p:nvPr/>
        </p:nvCxnSpPr>
        <p:spPr bwMode="auto">
          <a:xfrm rot="10800000">
            <a:off x="431800" y="4581525"/>
            <a:ext cx="2987675" cy="1692275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cxnSp>
        <p:nvCxnSpPr>
          <p:cNvPr id="22545" name="AutoShape 21"/>
          <p:cNvCxnSpPr>
            <a:cxnSpLocks noChangeShapeType="1"/>
            <a:stCxn id="22539" idx="2"/>
            <a:endCxn id="22538" idx="2"/>
          </p:cNvCxnSpPr>
          <p:nvPr/>
        </p:nvCxnSpPr>
        <p:spPr bwMode="auto">
          <a:xfrm rot="-5400000">
            <a:off x="1008062" y="296863"/>
            <a:ext cx="1908175" cy="3060700"/>
          </a:xfrm>
          <a:prstGeom prst="curvedConnector2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</p:cxnSp>
      <p:sp>
        <p:nvSpPr>
          <p:cNvPr id="26646" name="Rectangle 22"/>
          <p:cNvSpPr>
            <a:spLocks noRot="1" noChangeArrowheads="1"/>
          </p:cNvSpPr>
          <p:nvPr/>
        </p:nvSpPr>
        <p:spPr bwMode="auto">
          <a:xfrm>
            <a:off x="4787900" y="-100013"/>
            <a:ext cx="4932363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ar-SA" sz="3600" b="1" u="sng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چرخه مديريت عملكرد</a:t>
            </a:r>
            <a:endParaRPr lang="en-US" sz="3600" b="1" u="sng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u="sng" dirty="0">
                <a:cs typeface="B Nazanin" pitchFamily="2" charset="-78"/>
              </a:rPr>
              <a:t>مدل جامع مديريت عملكرد</a:t>
            </a:r>
            <a:r>
              <a:rPr lang="ar-SA" dirty="0">
                <a:cs typeface="B Nazanin" pitchFamily="2" charset="-78"/>
              </a:rPr>
              <a:t> 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8229600" cy="4525962"/>
          </a:xfrm>
        </p:spPr>
        <p:txBody>
          <a:bodyPr/>
          <a:lstStyle/>
          <a:p>
            <a:pPr algn="just" eaLnBrk="1" hangingPunct="1">
              <a:defRPr/>
            </a:pPr>
            <a:r>
              <a:rPr lang="ar-SA" dirty="0">
                <a:cs typeface="B Nazanin" pitchFamily="2" charset="-78"/>
              </a:rPr>
              <a:t> در اعمال اصول و توجهات ويژه مديريت عملكرد و رعايت اصول توسعه منابع انساني در سطوح فرد،گروه و سازمان  مدل سه بعدي </a:t>
            </a:r>
            <a:r>
              <a:rPr lang="fa-IR" dirty="0">
                <a:cs typeface="B Nazanin" pitchFamily="2" charset="-78"/>
              </a:rPr>
              <a:t>اسلاید بعد</a:t>
            </a:r>
            <a:r>
              <a:rPr lang="ar-SA" dirty="0">
                <a:cs typeface="B Nazanin" pitchFamily="2" charset="-78"/>
              </a:rPr>
              <a:t> به منظور تعيين معيارهاي سنجش مورد پيشنهاد است .</a:t>
            </a:r>
            <a:endParaRPr lang="fa-IR" dirty="0">
              <a:cs typeface="B Nazanin" pitchFamily="2" charset="-78"/>
            </a:endParaRPr>
          </a:p>
          <a:p>
            <a:pPr algn="just" eaLnBrk="1" hangingPunct="1">
              <a:defRPr/>
            </a:pPr>
            <a:r>
              <a:rPr lang="ar-SA" dirty="0">
                <a:cs typeface="B Nazanin" pitchFamily="2" charset="-78"/>
              </a:rPr>
              <a:t>دراين مدل فرد ،گروه (يا واحد سازماني) و سازمان با سه شاخص درون دادي (</a:t>
            </a:r>
            <a:r>
              <a:rPr lang="en-US" dirty="0">
                <a:cs typeface="B Nazanin" pitchFamily="2" charset="-78"/>
              </a:rPr>
              <a:t>Inputs</a:t>
            </a:r>
            <a:r>
              <a:rPr lang="ar-SA" dirty="0">
                <a:cs typeface="B Nazanin" pitchFamily="2" charset="-78"/>
              </a:rPr>
              <a:t>) ، فرايندي (</a:t>
            </a:r>
            <a:r>
              <a:rPr lang="en-US" dirty="0">
                <a:cs typeface="B Nazanin" pitchFamily="2" charset="-78"/>
              </a:rPr>
              <a:t>Process</a:t>
            </a:r>
            <a:r>
              <a:rPr lang="ar-SA" dirty="0">
                <a:cs typeface="B Nazanin" pitchFamily="2" charset="-78"/>
              </a:rPr>
              <a:t>) وبرون دادي (</a:t>
            </a:r>
            <a:r>
              <a:rPr lang="en-US" dirty="0">
                <a:cs typeface="B Nazanin" pitchFamily="2" charset="-78"/>
              </a:rPr>
              <a:t>Outputs</a:t>
            </a:r>
            <a:r>
              <a:rPr lang="ar-SA" dirty="0">
                <a:cs typeface="B Nazanin" pitchFamily="2" charset="-78"/>
              </a:rPr>
              <a:t>) و برحسب نوع شغل و سمت سازماني مورد سنجش قرار ميگيرند. هدف اصلي اين مدل اعمال اصول مديريت عملكرد است كه عمدتا" به مشاركت وهمكاري بين افراد ، واحدها و سازمان تاكيد ويژه دارد. 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95288" y="1052513"/>
          <a:ext cx="8388350" cy="556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Bitmap Image" r:id="rId3" imgW="7400000" imgH="4904762" progId="PBrush">
                  <p:embed/>
                </p:oleObj>
              </mc:Choice>
              <mc:Fallback>
                <p:oleObj name="Bitmap Image" r:id="rId3" imgW="7400000" imgH="4904762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052513"/>
                        <a:ext cx="8388350" cy="556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492500" y="4652963"/>
            <a:ext cx="935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فرد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3563938" y="5300663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گروه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3563938" y="6021388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سازمان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 rot="1332228">
            <a:off x="4716463" y="3429000"/>
            <a:ext cx="935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مدیر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 rot="1306587">
            <a:off x="5724525" y="3068638"/>
            <a:ext cx="935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سرپرست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 rot="1306587">
            <a:off x="6372225" y="27813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کارمند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 rot="2337815">
            <a:off x="3995738" y="3573463"/>
            <a:ext cx="1150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رده سازمانی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058" name="Text Box 12"/>
          <p:cNvSpPr txBox="1">
            <a:spLocks noChangeArrowheads="1"/>
          </p:cNvSpPr>
          <p:nvPr/>
        </p:nvSpPr>
        <p:spPr bwMode="auto">
          <a:xfrm rot="-2469660">
            <a:off x="2989263" y="3638550"/>
            <a:ext cx="1150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chemeClr val="bg1"/>
                </a:solidFill>
              </a:rPr>
              <a:t>نوع </a:t>
            </a:r>
            <a:r>
              <a:rPr lang="fa-IR" b="1">
                <a:solidFill>
                  <a:srgbClr val="000099"/>
                </a:solidFill>
              </a:rPr>
              <a:t>ارزیابی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3348038" y="407670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واحد ارزیابی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 rot="-3077693">
            <a:off x="2127250" y="3497263"/>
            <a:ext cx="1366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SA" altLang="zh-CN" b="1">
                <a:solidFill>
                  <a:srgbClr val="000099"/>
                </a:solidFill>
              </a:rPr>
              <a:t>درون داد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 rot="-3077693">
            <a:off x="1627188" y="3349625"/>
            <a:ext cx="782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fa-IR" b="1">
                <a:solidFill>
                  <a:srgbClr val="000099"/>
                </a:solidFill>
              </a:rPr>
              <a:t>فرآیند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062" name="Text Box 16"/>
          <p:cNvSpPr txBox="1">
            <a:spLocks noChangeArrowheads="1"/>
          </p:cNvSpPr>
          <p:nvPr/>
        </p:nvSpPr>
        <p:spPr bwMode="auto">
          <a:xfrm rot="-3077693">
            <a:off x="2072481" y="2975770"/>
            <a:ext cx="1044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b="1">
                <a:solidFill>
                  <a:srgbClr val="000099"/>
                </a:solidFill>
              </a:rPr>
              <a:t>Process</a:t>
            </a:r>
          </a:p>
        </p:txBody>
      </p:sp>
      <p:sp>
        <p:nvSpPr>
          <p:cNvPr id="2063" name="Text Box 17"/>
          <p:cNvSpPr txBox="1">
            <a:spLocks noChangeArrowheads="1"/>
          </p:cNvSpPr>
          <p:nvPr/>
        </p:nvSpPr>
        <p:spPr bwMode="auto">
          <a:xfrm rot="-3077693">
            <a:off x="867569" y="3245644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fa-IR" b="1">
                <a:solidFill>
                  <a:srgbClr val="000099"/>
                </a:solidFill>
              </a:rPr>
              <a:t>برون داد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064" name="Text Box 18"/>
          <p:cNvSpPr txBox="1">
            <a:spLocks noChangeArrowheads="1"/>
          </p:cNvSpPr>
          <p:nvPr/>
        </p:nvSpPr>
        <p:spPr bwMode="auto">
          <a:xfrm rot="-3077693">
            <a:off x="1446213" y="2738438"/>
            <a:ext cx="1001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zh-CN" b="1">
                <a:solidFill>
                  <a:srgbClr val="000099"/>
                </a:solidFill>
                <a:ea typeface="宋体" charset="-122"/>
              </a:rPr>
              <a:t>output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065" name="Text Box 19"/>
          <p:cNvSpPr txBox="1">
            <a:spLocks noChangeArrowheads="1"/>
          </p:cNvSpPr>
          <p:nvPr/>
        </p:nvSpPr>
        <p:spPr bwMode="auto">
          <a:xfrm rot="-3077693">
            <a:off x="2925762" y="3203576"/>
            <a:ext cx="77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zh-CN" b="1">
                <a:solidFill>
                  <a:srgbClr val="000099"/>
                </a:solidFill>
                <a:ea typeface="宋体" charset="-122"/>
              </a:rPr>
              <a:t>Input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32788" name="Rectangle 20"/>
          <p:cNvSpPr>
            <a:spLocks noRot="1" noChangeArrowheads="1"/>
          </p:cNvSpPr>
          <p:nvPr/>
        </p:nvSpPr>
        <p:spPr bwMode="auto">
          <a:xfrm>
            <a:off x="39528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ar-SA" sz="3600" b="1" u="sng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طرح جامع مديريت عملکرد</a:t>
            </a:r>
            <a:r>
              <a:rPr lang="ar-SA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 </a:t>
            </a:r>
            <a:endParaRPr lang="en-US" sz="36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dirty="0">
                <a:effectLst/>
                <a:cs typeface="B Nazanin" pitchFamily="2" charset="-78"/>
              </a:rPr>
              <a:t>خلاصه بحث </a:t>
            </a:r>
            <a:endParaRPr lang="en-US" dirty="0">
              <a:effectLst/>
              <a:cs typeface="B Nazanin" pitchFamily="2" charset="-78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fa-IR" dirty="0">
                <a:effectLst/>
                <a:cs typeface="B Nazanin" pitchFamily="2" charset="-78"/>
              </a:rPr>
              <a:t>مدیریت عملکرد جانشین تدبیری قدیمی تر تحت عنوان ارزیابی عملکرد گردیده و آن عبارت است از ممیزی بینش ،و توانایی های بالفعل و باالقوه منابع انسانی و پرورش افراد در جهت ایجاد فرهنگ کار تیمی و دستجمعی در راستای استراتژی های سازمان با فلسفه ای که متضمن یکپارچگی سازمانهای بزرگ می گردد.</a:t>
            </a:r>
            <a:endParaRPr lang="en-US" dirty="0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3059113" y="1557338"/>
          <a:ext cx="3235325" cy="236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lip" r:id="rId4" imgW="1276200" imgH="933480" progId="">
                  <p:embed/>
                </p:oleObj>
              </mc:Choice>
              <mc:Fallback>
                <p:oleObj name="Clip" r:id="rId4" imgW="1276200" imgH="93348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1557338"/>
                        <a:ext cx="3235325" cy="236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3059113" y="4724400"/>
            <a:ext cx="24606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a-IR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پايان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20925" y="1981200"/>
            <a:ext cx="4495800" cy="2514600"/>
          </a:xfrm>
          <a:prstGeom prst="rect">
            <a:avLst/>
          </a:prstGeom>
          <a:solidFill>
            <a:srgbClr val="0066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2397125" y="2667000"/>
            <a:ext cx="2265363" cy="1177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3429000" y="2174875"/>
            <a:ext cx="2265363" cy="1177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3443288" y="3124200"/>
            <a:ext cx="2265362" cy="1177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4454525" y="2667000"/>
            <a:ext cx="2265363" cy="1177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7280275" y="2133600"/>
            <a:ext cx="1670050" cy="1371600"/>
          </a:xfrm>
          <a:prstGeom prst="rect">
            <a:avLst/>
          </a:prstGeom>
          <a:solidFill>
            <a:srgbClr val="007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73038" y="2133600"/>
            <a:ext cx="1676400" cy="1371600"/>
          </a:xfrm>
          <a:prstGeom prst="rect">
            <a:avLst/>
          </a:prstGeom>
          <a:solidFill>
            <a:srgbClr val="FF4D4D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2941638" y="457200"/>
            <a:ext cx="3276600" cy="746125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 b="1" dirty="0">
                <a:solidFill>
                  <a:schemeClr val="tx2">
                    <a:lumMod val="50000"/>
                  </a:schemeClr>
                </a:solidFill>
                <a:cs typeface="Yagut" pitchFamily="2" charset="-78"/>
              </a:rPr>
              <a:t>استراتژي، تكنولوژي، ساختار سازمان،</a:t>
            </a:r>
          </a:p>
          <a:p>
            <a:pPr algn="ctr"/>
            <a:r>
              <a:rPr lang="ar-SA" sz="1800" b="1" dirty="0">
                <a:solidFill>
                  <a:schemeClr val="tx2">
                    <a:lumMod val="50000"/>
                  </a:schemeClr>
                </a:solidFill>
                <a:cs typeface="Yagut" pitchFamily="2" charset="-78"/>
              </a:rPr>
              <a:t>فرهنگ سازمان و ...</a:t>
            </a:r>
            <a:endParaRPr lang="en-US" sz="1800" b="1" dirty="0">
              <a:solidFill>
                <a:schemeClr val="tx2">
                  <a:lumMod val="50000"/>
                </a:schemeClr>
              </a:solidFill>
              <a:cs typeface="Yagut" pitchFamily="2" charset="-78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3368675" y="4883150"/>
            <a:ext cx="2417763" cy="1468438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3470275" y="5353050"/>
            <a:ext cx="1438275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5" name="Oval 13"/>
          <p:cNvSpPr>
            <a:spLocks noChangeArrowheads="1"/>
          </p:cNvSpPr>
          <p:nvPr/>
        </p:nvSpPr>
        <p:spPr bwMode="auto">
          <a:xfrm>
            <a:off x="4200525" y="4986338"/>
            <a:ext cx="762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6" name="Oval 14"/>
          <p:cNvSpPr>
            <a:spLocks noChangeArrowheads="1"/>
          </p:cNvSpPr>
          <p:nvPr/>
        </p:nvSpPr>
        <p:spPr bwMode="auto">
          <a:xfrm>
            <a:off x="4200525" y="5387975"/>
            <a:ext cx="762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7" name="Oval 15"/>
          <p:cNvSpPr>
            <a:spLocks noChangeArrowheads="1"/>
          </p:cNvSpPr>
          <p:nvPr/>
        </p:nvSpPr>
        <p:spPr bwMode="auto">
          <a:xfrm>
            <a:off x="4256088" y="5332413"/>
            <a:ext cx="1438275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3311525" y="5311775"/>
            <a:ext cx="1752600" cy="609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1600" b="1">
                <a:cs typeface="Yagut" pitchFamily="2" charset="-78"/>
              </a:rPr>
              <a:t>محيط     اجتماعي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4973638" y="5353050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اقتصادي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4252913" y="4937125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سياسي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4287838" y="5748338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زيست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2424113" y="2868613"/>
            <a:ext cx="1219200" cy="609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1800" b="1">
                <a:cs typeface="Yagut" pitchFamily="2" charset="-78"/>
              </a:rPr>
              <a:t>نظام جذب</a:t>
            </a:r>
          </a:p>
          <a:p>
            <a:pPr algn="ctr" rtl="1"/>
            <a:r>
              <a:rPr lang="ar-SA" sz="1800" b="1">
                <a:cs typeface="Yagut" pitchFamily="2" charset="-78"/>
              </a:rPr>
              <a:t>تامين و تعديل</a:t>
            </a:r>
            <a:endParaRPr lang="en-US" sz="1800" b="1">
              <a:cs typeface="Yagut" pitchFamily="2" charset="-78"/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3935413" y="2230438"/>
            <a:ext cx="1219200" cy="609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1800" b="1" dirty="0">
                <a:cs typeface="Yagut" pitchFamily="2" charset="-78"/>
              </a:rPr>
              <a:t>نظام نگهداري</a:t>
            </a:r>
          </a:p>
          <a:p>
            <a:pPr algn="ctr" rtl="1"/>
            <a:r>
              <a:rPr lang="ar-SA" sz="1800" b="1" dirty="0">
                <a:cs typeface="Yagut" pitchFamily="2" charset="-78"/>
              </a:rPr>
              <a:t> و حفاظت</a:t>
            </a:r>
            <a:endParaRPr lang="en-US" sz="1800" b="1" dirty="0">
              <a:cs typeface="Yagut" pitchFamily="2" charset="-78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5368925" y="2895600"/>
            <a:ext cx="1219200" cy="609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1800" b="1">
                <a:cs typeface="Yagut" pitchFamily="2" charset="-78"/>
              </a:rPr>
              <a:t>نظام</a:t>
            </a:r>
          </a:p>
          <a:p>
            <a:pPr algn="ctr" rtl="1"/>
            <a:r>
              <a:rPr lang="ar-SA" sz="1800" b="1">
                <a:cs typeface="Yagut" pitchFamily="2" charset="-78"/>
              </a:rPr>
              <a:t>كاربرد</a:t>
            </a:r>
            <a:endParaRPr lang="en-US" sz="1800" b="1">
              <a:cs typeface="Yagut" pitchFamily="2" charset="-78"/>
            </a:endParaRP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3941763" y="3636963"/>
            <a:ext cx="1219200" cy="609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1800" b="1">
                <a:cs typeface="Yagut" pitchFamily="2" charset="-78"/>
              </a:rPr>
              <a:t>نظام </a:t>
            </a:r>
          </a:p>
          <a:p>
            <a:pPr algn="ctr" rtl="1"/>
            <a:r>
              <a:rPr lang="ar-SA" sz="1800" b="1">
                <a:cs typeface="Yagut" pitchFamily="2" charset="-78"/>
              </a:rPr>
              <a:t>آموزش و بهسازي</a:t>
            </a:r>
            <a:endParaRPr lang="en-US" sz="1800" b="1">
              <a:cs typeface="Yagut" pitchFamily="2" charset="-78"/>
            </a:endParaRPr>
          </a:p>
        </p:txBody>
      </p:sp>
      <p:sp>
        <p:nvSpPr>
          <p:cNvPr id="18462" name="Oval 30"/>
          <p:cNvSpPr>
            <a:spLocks noChangeArrowheads="1"/>
          </p:cNvSpPr>
          <p:nvPr/>
        </p:nvSpPr>
        <p:spPr bwMode="auto">
          <a:xfrm>
            <a:off x="7350125" y="2189163"/>
            <a:ext cx="762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63" name="Oval 31"/>
          <p:cNvSpPr>
            <a:spLocks noChangeArrowheads="1"/>
          </p:cNvSpPr>
          <p:nvPr/>
        </p:nvSpPr>
        <p:spPr bwMode="auto">
          <a:xfrm>
            <a:off x="7370763" y="2590800"/>
            <a:ext cx="762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64" name="Oval 32"/>
          <p:cNvSpPr>
            <a:spLocks noChangeArrowheads="1"/>
          </p:cNvSpPr>
          <p:nvPr/>
        </p:nvSpPr>
        <p:spPr bwMode="auto">
          <a:xfrm>
            <a:off x="7426325" y="2535238"/>
            <a:ext cx="1438275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7405688" y="2174875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سازمان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7432675" y="2535238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منافع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7426325" y="2971800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فرد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8118475" y="2555875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جامعه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3000364" y="6357958"/>
            <a:ext cx="3429023" cy="42384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3600" b="1" dirty="0">
                <a:solidFill>
                  <a:srgbClr val="FFFF00"/>
                </a:solidFill>
                <a:cs typeface="Yagut" pitchFamily="2" charset="-78"/>
              </a:rPr>
              <a:t>نظام مديريت منابع انساني</a:t>
            </a:r>
            <a:endParaRPr lang="en-US" sz="3600" b="1" dirty="0">
              <a:solidFill>
                <a:srgbClr val="FFFF00"/>
              </a:solidFill>
              <a:cs typeface="Yagut" pitchFamily="2" charset="-78"/>
            </a:endParaRPr>
          </a:p>
        </p:txBody>
      </p:sp>
      <p:sp>
        <p:nvSpPr>
          <p:cNvPr id="18470" name="AutoShape 38"/>
          <p:cNvSpPr>
            <a:spLocks noChangeArrowheads="1"/>
          </p:cNvSpPr>
          <p:nvPr/>
        </p:nvSpPr>
        <p:spPr bwMode="auto">
          <a:xfrm>
            <a:off x="2951163" y="1211263"/>
            <a:ext cx="3255962" cy="7620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b="1" dirty="0">
                <a:solidFill>
                  <a:schemeClr val="tx2">
                    <a:lumMod val="50000"/>
                  </a:schemeClr>
                </a:solidFill>
                <a:cs typeface="Yagut" pitchFamily="2" charset="-78"/>
              </a:rPr>
              <a:t>فرآيند عمليات نظام ها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cs typeface="Yagut" pitchFamily="2" charset="-78"/>
              </a:rPr>
              <a:t> (Throughput)</a:t>
            </a:r>
          </a:p>
        </p:txBody>
      </p:sp>
      <p:sp>
        <p:nvSpPr>
          <p:cNvPr id="18471" name="Line 39"/>
          <p:cNvSpPr>
            <a:spLocks noChangeShapeType="1"/>
          </p:cNvSpPr>
          <p:nvPr/>
        </p:nvSpPr>
        <p:spPr bwMode="auto">
          <a:xfrm>
            <a:off x="6816725" y="2819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72" name="Line 40"/>
          <p:cNvSpPr>
            <a:spLocks noChangeShapeType="1"/>
          </p:cNvSpPr>
          <p:nvPr/>
        </p:nvSpPr>
        <p:spPr bwMode="auto">
          <a:xfrm>
            <a:off x="1870075" y="2819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76" name="Oval 44"/>
          <p:cNvSpPr>
            <a:spLocks noChangeArrowheads="1"/>
          </p:cNvSpPr>
          <p:nvPr/>
        </p:nvSpPr>
        <p:spPr bwMode="auto">
          <a:xfrm>
            <a:off x="241300" y="2541588"/>
            <a:ext cx="1438275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77" name="Oval 45"/>
          <p:cNvSpPr>
            <a:spLocks noChangeArrowheads="1"/>
          </p:cNvSpPr>
          <p:nvPr/>
        </p:nvSpPr>
        <p:spPr bwMode="auto">
          <a:xfrm>
            <a:off x="971550" y="2174875"/>
            <a:ext cx="762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78" name="Oval 46"/>
          <p:cNvSpPr>
            <a:spLocks noChangeArrowheads="1"/>
          </p:cNvSpPr>
          <p:nvPr/>
        </p:nvSpPr>
        <p:spPr bwMode="auto">
          <a:xfrm>
            <a:off x="971550" y="2576513"/>
            <a:ext cx="762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479" name="Rectangle 47"/>
          <p:cNvSpPr>
            <a:spLocks noChangeArrowheads="1"/>
          </p:cNvSpPr>
          <p:nvPr/>
        </p:nvSpPr>
        <p:spPr bwMode="auto">
          <a:xfrm>
            <a:off x="82550" y="2500313"/>
            <a:ext cx="1752600" cy="609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1600" b="1">
                <a:cs typeface="Yagut" pitchFamily="2" charset="-78"/>
              </a:rPr>
              <a:t>منابع       ارزشي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1023938" y="2125663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مالي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81" name="Rectangle 49"/>
          <p:cNvSpPr>
            <a:spLocks noChangeArrowheads="1"/>
          </p:cNvSpPr>
          <p:nvPr/>
        </p:nvSpPr>
        <p:spPr bwMode="auto">
          <a:xfrm>
            <a:off x="1038225" y="2916238"/>
            <a:ext cx="685800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600" b="1">
                <a:cs typeface="Yagut" pitchFamily="2" charset="-78"/>
              </a:rPr>
              <a:t>غير مالي</a:t>
            </a:r>
            <a:endParaRPr lang="en-US" sz="1600" b="1">
              <a:cs typeface="Yagut" pitchFamily="2" charset="-78"/>
            </a:endParaRPr>
          </a:p>
        </p:txBody>
      </p:sp>
      <p:sp>
        <p:nvSpPr>
          <p:cNvPr id="18482" name="Rectangle 50"/>
          <p:cNvSpPr>
            <a:spLocks noChangeArrowheads="1"/>
          </p:cNvSpPr>
          <p:nvPr/>
        </p:nvSpPr>
        <p:spPr bwMode="auto">
          <a:xfrm>
            <a:off x="7661275" y="1600200"/>
            <a:ext cx="9144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000" b="1">
                <a:cs typeface="Yagut" pitchFamily="2" charset="-78"/>
              </a:rPr>
              <a:t>برون داد</a:t>
            </a:r>
            <a:endParaRPr lang="en-US" sz="2000" b="1">
              <a:cs typeface="Yagut" pitchFamily="2" charset="-78"/>
            </a:endParaRPr>
          </a:p>
        </p:txBody>
      </p:sp>
      <p:sp>
        <p:nvSpPr>
          <p:cNvPr id="18483" name="Rectangle 51"/>
          <p:cNvSpPr>
            <a:spLocks noChangeArrowheads="1"/>
          </p:cNvSpPr>
          <p:nvPr/>
        </p:nvSpPr>
        <p:spPr bwMode="auto">
          <a:xfrm>
            <a:off x="554038" y="1600200"/>
            <a:ext cx="9144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000" b="1">
                <a:cs typeface="Yagut" pitchFamily="2" charset="-78"/>
              </a:rPr>
              <a:t>درون داد</a:t>
            </a:r>
            <a:endParaRPr lang="en-US" sz="2000" b="1">
              <a:cs typeface="Yagut" pitchFamily="2" charset="-78"/>
            </a:endParaRPr>
          </a:p>
        </p:txBody>
      </p:sp>
      <p:sp>
        <p:nvSpPr>
          <p:cNvPr id="18484" name="Rectangle 52"/>
          <p:cNvSpPr>
            <a:spLocks noChangeArrowheads="1"/>
          </p:cNvSpPr>
          <p:nvPr/>
        </p:nvSpPr>
        <p:spPr bwMode="auto">
          <a:xfrm>
            <a:off x="4176713" y="4440238"/>
            <a:ext cx="9144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SA" sz="2000" b="1">
                <a:cs typeface="Yagut" pitchFamily="2" charset="-78"/>
              </a:rPr>
              <a:t>پيش   داد</a:t>
            </a:r>
            <a:endParaRPr lang="en-US" sz="2000" b="1">
              <a:cs typeface="Yagut" pitchFamily="2" charset="-78"/>
            </a:endParaRPr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 flipV="1">
            <a:off x="4572000" y="4475163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 flipV="1">
            <a:off x="5791200" y="5603875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 flipV="1">
            <a:off x="8132763" y="3525838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88" name="Line 56"/>
          <p:cNvSpPr>
            <a:spLocks noChangeShapeType="1"/>
          </p:cNvSpPr>
          <p:nvPr/>
        </p:nvSpPr>
        <p:spPr bwMode="auto">
          <a:xfrm flipV="1">
            <a:off x="990600" y="5603875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89" name="Line 57"/>
          <p:cNvSpPr>
            <a:spLocks noChangeShapeType="1"/>
          </p:cNvSpPr>
          <p:nvPr/>
        </p:nvSpPr>
        <p:spPr bwMode="auto">
          <a:xfrm flipV="1">
            <a:off x="1011238" y="3525838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18490" name="Rectangle 58"/>
          <p:cNvSpPr>
            <a:spLocks noChangeArrowheads="1"/>
          </p:cNvSpPr>
          <p:nvPr/>
        </p:nvSpPr>
        <p:spPr bwMode="auto">
          <a:xfrm>
            <a:off x="1828800" y="5181600"/>
            <a:ext cx="9144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000" b="1">
                <a:cs typeface="Yagut" pitchFamily="2" charset="-78"/>
              </a:rPr>
              <a:t>بازداد</a:t>
            </a:r>
            <a:endParaRPr lang="en-US" sz="2000" b="1">
              <a:cs typeface="Yagut" pitchFamily="2" charset="-78"/>
            </a:endParaRPr>
          </a:p>
        </p:txBody>
      </p:sp>
      <p:sp>
        <p:nvSpPr>
          <p:cNvPr id="18493" name="Rectangle 61"/>
          <p:cNvSpPr>
            <a:spLocks noChangeArrowheads="1"/>
          </p:cNvSpPr>
          <p:nvPr/>
        </p:nvSpPr>
        <p:spPr bwMode="auto">
          <a:xfrm>
            <a:off x="3484563" y="117475"/>
            <a:ext cx="2209800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200" b="1">
                <a:cs typeface="Yagut" pitchFamily="2" charset="-78"/>
              </a:rPr>
              <a:t>محيط درون سازماني</a:t>
            </a:r>
            <a:endParaRPr lang="en-US" sz="2200" b="1">
              <a:cs typeface="Yagu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891549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5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6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7" dur="500"/>
                                        <p:tgtEl>
                                          <p:spTgt spid="1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2" dur="5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6" dur="500"/>
                                        <p:tgtEl>
                                          <p:spTgt spid="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1" dur="500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5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3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2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6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500"/>
                            </p:stCondLst>
                            <p:childTnLst>
                              <p:par>
                                <p:cTn id="2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1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 animBg="1" autoUpdateAnimBg="0"/>
      <p:bldP spid="18443" grpId="0" animBg="1"/>
      <p:bldP spid="18444" grpId="0" animBg="1"/>
      <p:bldP spid="18445" grpId="0" animBg="1"/>
      <p:bldP spid="18446" grpId="0" animBg="1"/>
      <p:bldP spid="18447" grpId="0" animBg="1"/>
      <p:bldP spid="18448" grpId="0" autoUpdateAnimBg="0"/>
      <p:bldP spid="18449" grpId="0" autoUpdateAnimBg="0"/>
      <p:bldP spid="18450" grpId="0" autoUpdateAnimBg="0"/>
      <p:bldP spid="18451" grpId="0" autoUpdateAnimBg="0"/>
      <p:bldP spid="18452" grpId="0" autoUpdateAnimBg="0"/>
      <p:bldP spid="18453" grpId="0" autoUpdateAnimBg="0"/>
      <p:bldP spid="18454" grpId="0" autoUpdateAnimBg="0"/>
      <p:bldP spid="18455" grpId="0" autoUpdateAnimBg="0"/>
      <p:bldP spid="18462" grpId="0" animBg="1"/>
      <p:bldP spid="18463" grpId="0" animBg="1"/>
      <p:bldP spid="18464" grpId="0" animBg="1"/>
      <p:bldP spid="18465" grpId="0" autoUpdateAnimBg="0"/>
      <p:bldP spid="18466" grpId="0" autoUpdateAnimBg="0"/>
      <p:bldP spid="18467" grpId="0" autoUpdateAnimBg="0"/>
      <p:bldP spid="18468" grpId="0" autoUpdateAnimBg="0"/>
      <p:bldP spid="18469" grpId="0" autoUpdateAnimBg="0"/>
      <p:bldP spid="18470" grpId="0" animBg="1" autoUpdateAnimBg="0"/>
      <p:bldP spid="18471" grpId="0" animBg="1"/>
      <p:bldP spid="18472" grpId="0" animBg="1"/>
      <p:bldP spid="18476" grpId="0" animBg="1"/>
      <p:bldP spid="18477" grpId="0" animBg="1"/>
      <p:bldP spid="18478" grpId="0" animBg="1"/>
      <p:bldP spid="18479" grpId="0" autoUpdateAnimBg="0"/>
      <p:bldP spid="18480" grpId="0" autoUpdateAnimBg="0"/>
      <p:bldP spid="18481" grpId="0" autoUpdateAnimBg="0"/>
      <p:bldP spid="18482" grpId="0" autoUpdateAnimBg="0"/>
      <p:bldP spid="18483" grpId="0" autoUpdateAnimBg="0"/>
      <p:bldP spid="18484" grpId="0" autoUpdateAnimBg="0"/>
      <p:bldP spid="18485" grpId="0" animBg="1"/>
      <p:bldP spid="18486" grpId="0" animBg="1"/>
      <p:bldP spid="18487" grpId="0" animBg="1"/>
      <p:bldP spid="18488" grpId="0" animBg="1"/>
      <p:bldP spid="18489" grpId="0" animBg="1"/>
      <p:bldP spid="18490" grpId="0" autoUpdateAnimBg="0"/>
      <p:bldP spid="1849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u="sng" dirty="0">
                <a:effectLst/>
                <a:cs typeface="B Nazanin" pitchFamily="2" charset="-78"/>
              </a:rPr>
              <a:t>مديريت عملكرد و نه ارزيابي عملكرد</a:t>
            </a:r>
            <a:endParaRPr lang="en-US" u="sng" dirty="0">
              <a:effectLst/>
              <a:cs typeface="B Nazanin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>
                <a:effectLst/>
                <a:cs typeface="B Nazanin" pitchFamily="2" charset="-78"/>
              </a:rPr>
              <a:t>ارزيابي عملكرد را مي توان اينگونه تعريف نمود: </a:t>
            </a:r>
            <a:endParaRPr lang="fa-IR">
              <a:effectLst/>
              <a:cs typeface="B Nazanin" pitchFamily="2" charset="-7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ar-SA">
                <a:effectLst/>
                <a:cs typeface="B Nazanin" pitchFamily="2" charset="-78"/>
              </a:rPr>
              <a:t>ارزيابي عملكرد عبارت است از: سنجش رسمي عملكرد افراد و درجه بندي افراد بر مبناي عملكرد آنها كه معمولاً ساليانه انجام مي شود.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>
                <a:effectLst/>
                <a:cs typeface="B Nazanin" pitchFamily="2" charset="-78"/>
              </a:rPr>
              <a:t>   مديريت عملكرد در گستره اي وسيعتر از ارزيابي عملكرد قرار دارد و به دنبال توقعات متقابل مدير و كارمند از يكديگر است و بر نقش پشتيباني كنندگي و مربي بودن مديران بجاي نقش قاضي بودن و قضاوت كردن در مورد كاركنان، تأكيد دارد.</a:t>
            </a:r>
            <a:endParaRPr lang="en-US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3200" dirty="0">
                <a:effectLst/>
                <a:cs typeface="B Nazanin" pitchFamily="2" charset="-78"/>
              </a:rPr>
              <a:t> بخشي از انتقادات وارد بر سيستم ارزيابي عملكرد </a:t>
            </a:r>
            <a:r>
              <a:rPr lang="fa-IR" sz="3200" dirty="0">
                <a:effectLst/>
                <a:cs typeface="B Nazanin" pitchFamily="2" charset="-78"/>
              </a:rPr>
              <a:t/>
            </a:r>
            <a:br>
              <a:rPr lang="fa-IR" sz="3200" dirty="0">
                <a:effectLst/>
                <a:cs typeface="B Nazanin" pitchFamily="2" charset="-78"/>
              </a:rPr>
            </a:br>
            <a:r>
              <a:rPr lang="ar-SA" sz="3200" dirty="0">
                <a:effectLst/>
                <a:cs typeface="B Nazanin" pitchFamily="2" charset="-78"/>
              </a:rPr>
              <a:t>عبارتند از:</a:t>
            </a:r>
            <a:endParaRPr lang="en-US" sz="3200" dirty="0">
              <a:effectLst/>
              <a:cs typeface="B Nazanin" pitchFamily="2" charset="-7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8937625" cy="4525963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buFont typeface="Wingdings" pitchFamily="2" charset="2"/>
              <a:buAutoNum type="arabicPeriod"/>
              <a:defRPr/>
            </a:pPr>
            <a:r>
              <a:rPr lang="ar-SA" b="1">
                <a:effectLst/>
                <a:cs typeface="B Nazanin" pitchFamily="2" charset="-78"/>
              </a:rPr>
              <a:t>ارزيابي يك روش كنترل  و سنجش از يك نظام بوروكراتيك است.</a:t>
            </a:r>
          </a:p>
          <a:p>
            <a:pPr marL="609600" indent="-609600" eaLnBrk="1" hangingPunct="1">
              <a:lnSpc>
                <a:spcPct val="110000"/>
              </a:lnSpc>
              <a:buFont typeface="Wingdings" pitchFamily="2" charset="2"/>
              <a:buAutoNum type="arabicPeriod"/>
              <a:defRPr/>
            </a:pPr>
            <a:r>
              <a:rPr lang="ar-SA" b="1">
                <a:effectLst/>
                <a:cs typeface="B Nazanin" pitchFamily="2" charset="-78"/>
              </a:rPr>
              <a:t>ارزيابي يك نظام اجباري را ديكته مي كند.</a:t>
            </a:r>
          </a:p>
          <a:p>
            <a:pPr marL="609600" indent="-609600" eaLnBrk="1" hangingPunct="1">
              <a:lnSpc>
                <a:spcPct val="110000"/>
              </a:lnSpc>
              <a:buFont typeface="Wingdings" pitchFamily="2" charset="2"/>
              <a:buAutoNum type="arabicPeriod"/>
              <a:defRPr/>
            </a:pPr>
            <a:r>
              <a:rPr lang="ar-SA" b="1">
                <a:effectLst/>
                <a:cs typeface="B Nazanin" pitchFamily="2" charset="-78"/>
              </a:rPr>
              <a:t>ارزيابي قدرت را تقويت مي كند و وابستگي را به دنبال دارد.</a:t>
            </a:r>
          </a:p>
          <a:p>
            <a:pPr marL="609600" indent="-609600" eaLnBrk="1" hangingPunct="1">
              <a:lnSpc>
                <a:spcPct val="110000"/>
              </a:lnSpc>
              <a:buFont typeface="Wingdings" pitchFamily="2" charset="2"/>
              <a:buAutoNum type="arabicPeriod"/>
              <a:defRPr/>
            </a:pPr>
            <a:r>
              <a:rPr lang="ar-SA" b="1">
                <a:effectLst/>
                <a:cs typeface="B Nazanin" pitchFamily="2" charset="-78"/>
              </a:rPr>
              <a:t>ارزيابي معرف آنستكه پاداش و ترفيع در دست مديران است.</a:t>
            </a:r>
          </a:p>
          <a:p>
            <a:pPr marL="609600" indent="-609600" eaLnBrk="1" hangingPunct="1">
              <a:lnSpc>
                <a:spcPct val="110000"/>
              </a:lnSpc>
              <a:buFont typeface="Wingdings" pitchFamily="2" charset="2"/>
              <a:buAutoNum type="arabicPeriod"/>
              <a:defRPr/>
            </a:pPr>
            <a:r>
              <a:rPr lang="ar-SA" b="1">
                <a:effectLst/>
                <a:cs typeface="B Nazanin" pitchFamily="2" charset="-78"/>
              </a:rPr>
              <a:t>هدف ارزيابي پذيرش اعتبارات بالادست است.</a:t>
            </a:r>
          </a:p>
          <a:p>
            <a:pPr marL="609600" indent="-609600" eaLnBrk="1" hangingPunct="1">
              <a:lnSpc>
                <a:spcPct val="110000"/>
              </a:lnSpc>
              <a:buFont typeface="Wingdings" pitchFamily="2" charset="2"/>
              <a:buAutoNum type="arabicPeriod"/>
              <a:defRPr/>
            </a:pPr>
            <a:endParaRPr lang="en-US" b="1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3200" dirty="0">
                <a:effectLst/>
                <a:cs typeface="B Nazanin" pitchFamily="2" charset="-78"/>
              </a:rPr>
              <a:t> بخشي از انتقادات وارد بر سيستم ارزيابي عملكرد </a:t>
            </a:r>
            <a:r>
              <a:rPr lang="fa-IR" sz="3200" dirty="0">
                <a:effectLst/>
                <a:cs typeface="B Nazanin" pitchFamily="2" charset="-78"/>
              </a:rPr>
              <a:t/>
            </a:r>
            <a:br>
              <a:rPr lang="fa-IR" sz="3200" dirty="0">
                <a:effectLst/>
                <a:cs typeface="B Nazanin" pitchFamily="2" charset="-78"/>
              </a:rPr>
            </a:br>
            <a:r>
              <a:rPr lang="fa-IR" sz="3200" dirty="0">
                <a:effectLst/>
                <a:cs typeface="B Nazanin" pitchFamily="2" charset="-78"/>
              </a:rPr>
              <a:t>(ادامه )</a:t>
            </a:r>
            <a:endParaRPr lang="en-US" sz="3200" dirty="0">
              <a:effectLst/>
              <a:cs typeface="B Nazanin" pitchFamily="2" charset="-7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6"/>
              <a:defRPr/>
            </a:pPr>
            <a:r>
              <a:rPr lang="ar-SA" b="1">
                <a:effectLst/>
                <a:cs typeface="B Nazanin" pitchFamily="2" charset="-78"/>
              </a:rPr>
              <a:t>ارزيابي يك روش پليسي براي كنترل عملكرد است.</a:t>
            </a:r>
          </a:p>
          <a:p>
            <a:pPr marL="609600" indent="-609600" eaLnBrk="1" hangingPunct="1">
              <a:buFont typeface="Wingdings" pitchFamily="2" charset="2"/>
              <a:buAutoNum type="arabicPeriod" startAt="6"/>
              <a:defRPr/>
            </a:pPr>
            <a:r>
              <a:rPr lang="ar-SA" b="1">
                <a:effectLst/>
                <a:cs typeface="B Nazanin" pitchFamily="2" charset="-78"/>
              </a:rPr>
              <a:t>ارزيابي بعنوان يك خط فرماندهي از بالا به پائين است و فرصت تكثر در تصميم گيريها را نمي دهد.</a:t>
            </a:r>
          </a:p>
          <a:p>
            <a:pPr marL="609600" indent="-609600" eaLnBrk="1" hangingPunct="1">
              <a:buFont typeface="Wingdings" pitchFamily="2" charset="2"/>
              <a:buAutoNum type="arabicPeriod" startAt="6"/>
              <a:defRPr/>
            </a:pPr>
            <a:r>
              <a:rPr lang="ar-SA" b="1">
                <a:effectLst/>
                <a:cs typeface="B Nazanin" pitchFamily="2" charset="-78"/>
              </a:rPr>
              <a:t>ارزيابي يك روش ذهني است.</a:t>
            </a:r>
          </a:p>
          <a:p>
            <a:pPr marL="609600" indent="-609600" eaLnBrk="1" hangingPunct="1">
              <a:buFont typeface="Wingdings" pitchFamily="2" charset="2"/>
              <a:buAutoNum type="arabicPeriod" startAt="6"/>
              <a:defRPr/>
            </a:pPr>
            <a:r>
              <a:rPr lang="ar-SA" b="1">
                <a:effectLst/>
                <a:cs typeface="B Nazanin" pitchFamily="2" charset="-78"/>
              </a:rPr>
              <a:t>ارزيابي تأكيد بر عملكرد گذشته دارد و به ايجاد فرصت هاي آينده نمي پردازد.</a:t>
            </a:r>
          </a:p>
          <a:p>
            <a:pPr marL="609600" indent="-609600" eaLnBrk="1" hangingPunct="1">
              <a:buFont typeface="Wingdings" pitchFamily="2" charset="2"/>
              <a:buAutoNum type="arabicPeriod" startAt="6"/>
              <a:defRPr/>
            </a:pPr>
            <a:r>
              <a:rPr lang="ar-SA" b="1">
                <a:effectLst/>
                <a:cs typeface="B Nazanin" pitchFamily="2" charset="-78"/>
              </a:rPr>
              <a:t>ارزيابي به ظاهر تقويت كننده شايستگي ولي عملاً مأيوس كننده است.</a:t>
            </a:r>
            <a:endParaRPr lang="en-US" b="1">
              <a:effectLst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>
                <a:effectLst/>
                <a:cs typeface="B Nazanin" pitchFamily="2" charset="-78"/>
              </a:rPr>
              <a:t>سيستم ارزيابي عملكرد</a:t>
            </a:r>
            <a:endParaRPr lang="fa-IR" smtClean="0">
              <a:effectLst/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fa-IR" dirty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357313"/>
            <a:ext cx="459105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5750" y="5715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u="sng" dirty="0">
                <a:effectLst/>
                <a:cs typeface="B Nazanin" pitchFamily="2" charset="-78"/>
              </a:rPr>
              <a:t>تعريفي از مديريت عملكرد</a:t>
            </a:r>
            <a:r>
              <a:rPr lang="fa-IR" dirty="0">
                <a:effectLst/>
                <a:cs typeface="B Nazanin" pitchFamily="2" charset="-78"/>
              </a:rPr>
              <a:t> </a:t>
            </a:r>
            <a:endParaRPr lang="en-US" dirty="0">
              <a:effectLst/>
              <a:cs typeface="B Nazanin" pitchFamily="2" charset="-78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000125" y="1857375"/>
            <a:ext cx="6624638" cy="4103688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3600" dirty="0">
              <a:cs typeface="B Nazanin" pitchFamily="2" charset="-78"/>
            </a:endParaRPr>
          </a:p>
          <a:p>
            <a:pPr algn="ctr">
              <a:defRPr/>
            </a:pPr>
            <a:r>
              <a:rPr lang="ar-SA" sz="3600" dirty="0">
                <a:cs typeface="B Nazanin" pitchFamily="2" charset="-78"/>
              </a:rPr>
              <a:t>مديريت عملكرد عبارت از يك فرآيند استراتژيك يكپارچه كه از طريق</a:t>
            </a:r>
            <a:r>
              <a:rPr lang="fa-IR" sz="3600" dirty="0">
                <a:cs typeface="B Nazanin" pitchFamily="2" charset="-78"/>
              </a:rPr>
              <a:t> </a:t>
            </a:r>
            <a:r>
              <a:rPr lang="ar-SA" sz="3600" dirty="0">
                <a:cs typeface="B Nazanin" pitchFamily="2" charset="-78"/>
              </a:rPr>
              <a:t>بهبود مستمر عملكرد افراد كه در سازمانها انجام وظيفه مي كنند و توسعه توانائي هاي افراد و تيم هايي كاري، باعث موفقيت پايدار سازمان مي گردد. </a:t>
            </a:r>
            <a:r>
              <a:rPr lang="fa-IR" sz="3600" dirty="0">
                <a:cs typeface="B Nazanin" pitchFamily="2" charset="-78"/>
              </a:rPr>
              <a:t/>
            </a:r>
            <a:br>
              <a:rPr lang="fa-IR" sz="3600" dirty="0">
                <a:cs typeface="B Nazanin" pitchFamily="2" charset="-78"/>
              </a:rPr>
            </a:br>
            <a:endParaRPr lang="en-US" sz="36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u="sng" dirty="0" smtClean="0">
                <a:effectLst/>
                <a:cs typeface="B Nazanin" pitchFamily="2" charset="-78"/>
              </a:rPr>
              <a:t>مديريت عملكرد</a:t>
            </a:r>
            <a:endParaRPr lang="fa-IR" dirty="0">
              <a:effectLst/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fa-IR" dirty="0"/>
          </a:p>
        </p:txBody>
      </p:sp>
      <p:pic>
        <p:nvPicPr>
          <p:cNvPr id="4" name="Picture 3" descr="goa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071938"/>
            <a:ext cx="27146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1500188"/>
            <a:ext cx="3881438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pitchFamily="34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157</TotalTime>
  <Words>1243</Words>
  <Application>Microsoft Office PowerPoint</Application>
  <PresentationFormat>On-screen Show (4:3)</PresentationFormat>
  <Paragraphs>149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宋体</vt:lpstr>
      <vt:lpstr>Arial</vt:lpstr>
      <vt:lpstr>B Nazanin</vt:lpstr>
      <vt:lpstr>Garamond</vt:lpstr>
      <vt:lpstr>Wingdings</vt:lpstr>
      <vt:lpstr>Yagut</vt:lpstr>
      <vt:lpstr>Stream</vt:lpstr>
      <vt:lpstr>Bitmap Image</vt:lpstr>
      <vt:lpstr>Clip</vt:lpstr>
      <vt:lpstr>PowerPoint Presentation</vt:lpstr>
      <vt:lpstr>PowerPoint Presentation</vt:lpstr>
      <vt:lpstr>PowerPoint Presentation</vt:lpstr>
      <vt:lpstr>مديريت عملكرد و نه ارزيابي عملكرد</vt:lpstr>
      <vt:lpstr> بخشي از انتقادات وارد بر سيستم ارزيابي عملكرد  عبارتند از:</vt:lpstr>
      <vt:lpstr> بخشي از انتقادات وارد بر سيستم ارزيابي عملكرد  (ادامه )</vt:lpstr>
      <vt:lpstr>سيستم ارزيابي عملكرد</vt:lpstr>
      <vt:lpstr>تعريفي از مديريت عملكرد </vt:lpstr>
      <vt:lpstr>مديريت عملكرد</vt:lpstr>
      <vt:lpstr> مديريت عملكرد به اين علت يكپارچه تلقي مي شود كه:</vt:lpstr>
      <vt:lpstr>هدف و منظور از اعمال مديريت عملكرد</vt:lpstr>
      <vt:lpstr> بنابراين در قالب مديريت عملكرد يك اصول اخلاقي ويژه مطرح مي گردد. بخشي از اين اصول عبارتند از: </vt:lpstr>
      <vt:lpstr>اصول مديريت عملكرد</vt:lpstr>
      <vt:lpstr>اصول مديريت عملكرد(ادامه )</vt:lpstr>
      <vt:lpstr>تأكيدات مديريت عملكرد </vt:lpstr>
      <vt:lpstr>اصول اخلاقی مورد تاکید در مدیریت عملکرد</vt:lpstr>
      <vt:lpstr>شاخص هاي معرف عملكرد </vt:lpstr>
      <vt:lpstr>مديريت عملكرد بعنوان يك عامل انسجام در سازمانها</vt:lpstr>
      <vt:lpstr>مديريت عملكرد بعنوان كانون هماهنگي كليه اقدامات  در مديريت منابع انسانی</vt:lpstr>
      <vt:lpstr>PowerPoint Presentation</vt:lpstr>
      <vt:lpstr>مدل جامع مديريت عملكرد </vt:lpstr>
      <vt:lpstr>PowerPoint Presentation</vt:lpstr>
      <vt:lpstr>خلاصه بحث </vt:lpstr>
      <vt:lpstr>PowerPoint Presentation</vt:lpstr>
    </vt:vector>
  </TitlesOfParts>
  <Company>shahram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نقش مديريت عملكرد  در توسعه منابع انساني</dc:title>
  <dc:creator>neli</dc:creator>
  <cp:lastModifiedBy>HAP</cp:lastModifiedBy>
  <cp:revision>58</cp:revision>
  <dcterms:created xsi:type="dcterms:W3CDTF">2005-12-07T07:37:59Z</dcterms:created>
  <dcterms:modified xsi:type="dcterms:W3CDTF">2016-02-27T21:20:41Z</dcterms:modified>
</cp:coreProperties>
</file>