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rels" ContentType="application/vnd.openxmlformats-package.relationships+xml"/>
  <Default Extension="xml" ContentType="application/xml"/>
  <Default Extension="vml" ContentType="application/vnd.openxmlformats-officedocument.vmlDrawing"/>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theme/themeOverride1.xml" ContentType="application/vnd.openxmlformats-officedocument.themeOverride+xml"/>
  <Override PartName="/ppt/theme/themeOverride2.xml" ContentType="application/vnd.openxmlformats-officedocument.themeOverr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72" r:id="rId1"/>
    <p:sldMasterId id="2147483685" r:id="rId2"/>
    <p:sldMasterId id="2147483697" r:id="rId3"/>
  </p:sldMasterIdLst>
  <p:notesMasterIdLst>
    <p:notesMasterId r:id="rId58"/>
  </p:notesMasterIdLst>
  <p:sldIdLst>
    <p:sldId id="256" r:id="rId4"/>
    <p:sldId id="342" r:id="rId5"/>
    <p:sldId id="336" r:id="rId6"/>
    <p:sldId id="337" r:id="rId7"/>
    <p:sldId id="338" r:id="rId8"/>
    <p:sldId id="339" r:id="rId9"/>
    <p:sldId id="334" r:id="rId10"/>
    <p:sldId id="335" r:id="rId11"/>
    <p:sldId id="333" r:id="rId12"/>
    <p:sldId id="260" r:id="rId13"/>
    <p:sldId id="261" r:id="rId14"/>
    <p:sldId id="266" r:id="rId15"/>
    <p:sldId id="270" r:id="rId16"/>
    <p:sldId id="271" r:id="rId17"/>
    <p:sldId id="272" r:id="rId18"/>
    <p:sldId id="273" r:id="rId19"/>
    <p:sldId id="262" r:id="rId20"/>
    <p:sldId id="265" r:id="rId21"/>
    <p:sldId id="259" r:id="rId22"/>
    <p:sldId id="267" r:id="rId23"/>
    <p:sldId id="298" r:id="rId24"/>
    <p:sldId id="299" r:id="rId25"/>
    <p:sldId id="277" r:id="rId26"/>
    <p:sldId id="300" r:id="rId27"/>
    <p:sldId id="279" r:id="rId28"/>
    <p:sldId id="280" r:id="rId29"/>
    <p:sldId id="301" r:id="rId30"/>
    <p:sldId id="302" r:id="rId31"/>
    <p:sldId id="303" r:id="rId32"/>
    <p:sldId id="304" r:id="rId33"/>
    <p:sldId id="305" r:id="rId34"/>
    <p:sldId id="306" r:id="rId35"/>
    <p:sldId id="343" r:id="rId36"/>
    <p:sldId id="290" r:id="rId37"/>
    <p:sldId id="291" r:id="rId38"/>
    <p:sldId id="292" r:id="rId39"/>
    <p:sldId id="293" r:id="rId40"/>
    <p:sldId id="294" r:id="rId41"/>
    <p:sldId id="295" r:id="rId42"/>
    <p:sldId id="345" r:id="rId43"/>
    <p:sldId id="346" r:id="rId44"/>
    <p:sldId id="347" r:id="rId45"/>
    <p:sldId id="348" r:id="rId46"/>
    <p:sldId id="349" r:id="rId47"/>
    <p:sldId id="350" r:id="rId48"/>
    <p:sldId id="351" r:id="rId49"/>
    <p:sldId id="352" r:id="rId50"/>
    <p:sldId id="353" r:id="rId51"/>
    <p:sldId id="354" r:id="rId52"/>
    <p:sldId id="355" r:id="rId53"/>
    <p:sldId id="356" r:id="rId54"/>
    <p:sldId id="296" r:id="rId55"/>
    <p:sldId id="297" r:id="rId56"/>
    <p:sldId id="357" r:id="rId5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A5A818"/>
    <a:srgbClr val="41DF6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588" autoAdjust="0"/>
    <p:restoredTop sz="87814" autoAdjust="0"/>
  </p:normalViewPr>
  <p:slideViewPr>
    <p:cSldViewPr>
      <p:cViewPr varScale="1">
        <p:scale>
          <a:sx n="103" d="100"/>
          <a:sy n="103" d="100"/>
        </p:scale>
        <p:origin x="1860" y="114"/>
      </p:cViewPr>
      <p:guideLst>
        <p:guide orient="horz" pos="2160"/>
        <p:guide pos="2880"/>
      </p:guideLst>
    </p:cSldViewPr>
  </p:slideViewPr>
  <p:outlineViewPr>
    <p:cViewPr>
      <p:scale>
        <a:sx n="33" d="100"/>
        <a:sy n="33" d="100"/>
      </p:scale>
      <p:origin x="0" y="16806"/>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slide" Target="slides/slide36.xml"/><Relationship Id="rId21" Type="http://schemas.openxmlformats.org/officeDocument/2006/relationships/slide" Target="slides/slide18.xml"/><Relationship Id="rId34" Type="http://schemas.openxmlformats.org/officeDocument/2006/relationships/slide" Target="slides/slide31.xml"/><Relationship Id="rId42" Type="http://schemas.openxmlformats.org/officeDocument/2006/relationships/slide" Target="slides/slide39.xml"/><Relationship Id="rId47" Type="http://schemas.openxmlformats.org/officeDocument/2006/relationships/slide" Target="slides/slide44.xml"/><Relationship Id="rId50" Type="http://schemas.openxmlformats.org/officeDocument/2006/relationships/slide" Target="slides/slide47.xml"/><Relationship Id="rId55" Type="http://schemas.openxmlformats.org/officeDocument/2006/relationships/slide" Target="slides/slide52.xml"/><Relationship Id="rId7" Type="http://schemas.openxmlformats.org/officeDocument/2006/relationships/slide" Target="slides/slide4.xml"/><Relationship Id="rId2" Type="http://schemas.openxmlformats.org/officeDocument/2006/relationships/slideMaster" Target="slideMasters/slideMaster2.xml"/><Relationship Id="rId16" Type="http://schemas.openxmlformats.org/officeDocument/2006/relationships/slide" Target="slides/slide13.xml"/><Relationship Id="rId29" Type="http://schemas.openxmlformats.org/officeDocument/2006/relationships/slide" Target="slides/slide26.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slide" Target="slides/slide34.xml"/><Relationship Id="rId40" Type="http://schemas.openxmlformats.org/officeDocument/2006/relationships/slide" Target="slides/slide37.xml"/><Relationship Id="rId45" Type="http://schemas.openxmlformats.org/officeDocument/2006/relationships/slide" Target="slides/slide42.xml"/><Relationship Id="rId53" Type="http://schemas.openxmlformats.org/officeDocument/2006/relationships/slide" Target="slides/slide50.xml"/><Relationship Id="rId58" Type="http://schemas.openxmlformats.org/officeDocument/2006/relationships/notesMaster" Target="notesMasters/notesMaster1.xml"/><Relationship Id="rId5" Type="http://schemas.openxmlformats.org/officeDocument/2006/relationships/slide" Target="slides/slide2.xml"/><Relationship Id="rId61" Type="http://schemas.openxmlformats.org/officeDocument/2006/relationships/theme" Target="theme/theme1.xml"/><Relationship Id="rId19" Type="http://schemas.openxmlformats.org/officeDocument/2006/relationships/slide" Target="slides/slide1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slide" Target="slides/slide40.xml"/><Relationship Id="rId48" Type="http://schemas.openxmlformats.org/officeDocument/2006/relationships/slide" Target="slides/slide45.xml"/><Relationship Id="rId56" Type="http://schemas.openxmlformats.org/officeDocument/2006/relationships/slide" Target="slides/slide53.xml"/><Relationship Id="rId8" Type="http://schemas.openxmlformats.org/officeDocument/2006/relationships/slide" Target="slides/slide5.xml"/><Relationship Id="rId51" Type="http://schemas.openxmlformats.org/officeDocument/2006/relationships/slide" Target="slides/slide48.xml"/><Relationship Id="rId3" Type="http://schemas.openxmlformats.org/officeDocument/2006/relationships/slideMaster" Target="slideMasters/slideMaster3.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slide" Target="slides/slide35.xml"/><Relationship Id="rId46" Type="http://schemas.openxmlformats.org/officeDocument/2006/relationships/slide" Target="slides/slide43.xml"/><Relationship Id="rId59" Type="http://schemas.openxmlformats.org/officeDocument/2006/relationships/presProps" Target="presProps.xml"/><Relationship Id="rId20" Type="http://schemas.openxmlformats.org/officeDocument/2006/relationships/slide" Target="slides/slide17.xml"/><Relationship Id="rId41" Type="http://schemas.openxmlformats.org/officeDocument/2006/relationships/slide" Target="slides/slide38.xml"/><Relationship Id="rId54" Type="http://schemas.openxmlformats.org/officeDocument/2006/relationships/slide" Target="slides/slide51.xml"/><Relationship Id="rId62"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3.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49" Type="http://schemas.openxmlformats.org/officeDocument/2006/relationships/slide" Target="slides/slide46.xml"/><Relationship Id="rId57" Type="http://schemas.openxmlformats.org/officeDocument/2006/relationships/slide" Target="slides/slide54.xml"/><Relationship Id="rId10" Type="http://schemas.openxmlformats.org/officeDocument/2006/relationships/slide" Target="slides/slide7.xml"/><Relationship Id="rId31" Type="http://schemas.openxmlformats.org/officeDocument/2006/relationships/slide" Target="slides/slide28.xml"/><Relationship Id="rId44" Type="http://schemas.openxmlformats.org/officeDocument/2006/relationships/slide" Target="slides/slide41.xml"/><Relationship Id="rId52" Type="http://schemas.openxmlformats.org/officeDocument/2006/relationships/slide" Target="slides/slide49.xml"/><Relationship Id="rId60" Type="http://schemas.openxmlformats.org/officeDocument/2006/relationships/viewProps" Target="viewProps.xml"/><Relationship Id="rId4" Type="http://schemas.openxmlformats.org/officeDocument/2006/relationships/slide" Target="slides/slide1.xml"/><Relationship Id="rId9" Type="http://schemas.openxmlformats.org/officeDocument/2006/relationships/slide" Target="slides/slide6.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B85BDC6-4B25-4230-A91D-27EF642FCF51}" type="doc">
      <dgm:prSet loTypeId="urn:microsoft.com/office/officeart/2005/8/layout/venn1" loCatId="relationship" qsTypeId="urn:microsoft.com/office/officeart/2005/8/quickstyle/simple1" qsCatId="simple" csTypeId="urn:microsoft.com/office/officeart/2005/8/colors/accent1_2" csCatId="accent1" phldr="1"/>
      <dgm:spPr/>
    </dgm:pt>
    <dgm:pt modelId="{FC5A08A3-315D-4D7B-AB6B-6EF57BF47FAF}">
      <dgm:prSet custT="1"/>
      <dgm:spPr>
        <a:solidFill>
          <a:srgbClr val="FF0000">
            <a:alpha val="49804"/>
          </a:srgbClr>
        </a:solidFill>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CA" sz="1500" b="0" i="0" u="none" strike="noStrike" cap="none" normalizeH="0" baseline="0" dirty="0" smtClean="0">
              <a:ln>
                <a:noFill/>
              </a:ln>
              <a:solidFill>
                <a:srgbClr val="050C13"/>
              </a:solidFill>
              <a:effectLst/>
              <a:latin typeface="Arial Black" pitchFamily="34" charset="0"/>
            </a:rPr>
            <a:t>LEADERSHIP</a:t>
          </a:r>
        </a:p>
        <a:p>
          <a:pPr marL="0" marR="0" lvl="0" indent="0" algn="ctr" defTabSz="914400" rtl="0" eaLnBrk="1" fontAlgn="base" latinLnBrk="0" hangingPunct="1">
            <a:lnSpc>
              <a:spcPct val="100000"/>
            </a:lnSpc>
            <a:spcBef>
              <a:spcPct val="0"/>
            </a:spcBef>
            <a:spcAft>
              <a:spcPct val="0"/>
            </a:spcAft>
            <a:buClrTx/>
            <a:buSzTx/>
            <a:buFontTx/>
            <a:buNone/>
            <a:tabLst/>
          </a:pPr>
          <a:r>
            <a:rPr kumimoji="0" lang="fa-IR" sz="2400" b="1" i="0" u="none" strike="noStrike" cap="none" normalizeH="0" baseline="0" dirty="0" smtClean="0">
              <a:ln>
                <a:noFill/>
              </a:ln>
              <a:solidFill>
                <a:srgbClr val="050C13"/>
              </a:solidFill>
              <a:effectLst/>
              <a:latin typeface="Arial Black" pitchFamily="34" charset="0"/>
              <a:cs typeface="B Compset" panose="00000400000000000000" pitchFamily="2" charset="-78"/>
            </a:rPr>
            <a:t>رهبری</a:t>
          </a:r>
          <a:endParaRPr kumimoji="0" lang="en-US" sz="2400" b="1" i="0" u="none" strike="noStrike" cap="none" normalizeH="0" baseline="0" dirty="0" smtClean="0">
            <a:ln>
              <a:noFill/>
            </a:ln>
            <a:solidFill>
              <a:srgbClr val="050C13"/>
            </a:solidFill>
            <a:effectLst/>
            <a:latin typeface="Arial Black" pitchFamily="34" charset="0"/>
            <a:cs typeface="B Compset" panose="00000400000000000000" pitchFamily="2" charset="-78"/>
          </a:endParaRPr>
        </a:p>
      </dgm:t>
    </dgm:pt>
    <dgm:pt modelId="{7A0C71D1-C104-435B-B0C5-2186308CE0A0}" type="parTrans" cxnId="{CAF0B6FA-9015-491A-8D27-636C433970C7}">
      <dgm:prSet/>
      <dgm:spPr/>
      <dgm:t>
        <a:bodyPr/>
        <a:lstStyle/>
        <a:p>
          <a:endParaRPr lang="en-US"/>
        </a:p>
      </dgm:t>
    </dgm:pt>
    <dgm:pt modelId="{FEBFB070-A348-4B05-8B41-E5D17EA11417}" type="sibTrans" cxnId="{CAF0B6FA-9015-491A-8D27-636C433970C7}">
      <dgm:prSet/>
      <dgm:spPr/>
      <dgm:t>
        <a:bodyPr/>
        <a:lstStyle/>
        <a:p>
          <a:endParaRPr lang="en-US"/>
        </a:p>
      </dgm:t>
    </dgm:pt>
    <dgm:pt modelId="{23F78628-3EBF-4E5D-918C-0744EA4DDEB9}">
      <dgm:prSet custT="1"/>
      <dgm:spPr>
        <a:solidFill>
          <a:srgbClr val="669900">
            <a:alpha val="50000"/>
          </a:srgbClr>
        </a:solidFill>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CA" sz="1500" b="0" i="0" u="none" strike="noStrike" cap="none" normalizeH="0" baseline="0" dirty="0" smtClean="0">
              <a:ln>
                <a:noFill/>
              </a:ln>
              <a:solidFill>
                <a:srgbClr val="050C13"/>
              </a:solidFill>
              <a:effectLst/>
              <a:latin typeface="Arial Black" pitchFamily="34" charset="0"/>
            </a:rPr>
            <a:t>COACHING</a:t>
          </a:r>
          <a:endParaRPr kumimoji="0" lang="fa-IR" sz="1500" b="0" i="0" u="none" strike="noStrike" cap="none" normalizeH="0" baseline="0" dirty="0" smtClean="0">
            <a:ln>
              <a:noFill/>
            </a:ln>
            <a:solidFill>
              <a:srgbClr val="050C13"/>
            </a:solidFill>
            <a:effectLst/>
            <a:latin typeface="Arial Black" pitchFamily="34"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fa-IR" sz="2400" b="1" i="0" u="none" strike="noStrike" cap="none" normalizeH="0" baseline="0" dirty="0" smtClean="0">
              <a:ln>
                <a:noFill/>
              </a:ln>
              <a:solidFill>
                <a:srgbClr val="050C13"/>
              </a:solidFill>
              <a:effectLst/>
              <a:latin typeface="Arial Black" pitchFamily="34" charset="0"/>
              <a:cs typeface="B Compset" panose="00000400000000000000" pitchFamily="2" charset="-78"/>
            </a:rPr>
            <a:t>مربی گری</a:t>
          </a:r>
          <a:endParaRPr kumimoji="0" lang="en-US" sz="2400" b="1" i="0" u="none" strike="noStrike" cap="none" normalizeH="0" baseline="0" dirty="0" smtClean="0">
            <a:ln>
              <a:noFill/>
            </a:ln>
            <a:solidFill>
              <a:srgbClr val="050C13"/>
            </a:solidFill>
            <a:effectLst/>
            <a:latin typeface="Arial Black" pitchFamily="34" charset="0"/>
            <a:cs typeface="B Compset" panose="00000400000000000000" pitchFamily="2" charset="-78"/>
          </a:endParaRPr>
        </a:p>
      </dgm:t>
    </dgm:pt>
    <dgm:pt modelId="{D0EF10B7-25DA-4E81-AB91-0B04D5F6E218}" type="parTrans" cxnId="{5EE3BA58-2B5D-403C-B3A4-6601C696068D}">
      <dgm:prSet/>
      <dgm:spPr/>
      <dgm:t>
        <a:bodyPr/>
        <a:lstStyle/>
        <a:p>
          <a:endParaRPr lang="en-US"/>
        </a:p>
      </dgm:t>
    </dgm:pt>
    <dgm:pt modelId="{D0AC465D-8ECE-4AD6-A462-EA5A8712B134}" type="sibTrans" cxnId="{5EE3BA58-2B5D-403C-B3A4-6601C696068D}">
      <dgm:prSet/>
      <dgm:spPr/>
      <dgm:t>
        <a:bodyPr/>
        <a:lstStyle/>
        <a:p>
          <a:endParaRPr lang="en-US"/>
        </a:p>
      </dgm:t>
    </dgm:pt>
    <dgm:pt modelId="{64972693-A925-4B36-B700-FE8A21D81164}">
      <dgm:prSet custT="1"/>
      <dgm:spPr>
        <a:solidFill>
          <a:srgbClr val="7030A0">
            <a:alpha val="50000"/>
          </a:srgbClr>
        </a:solidFill>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CA" sz="1500" b="0" i="0" u="none" strike="noStrike" cap="none" normalizeH="0" baseline="0" dirty="0" smtClean="0">
              <a:ln>
                <a:noFill/>
              </a:ln>
              <a:solidFill>
                <a:srgbClr val="050C13"/>
              </a:solidFill>
              <a:effectLst/>
              <a:latin typeface="Arial Black" pitchFamily="34" charset="0"/>
            </a:rPr>
            <a:t>MANAGEMENT</a:t>
          </a:r>
          <a:endParaRPr kumimoji="0" lang="fa-IR" sz="1500" b="0" i="0" u="none" strike="noStrike" cap="none" normalizeH="0" baseline="0" dirty="0" smtClean="0">
            <a:ln>
              <a:noFill/>
            </a:ln>
            <a:solidFill>
              <a:srgbClr val="050C13"/>
            </a:solidFill>
            <a:effectLst/>
            <a:latin typeface="Arial Black" pitchFamily="34"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fa-IR" sz="2400" b="1" i="0" u="none" strike="noStrike" cap="none" normalizeH="0" baseline="0" dirty="0" smtClean="0">
              <a:ln>
                <a:noFill/>
              </a:ln>
              <a:solidFill>
                <a:srgbClr val="050C13"/>
              </a:solidFill>
              <a:effectLst/>
              <a:latin typeface="Arial Black" pitchFamily="34" charset="0"/>
              <a:cs typeface="B Compset" panose="00000400000000000000" pitchFamily="2" charset="-78"/>
            </a:rPr>
            <a:t>مدیریت</a:t>
          </a:r>
          <a:endParaRPr kumimoji="0" lang="en-US" sz="2400" b="1" i="0" u="none" strike="noStrike" cap="none" normalizeH="0" baseline="0" dirty="0" smtClean="0">
            <a:ln>
              <a:noFill/>
            </a:ln>
            <a:solidFill>
              <a:srgbClr val="050C13"/>
            </a:solidFill>
            <a:effectLst/>
            <a:latin typeface="Arial Black" pitchFamily="34" charset="0"/>
            <a:cs typeface="B Compset" panose="00000400000000000000" pitchFamily="2" charset="-78"/>
          </a:endParaRPr>
        </a:p>
      </dgm:t>
    </dgm:pt>
    <dgm:pt modelId="{3F9AD9F1-6C17-42F4-8BAE-E792D7C21234}" type="parTrans" cxnId="{B1416C67-A70C-43A4-BA17-23348BD8E2A2}">
      <dgm:prSet/>
      <dgm:spPr/>
      <dgm:t>
        <a:bodyPr/>
        <a:lstStyle/>
        <a:p>
          <a:endParaRPr lang="en-US"/>
        </a:p>
      </dgm:t>
    </dgm:pt>
    <dgm:pt modelId="{1BAF9321-B336-4A1D-A202-19202DDD57CC}" type="sibTrans" cxnId="{B1416C67-A70C-43A4-BA17-23348BD8E2A2}">
      <dgm:prSet/>
      <dgm:spPr/>
      <dgm:t>
        <a:bodyPr/>
        <a:lstStyle/>
        <a:p>
          <a:endParaRPr lang="en-US"/>
        </a:p>
      </dgm:t>
    </dgm:pt>
    <dgm:pt modelId="{F3A5E184-879C-4E8A-A664-E4D3967A6989}" type="pres">
      <dgm:prSet presAssocID="{6B85BDC6-4B25-4230-A91D-27EF642FCF51}" presName="compositeShape" presStyleCnt="0">
        <dgm:presLayoutVars>
          <dgm:chMax val="7"/>
          <dgm:dir/>
          <dgm:resizeHandles val="exact"/>
        </dgm:presLayoutVars>
      </dgm:prSet>
      <dgm:spPr/>
    </dgm:pt>
    <dgm:pt modelId="{4238BBAD-3471-43BA-BA2F-75DE997FF0B6}" type="pres">
      <dgm:prSet presAssocID="{FC5A08A3-315D-4D7B-AB6B-6EF57BF47FAF}" presName="circ1" presStyleLbl="vennNode1" presStyleIdx="0" presStyleCnt="3"/>
      <dgm:spPr/>
      <dgm:t>
        <a:bodyPr/>
        <a:lstStyle/>
        <a:p>
          <a:endParaRPr lang="en-US"/>
        </a:p>
      </dgm:t>
    </dgm:pt>
    <dgm:pt modelId="{998C5E19-0241-44FE-B7BB-BACDDB1FEB09}" type="pres">
      <dgm:prSet presAssocID="{FC5A08A3-315D-4D7B-AB6B-6EF57BF47FAF}" presName="circ1Tx" presStyleLbl="revTx" presStyleIdx="0" presStyleCnt="0">
        <dgm:presLayoutVars>
          <dgm:chMax val="0"/>
          <dgm:chPref val="0"/>
          <dgm:bulletEnabled val="1"/>
        </dgm:presLayoutVars>
      </dgm:prSet>
      <dgm:spPr/>
      <dgm:t>
        <a:bodyPr/>
        <a:lstStyle/>
        <a:p>
          <a:endParaRPr lang="en-US"/>
        </a:p>
      </dgm:t>
    </dgm:pt>
    <dgm:pt modelId="{AE499953-16FC-4550-9B77-50107324FE21}" type="pres">
      <dgm:prSet presAssocID="{23F78628-3EBF-4E5D-918C-0744EA4DDEB9}" presName="circ2" presStyleLbl="vennNode1" presStyleIdx="1" presStyleCnt="3"/>
      <dgm:spPr/>
      <dgm:t>
        <a:bodyPr/>
        <a:lstStyle/>
        <a:p>
          <a:endParaRPr lang="en-US"/>
        </a:p>
      </dgm:t>
    </dgm:pt>
    <dgm:pt modelId="{3DAC9206-0AFB-4309-A61A-6B3BB853BC87}" type="pres">
      <dgm:prSet presAssocID="{23F78628-3EBF-4E5D-918C-0744EA4DDEB9}" presName="circ2Tx" presStyleLbl="revTx" presStyleIdx="0" presStyleCnt="0">
        <dgm:presLayoutVars>
          <dgm:chMax val="0"/>
          <dgm:chPref val="0"/>
          <dgm:bulletEnabled val="1"/>
        </dgm:presLayoutVars>
      </dgm:prSet>
      <dgm:spPr/>
      <dgm:t>
        <a:bodyPr/>
        <a:lstStyle/>
        <a:p>
          <a:endParaRPr lang="en-US"/>
        </a:p>
      </dgm:t>
    </dgm:pt>
    <dgm:pt modelId="{0824E42D-2A8E-466B-AD7F-CAA79BC18CCA}" type="pres">
      <dgm:prSet presAssocID="{64972693-A925-4B36-B700-FE8A21D81164}" presName="circ3" presStyleLbl="vennNode1" presStyleIdx="2" presStyleCnt="3"/>
      <dgm:spPr/>
      <dgm:t>
        <a:bodyPr/>
        <a:lstStyle/>
        <a:p>
          <a:endParaRPr lang="en-US"/>
        </a:p>
      </dgm:t>
    </dgm:pt>
    <dgm:pt modelId="{E26FCE57-B25E-4051-A70A-43A0B9BEADEF}" type="pres">
      <dgm:prSet presAssocID="{64972693-A925-4B36-B700-FE8A21D81164}" presName="circ3Tx" presStyleLbl="revTx" presStyleIdx="0" presStyleCnt="0">
        <dgm:presLayoutVars>
          <dgm:chMax val="0"/>
          <dgm:chPref val="0"/>
          <dgm:bulletEnabled val="1"/>
        </dgm:presLayoutVars>
      </dgm:prSet>
      <dgm:spPr/>
      <dgm:t>
        <a:bodyPr/>
        <a:lstStyle/>
        <a:p>
          <a:endParaRPr lang="en-US"/>
        </a:p>
      </dgm:t>
    </dgm:pt>
  </dgm:ptLst>
  <dgm:cxnLst>
    <dgm:cxn modelId="{B1416C67-A70C-43A4-BA17-23348BD8E2A2}" srcId="{6B85BDC6-4B25-4230-A91D-27EF642FCF51}" destId="{64972693-A925-4B36-B700-FE8A21D81164}" srcOrd="2" destOrd="0" parTransId="{3F9AD9F1-6C17-42F4-8BAE-E792D7C21234}" sibTransId="{1BAF9321-B336-4A1D-A202-19202DDD57CC}"/>
    <dgm:cxn modelId="{93EAB2A4-063F-48EC-8E74-D07F7DD146B6}" type="presOf" srcId="{64972693-A925-4B36-B700-FE8A21D81164}" destId="{0824E42D-2A8E-466B-AD7F-CAA79BC18CCA}" srcOrd="0" destOrd="0" presId="urn:microsoft.com/office/officeart/2005/8/layout/venn1"/>
    <dgm:cxn modelId="{1776E67A-E9D6-490F-9000-A2ED7CD3DF15}" type="presOf" srcId="{64972693-A925-4B36-B700-FE8A21D81164}" destId="{E26FCE57-B25E-4051-A70A-43A0B9BEADEF}" srcOrd="1" destOrd="0" presId="urn:microsoft.com/office/officeart/2005/8/layout/venn1"/>
    <dgm:cxn modelId="{EF1D10D1-46E2-491B-84D2-D9E916838B0C}" type="presOf" srcId="{FC5A08A3-315D-4D7B-AB6B-6EF57BF47FAF}" destId="{998C5E19-0241-44FE-B7BB-BACDDB1FEB09}" srcOrd="1" destOrd="0" presId="urn:microsoft.com/office/officeart/2005/8/layout/venn1"/>
    <dgm:cxn modelId="{CAF0B6FA-9015-491A-8D27-636C433970C7}" srcId="{6B85BDC6-4B25-4230-A91D-27EF642FCF51}" destId="{FC5A08A3-315D-4D7B-AB6B-6EF57BF47FAF}" srcOrd="0" destOrd="0" parTransId="{7A0C71D1-C104-435B-B0C5-2186308CE0A0}" sibTransId="{FEBFB070-A348-4B05-8B41-E5D17EA11417}"/>
    <dgm:cxn modelId="{5EE3BA58-2B5D-403C-B3A4-6601C696068D}" srcId="{6B85BDC6-4B25-4230-A91D-27EF642FCF51}" destId="{23F78628-3EBF-4E5D-918C-0744EA4DDEB9}" srcOrd="1" destOrd="0" parTransId="{D0EF10B7-25DA-4E81-AB91-0B04D5F6E218}" sibTransId="{D0AC465D-8ECE-4AD6-A462-EA5A8712B134}"/>
    <dgm:cxn modelId="{2DA21821-D7F5-4A98-8A0A-82B6AD135250}" type="presOf" srcId="{FC5A08A3-315D-4D7B-AB6B-6EF57BF47FAF}" destId="{4238BBAD-3471-43BA-BA2F-75DE997FF0B6}" srcOrd="0" destOrd="0" presId="urn:microsoft.com/office/officeart/2005/8/layout/venn1"/>
    <dgm:cxn modelId="{F02B9E66-4307-454F-8091-39D34D3590C6}" type="presOf" srcId="{23F78628-3EBF-4E5D-918C-0744EA4DDEB9}" destId="{AE499953-16FC-4550-9B77-50107324FE21}" srcOrd="0" destOrd="0" presId="urn:microsoft.com/office/officeart/2005/8/layout/venn1"/>
    <dgm:cxn modelId="{0C3665D8-E861-42D0-9012-7B7AA33B171E}" type="presOf" srcId="{23F78628-3EBF-4E5D-918C-0744EA4DDEB9}" destId="{3DAC9206-0AFB-4309-A61A-6B3BB853BC87}" srcOrd="1" destOrd="0" presId="urn:microsoft.com/office/officeart/2005/8/layout/venn1"/>
    <dgm:cxn modelId="{4077D2B9-587C-4F84-9D15-3AA3B3308FCA}" type="presOf" srcId="{6B85BDC6-4B25-4230-A91D-27EF642FCF51}" destId="{F3A5E184-879C-4E8A-A664-E4D3967A6989}" srcOrd="0" destOrd="0" presId="urn:microsoft.com/office/officeart/2005/8/layout/venn1"/>
    <dgm:cxn modelId="{B0E41018-9220-4746-ABD8-9A505521993B}" type="presParOf" srcId="{F3A5E184-879C-4E8A-A664-E4D3967A6989}" destId="{4238BBAD-3471-43BA-BA2F-75DE997FF0B6}" srcOrd="0" destOrd="0" presId="urn:microsoft.com/office/officeart/2005/8/layout/venn1"/>
    <dgm:cxn modelId="{1C37C728-B170-4324-A488-49A941DB742B}" type="presParOf" srcId="{F3A5E184-879C-4E8A-A664-E4D3967A6989}" destId="{998C5E19-0241-44FE-B7BB-BACDDB1FEB09}" srcOrd="1" destOrd="0" presId="urn:microsoft.com/office/officeart/2005/8/layout/venn1"/>
    <dgm:cxn modelId="{03F8F4EA-2BFB-4787-93F0-3DA4B88AB181}" type="presParOf" srcId="{F3A5E184-879C-4E8A-A664-E4D3967A6989}" destId="{AE499953-16FC-4550-9B77-50107324FE21}" srcOrd="2" destOrd="0" presId="urn:microsoft.com/office/officeart/2005/8/layout/venn1"/>
    <dgm:cxn modelId="{3019D01B-670A-4381-AD07-2C677820760D}" type="presParOf" srcId="{F3A5E184-879C-4E8A-A664-E4D3967A6989}" destId="{3DAC9206-0AFB-4309-A61A-6B3BB853BC87}" srcOrd="3" destOrd="0" presId="urn:microsoft.com/office/officeart/2005/8/layout/venn1"/>
    <dgm:cxn modelId="{E129446C-53B3-46EB-9D46-809899A2618E}" type="presParOf" srcId="{F3A5E184-879C-4E8A-A664-E4D3967A6989}" destId="{0824E42D-2A8E-466B-AD7F-CAA79BC18CCA}" srcOrd="4" destOrd="0" presId="urn:microsoft.com/office/officeart/2005/8/layout/venn1"/>
    <dgm:cxn modelId="{A91E07AA-B7CB-49C2-A3AD-130E784508E8}" type="presParOf" srcId="{F3A5E184-879C-4E8A-A664-E4D3967A6989}" destId="{E26FCE57-B25E-4051-A70A-43A0B9BEADEF}" srcOrd="5" destOrd="0" presId="urn:microsoft.com/office/officeart/2005/8/layout/venn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9.png"/></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1D15AAE-77E0-4162-B563-29EBB6BA9B05}" type="datetimeFigureOut">
              <a:rPr lang="en-US" smtClean="0"/>
              <a:pPr/>
              <a:t>2/28/2016</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C975F2F-A1DB-4AD1-9BC7-0CD8F4F181AD}" type="slidenum">
              <a:rPr lang="en-US" smtClean="0"/>
              <a:pPr/>
              <a:t>‹#›</a:t>
            </a:fld>
            <a:endParaRPr lang="en-US"/>
          </a:p>
        </p:txBody>
      </p:sp>
    </p:spTree>
    <p:extLst>
      <p:ext uri="{BB962C8B-B14F-4D97-AF65-F5344CB8AC3E}">
        <p14:creationId xmlns:p14="http://schemas.microsoft.com/office/powerpoint/2010/main" val="143925237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8C975F2F-A1DB-4AD1-9BC7-0CD8F4F181AD}" type="slidenum">
              <a:rPr lang="en-US" smtClean="0"/>
              <a:pPr/>
              <a:t>1</a:t>
            </a:fld>
            <a:endParaRPr lang="en-US"/>
          </a:p>
        </p:txBody>
      </p:sp>
    </p:spTree>
    <p:extLst>
      <p:ext uri="{BB962C8B-B14F-4D97-AF65-F5344CB8AC3E}">
        <p14:creationId xmlns:p14="http://schemas.microsoft.com/office/powerpoint/2010/main" val="357454463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7"/>
          <p:cNvSpPr>
            <a:spLocks noGrp="1" noChangeArrowheads="1"/>
          </p:cNvSpPr>
          <p:nvPr>
            <p:ph type="sldNum" sz="quarter" idx="5"/>
          </p:nvPr>
        </p:nvSpPr>
        <p:spPr>
          <a:noFill/>
        </p:spPr>
        <p:txBody>
          <a:bodyPr/>
          <a:lstStyle/>
          <a:p>
            <a:fld id="{C5316DCC-CFBA-43A0-AE99-FA308E39CDF9}" type="slidenum">
              <a:rPr lang="en-US" smtClean="0"/>
              <a:pPr/>
              <a:t>21</a:t>
            </a:fld>
            <a:endParaRPr lang="en-US" smtClean="0"/>
          </a:p>
        </p:txBody>
      </p:sp>
      <p:sp>
        <p:nvSpPr>
          <p:cNvPr id="83971" name="Rectangle 2"/>
          <p:cNvSpPr>
            <a:spLocks noGrp="1" noRot="1" noChangeAspect="1" noChangeArrowheads="1" noTextEdit="1"/>
          </p:cNvSpPr>
          <p:nvPr>
            <p:ph type="sldImg"/>
          </p:nvPr>
        </p:nvSpPr>
        <p:spPr>
          <a:ln/>
        </p:spPr>
      </p:sp>
      <p:sp>
        <p:nvSpPr>
          <p:cNvPr id="83972" name="Rectangle 3"/>
          <p:cNvSpPr>
            <a:spLocks noGrp="1" noChangeArrowheads="1"/>
          </p:cNvSpPr>
          <p:nvPr>
            <p:ph type="body" idx="1"/>
          </p:nvPr>
        </p:nvSpPr>
        <p:spPr>
          <a:noFill/>
          <a:ln/>
        </p:spPr>
        <p:txBody>
          <a:bodyPr/>
          <a:lstStyle/>
          <a:p>
            <a:pPr eaLnBrk="1" hangingPunct="1"/>
            <a:endParaRPr lang="fa-IR" smtClean="0">
              <a:cs typeface="Arial" charset="0"/>
            </a:endParaRPr>
          </a:p>
        </p:txBody>
      </p:sp>
    </p:spTree>
    <p:extLst>
      <p:ext uri="{BB962C8B-B14F-4D97-AF65-F5344CB8AC3E}">
        <p14:creationId xmlns:p14="http://schemas.microsoft.com/office/powerpoint/2010/main" val="140010776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Rectangle 7"/>
          <p:cNvSpPr>
            <a:spLocks noGrp="1" noChangeArrowheads="1"/>
          </p:cNvSpPr>
          <p:nvPr>
            <p:ph type="sldNum" sz="quarter" idx="5"/>
          </p:nvPr>
        </p:nvSpPr>
        <p:spPr>
          <a:noFill/>
        </p:spPr>
        <p:txBody>
          <a:bodyPr/>
          <a:lstStyle/>
          <a:p>
            <a:fld id="{B4E32504-ED97-4094-AE40-E5EEAB23EB46}" type="slidenum">
              <a:rPr lang="en-US" smtClean="0"/>
              <a:pPr/>
              <a:t>22</a:t>
            </a:fld>
            <a:endParaRPr lang="en-US" smtClean="0"/>
          </a:p>
        </p:txBody>
      </p:sp>
      <p:sp>
        <p:nvSpPr>
          <p:cNvPr id="88067" name="Rectangle 2"/>
          <p:cNvSpPr>
            <a:spLocks noGrp="1" noRot="1" noChangeAspect="1" noChangeArrowheads="1" noTextEdit="1"/>
          </p:cNvSpPr>
          <p:nvPr>
            <p:ph type="sldImg"/>
          </p:nvPr>
        </p:nvSpPr>
        <p:spPr>
          <a:ln/>
        </p:spPr>
      </p:sp>
      <p:sp>
        <p:nvSpPr>
          <p:cNvPr id="88068" name="Rectangle 3"/>
          <p:cNvSpPr>
            <a:spLocks noGrp="1" noChangeArrowheads="1"/>
          </p:cNvSpPr>
          <p:nvPr>
            <p:ph type="body" idx="1"/>
          </p:nvPr>
        </p:nvSpPr>
        <p:spPr>
          <a:noFill/>
          <a:ln/>
        </p:spPr>
        <p:txBody>
          <a:bodyPr/>
          <a:lstStyle/>
          <a:p>
            <a:pPr eaLnBrk="1" hangingPunct="1"/>
            <a:endParaRPr lang="fa-IR" smtClean="0">
              <a:cs typeface="Arial" charset="0"/>
            </a:endParaRPr>
          </a:p>
        </p:txBody>
      </p:sp>
    </p:spTree>
    <p:extLst>
      <p:ext uri="{BB962C8B-B14F-4D97-AF65-F5344CB8AC3E}">
        <p14:creationId xmlns:p14="http://schemas.microsoft.com/office/powerpoint/2010/main" val="188410990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Rectangle 7"/>
          <p:cNvSpPr>
            <a:spLocks noGrp="1" noChangeArrowheads="1"/>
          </p:cNvSpPr>
          <p:nvPr>
            <p:ph type="sldNum" sz="quarter" idx="5"/>
          </p:nvPr>
        </p:nvSpPr>
        <p:spPr>
          <a:noFill/>
        </p:spPr>
        <p:txBody>
          <a:bodyPr/>
          <a:lstStyle/>
          <a:p>
            <a:fld id="{B06061C2-F1BE-433A-BCD4-6419ACA4BEA8}" type="slidenum">
              <a:rPr lang="en-US" smtClean="0"/>
              <a:pPr/>
              <a:t>24</a:t>
            </a:fld>
            <a:endParaRPr lang="en-US" smtClean="0"/>
          </a:p>
        </p:txBody>
      </p:sp>
      <p:sp>
        <p:nvSpPr>
          <p:cNvPr id="89091" name="Rectangle 2"/>
          <p:cNvSpPr>
            <a:spLocks noGrp="1" noRot="1" noChangeAspect="1" noChangeArrowheads="1" noTextEdit="1"/>
          </p:cNvSpPr>
          <p:nvPr>
            <p:ph type="sldImg"/>
          </p:nvPr>
        </p:nvSpPr>
        <p:spPr>
          <a:ln/>
        </p:spPr>
      </p:sp>
      <p:sp>
        <p:nvSpPr>
          <p:cNvPr id="89092" name="Rectangle 3"/>
          <p:cNvSpPr>
            <a:spLocks noGrp="1" noChangeArrowheads="1"/>
          </p:cNvSpPr>
          <p:nvPr>
            <p:ph type="body" idx="1"/>
          </p:nvPr>
        </p:nvSpPr>
        <p:spPr>
          <a:noFill/>
          <a:ln/>
        </p:spPr>
        <p:txBody>
          <a:bodyPr/>
          <a:lstStyle/>
          <a:p>
            <a:pPr eaLnBrk="1" hangingPunct="1"/>
            <a:endParaRPr lang="fa-IR" smtClean="0">
              <a:cs typeface="Arial" charset="0"/>
            </a:endParaRPr>
          </a:p>
        </p:txBody>
      </p:sp>
    </p:spTree>
    <p:extLst>
      <p:ext uri="{BB962C8B-B14F-4D97-AF65-F5344CB8AC3E}">
        <p14:creationId xmlns:p14="http://schemas.microsoft.com/office/powerpoint/2010/main" val="27220468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C975F2F-A1DB-4AD1-9BC7-0CD8F4F181AD}" type="slidenum">
              <a:rPr lang="en-US" smtClean="0"/>
              <a:pPr/>
              <a:t>26</a:t>
            </a:fld>
            <a:endParaRPr lang="en-US"/>
          </a:p>
        </p:txBody>
      </p:sp>
    </p:spTree>
    <p:extLst>
      <p:ext uri="{BB962C8B-B14F-4D97-AF65-F5344CB8AC3E}">
        <p14:creationId xmlns:p14="http://schemas.microsoft.com/office/powerpoint/2010/main" val="37744291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C975F2F-A1DB-4AD1-9BC7-0CD8F4F181AD}" type="slidenum">
              <a:rPr lang="en-US" smtClean="0"/>
              <a:pPr/>
              <a:t>32</a:t>
            </a:fld>
            <a:endParaRPr lang="en-US"/>
          </a:p>
        </p:txBody>
      </p:sp>
    </p:spTree>
    <p:extLst>
      <p:ext uri="{BB962C8B-B14F-4D97-AF65-F5344CB8AC3E}">
        <p14:creationId xmlns:p14="http://schemas.microsoft.com/office/powerpoint/2010/main" val="263634711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C975F2F-A1DB-4AD1-9BC7-0CD8F4F181AD}" type="slidenum">
              <a:rPr lang="en-US" smtClean="0"/>
              <a:pPr/>
              <a:t>33</a:t>
            </a:fld>
            <a:endParaRPr lang="en-US"/>
          </a:p>
        </p:txBody>
      </p:sp>
    </p:spTree>
    <p:extLst>
      <p:ext uri="{BB962C8B-B14F-4D97-AF65-F5344CB8AC3E}">
        <p14:creationId xmlns:p14="http://schemas.microsoft.com/office/powerpoint/2010/main" val="401680398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C975F2F-A1DB-4AD1-9BC7-0CD8F4F181AD}" type="slidenum">
              <a:rPr lang="en-US" smtClean="0"/>
              <a:pPr/>
              <a:t>42</a:t>
            </a:fld>
            <a:endParaRPr lang="en-US"/>
          </a:p>
        </p:txBody>
      </p:sp>
    </p:spTree>
    <p:extLst>
      <p:ext uri="{BB962C8B-B14F-4D97-AF65-F5344CB8AC3E}">
        <p14:creationId xmlns:p14="http://schemas.microsoft.com/office/powerpoint/2010/main" val="315185403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C975F2F-A1DB-4AD1-9BC7-0CD8F4F181AD}" type="slidenum">
              <a:rPr lang="en-US" smtClean="0"/>
              <a:pPr/>
              <a:t>44</a:t>
            </a:fld>
            <a:endParaRPr lang="en-US"/>
          </a:p>
        </p:txBody>
      </p:sp>
    </p:spTree>
    <p:extLst>
      <p:ext uri="{BB962C8B-B14F-4D97-AF65-F5344CB8AC3E}">
        <p14:creationId xmlns:p14="http://schemas.microsoft.com/office/powerpoint/2010/main" val="133247318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7"/>
          <p:cNvSpPr>
            <a:spLocks noGrp="1" noChangeArrowheads="1"/>
          </p:cNvSpPr>
          <p:nvPr>
            <p:ph type="sldNum" sz="quarter" idx="5"/>
          </p:nvPr>
        </p:nvSpPr>
        <p:spPr>
          <a:noFill/>
        </p:spPr>
        <p:txBody>
          <a:bodyPr/>
          <a:lstStyle>
            <a:lvl1pPr eaLnBrk="0" hangingPunct="0">
              <a:defRPr sz="2400">
                <a:solidFill>
                  <a:schemeClr val="tx1"/>
                </a:solidFill>
                <a:latin typeface="Arial" panose="020B0604020202020204" pitchFamily="34" charset="0"/>
                <a:cs typeface="Arial" panose="020B0604020202020204" pitchFamily="34" charset="0"/>
              </a:defRPr>
            </a:lvl1pPr>
            <a:lvl2pPr marL="742950" indent="-285750" eaLnBrk="0" hangingPunct="0">
              <a:defRPr sz="2400">
                <a:solidFill>
                  <a:schemeClr val="tx1"/>
                </a:solidFill>
                <a:latin typeface="Arial" panose="020B0604020202020204" pitchFamily="34" charset="0"/>
                <a:cs typeface="Arial" panose="020B0604020202020204" pitchFamily="34" charset="0"/>
              </a:defRPr>
            </a:lvl2pPr>
            <a:lvl3pPr marL="1143000" indent="-228600" eaLnBrk="0" hangingPunct="0">
              <a:defRPr sz="2400">
                <a:solidFill>
                  <a:schemeClr val="tx1"/>
                </a:solidFill>
                <a:latin typeface="Arial" panose="020B0604020202020204" pitchFamily="34" charset="0"/>
                <a:cs typeface="Arial" panose="020B0604020202020204" pitchFamily="34" charset="0"/>
              </a:defRPr>
            </a:lvl3pPr>
            <a:lvl4pPr marL="1600200" indent="-228600" eaLnBrk="0" hangingPunct="0">
              <a:defRPr sz="2400">
                <a:solidFill>
                  <a:schemeClr val="tx1"/>
                </a:solidFill>
                <a:latin typeface="Arial" panose="020B0604020202020204" pitchFamily="34" charset="0"/>
                <a:cs typeface="Arial" panose="020B0604020202020204" pitchFamily="34" charset="0"/>
              </a:defRPr>
            </a:lvl4pPr>
            <a:lvl5pPr marL="2057400" indent="-228600" eaLnBrk="0" hangingPunct="0">
              <a:defRPr sz="24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9pPr>
          </a:lstStyle>
          <a:p>
            <a:pPr eaLnBrk="1" hangingPunct="1"/>
            <a:fld id="{BDE9B909-0658-4C30-8915-ABF8AD3C1EAE}" type="slidenum">
              <a:rPr lang="en-US" altLang="en-US" sz="1200">
                <a:solidFill>
                  <a:srgbClr val="000000"/>
                </a:solidFill>
              </a:rPr>
              <a:pPr eaLnBrk="1" hangingPunct="1"/>
              <a:t>3</a:t>
            </a:fld>
            <a:endParaRPr lang="en-US" altLang="en-US" sz="1200">
              <a:solidFill>
                <a:srgbClr val="000000"/>
              </a:solidFill>
            </a:endParaRPr>
          </a:p>
        </p:txBody>
      </p:sp>
      <p:sp>
        <p:nvSpPr>
          <p:cNvPr id="44035" name="Rectangle 2"/>
          <p:cNvSpPr>
            <a:spLocks noGrp="1" noRot="1" noChangeAspect="1" noChangeArrowheads="1" noTextEdit="1"/>
          </p:cNvSpPr>
          <p:nvPr>
            <p:ph type="sldImg"/>
          </p:nvPr>
        </p:nvSpPr>
        <p:spPr>
          <a:ln/>
        </p:spPr>
      </p:sp>
      <p:sp>
        <p:nvSpPr>
          <p:cNvPr id="44036" name="Rectangle 3"/>
          <p:cNvSpPr>
            <a:spLocks noGrp="1" noChangeArrowheads="1"/>
          </p:cNvSpPr>
          <p:nvPr>
            <p:ph type="body" idx="1"/>
          </p:nvPr>
        </p:nvSpPr>
        <p:spPr>
          <a:noFill/>
        </p:spPr>
        <p:txBody>
          <a:bodyPr/>
          <a:lstStyle/>
          <a:p>
            <a:pPr eaLnBrk="1" hangingPunct="1"/>
            <a:endParaRPr lang="en-US" altLang="en-US" dirty="0" smtClean="0"/>
          </a:p>
        </p:txBody>
      </p:sp>
    </p:spTree>
    <p:extLst>
      <p:ext uri="{BB962C8B-B14F-4D97-AF65-F5344CB8AC3E}">
        <p14:creationId xmlns:p14="http://schemas.microsoft.com/office/powerpoint/2010/main" val="416069222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Slide Image Placeholder 1"/>
          <p:cNvSpPr>
            <a:spLocks noGrp="1" noRot="1" noChangeAspect="1" noTextEdit="1"/>
          </p:cNvSpPr>
          <p:nvPr>
            <p:ph type="sldImg"/>
          </p:nvPr>
        </p:nvSpPr>
        <p:spPr>
          <a:ln/>
        </p:spPr>
      </p:sp>
      <p:sp>
        <p:nvSpPr>
          <p:cNvPr id="69635" name="Notes Placeholder 2"/>
          <p:cNvSpPr>
            <a:spLocks noGrp="1"/>
          </p:cNvSpPr>
          <p:nvPr>
            <p:ph type="body" idx="1"/>
          </p:nvPr>
        </p:nvSpPr>
        <p:spPr/>
        <p:txBody>
          <a:bodyPr/>
          <a:lstStyle/>
          <a:p>
            <a:pPr eaLnBrk="1" hangingPunct="1">
              <a:defRPr/>
            </a:pPr>
            <a:r>
              <a:rPr lang="en-US" dirty="0" smtClean="0"/>
              <a:t>Put another way, an engaged employee </a:t>
            </a:r>
            <a:r>
              <a:rPr lang="en-US" i="1" dirty="0" smtClean="0"/>
              <a:t>understands </a:t>
            </a:r>
            <a:r>
              <a:rPr lang="en-US" dirty="0" smtClean="0"/>
              <a:t>what to do to help her company succeed, she </a:t>
            </a:r>
            <a:r>
              <a:rPr lang="en-US" i="1" dirty="0" smtClean="0"/>
              <a:t>feels </a:t>
            </a:r>
            <a:r>
              <a:rPr lang="en-US" dirty="0" smtClean="0"/>
              <a:t>emotionally connected to the organization and its leaders and she is willing to put that knowledge and emotion into </a:t>
            </a:r>
            <a:r>
              <a:rPr lang="en-US" i="1" dirty="0" smtClean="0"/>
              <a:t>action </a:t>
            </a:r>
            <a:r>
              <a:rPr lang="en-US" dirty="0" smtClean="0"/>
              <a:t> to improve performance, her own and the organization’s. </a:t>
            </a:r>
          </a:p>
          <a:p>
            <a:pPr eaLnBrk="1" hangingPunct="1">
              <a:spcBef>
                <a:spcPct val="0"/>
              </a:spcBef>
              <a:defRPr/>
            </a:pPr>
            <a:r>
              <a:rPr lang="en-US" dirty="0" smtClean="0"/>
              <a:t>The reality of a tight labor market, a retiring workforce and compliance concerns can make talent management particularly challenging and complex for HR professionals. </a:t>
            </a:r>
          </a:p>
          <a:p>
            <a:pPr eaLnBrk="1" hangingPunct="1">
              <a:spcBef>
                <a:spcPct val="0"/>
              </a:spcBef>
              <a:defRPr/>
            </a:pPr>
            <a:r>
              <a:rPr lang="en-US" dirty="0" smtClean="0"/>
              <a:t>Talent management refers to the overall process of developing, managing and retaining workers. It includes a wide variety of functions including recruiting, learning &amp; training, compensation, employee performance management and succession planning. Talent management is based on the idea that employees are an organization’s most valuable asset.</a:t>
            </a:r>
          </a:p>
          <a:p>
            <a:pPr eaLnBrk="1" hangingPunct="1">
              <a:spcBef>
                <a:spcPct val="0"/>
              </a:spcBef>
              <a:defRPr/>
            </a:pPr>
            <a:r>
              <a:rPr lang="en-US" dirty="0" smtClean="0"/>
              <a:t>This connection occurs at 3 levels</a:t>
            </a:r>
          </a:p>
          <a:p>
            <a:pPr eaLnBrk="1" hangingPunct="1">
              <a:spcBef>
                <a:spcPct val="0"/>
              </a:spcBef>
              <a:defRPr/>
            </a:pPr>
            <a:r>
              <a:rPr lang="en-US" dirty="0" smtClean="0"/>
              <a:t>1.  The Rational: how well ees understand their roles &amp; responsibilities (the thinking part of the equation.</a:t>
            </a:r>
          </a:p>
          <a:p>
            <a:pPr marL="228600" indent="-228600" eaLnBrk="1" hangingPunct="1">
              <a:spcBef>
                <a:spcPct val="0"/>
              </a:spcBef>
              <a:buFontTx/>
              <a:buAutoNum type="arabicPeriod" startAt="2"/>
              <a:defRPr/>
            </a:pPr>
            <a:r>
              <a:rPr lang="en-US" dirty="0" smtClean="0"/>
              <a:t>The emotional: how much passion &amp; energy they bring to their work; the feeling part of equation</a:t>
            </a:r>
          </a:p>
          <a:p>
            <a:pPr marL="228600" indent="-228600" eaLnBrk="1" hangingPunct="1">
              <a:spcBef>
                <a:spcPct val="0"/>
              </a:spcBef>
              <a:buFontTx/>
              <a:buAutoNum type="arabicPeriod" startAt="2"/>
              <a:defRPr/>
            </a:pPr>
            <a:r>
              <a:rPr lang="en-US" dirty="0" smtClean="0"/>
              <a:t> The motivational: how well they perform in their roles; the acting part of the equation</a:t>
            </a:r>
          </a:p>
          <a:p>
            <a:pPr eaLnBrk="1" hangingPunct="1">
              <a:defRPr/>
            </a:pPr>
            <a:endParaRPr lang="en-US" dirty="0" smtClean="0"/>
          </a:p>
        </p:txBody>
      </p:sp>
      <p:sp>
        <p:nvSpPr>
          <p:cNvPr id="45060" name="Slide Number Placeholder 3"/>
          <p:cNvSpPr>
            <a:spLocks noGrp="1"/>
          </p:cNvSpPr>
          <p:nvPr>
            <p:ph type="sldNum" sz="quarter" idx="5"/>
          </p:nvPr>
        </p:nvSpPr>
        <p:spPr>
          <a:noFill/>
        </p:spPr>
        <p:txBody>
          <a:bodyPr/>
          <a:lstStyle>
            <a:lvl1pPr eaLnBrk="0" hangingPunct="0">
              <a:defRPr sz="2400">
                <a:solidFill>
                  <a:schemeClr val="tx1"/>
                </a:solidFill>
                <a:latin typeface="Arial" panose="020B0604020202020204" pitchFamily="34" charset="0"/>
                <a:cs typeface="Arial" panose="020B0604020202020204" pitchFamily="34" charset="0"/>
              </a:defRPr>
            </a:lvl1pPr>
            <a:lvl2pPr marL="742950" indent="-285750" eaLnBrk="0" hangingPunct="0">
              <a:defRPr sz="2400">
                <a:solidFill>
                  <a:schemeClr val="tx1"/>
                </a:solidFill>
                <a:latin typeface="Arial" panose="020B0604020202020204" pitchFamily="34" charset="0"/>
                <a:cs typeface="Arial" panose="020B0604020202020204" pitchFamily="34" charset="0"/>
              </a:defRPr>
            </a:lvl2pPr>
            <a:lvl3pPr marL="1143000" indent="-228600" eaLnBrk="0" hangingPunct="0">
              <a:defRPr sz="2400">
                <a:solidFill>
                  <a:schemeClr val="tx1"/>
                </a:solidFill>
                <a:latin typeface="Arial" panose="020B0604020202020204" pitchFamily="34" charset="0"/>
                <a:cs typeface="Arial" panose="020B0604020202020204" pitchFamily="34" charset="0"/>
              </a:defRPr>
            </a:lvl3pPr>
            <a:lvl4pPr marL="1600200" indent="-228600" eaLnBrk="0" hangingPunct="0">
              <a:defRPr sz="2400">
                <a:solidFill>
                  <a:schemeClr val="tx1"/>
                </a:solidFill>
                <a:latin typeface="Arial" panose="020B0604020202020204" pitchFamily="34" charset="0"/>
                <a:cs typeface="Arial" panose="020B0604020202020204" pitchFamily="34" charset="0"/>
              </a:defRPr>
            </a:lvl4pPr>
            <a:lvl5pPr marL="2057400" indent="-228600" eaLnBrk="0" hangingPunct="0">
              <a:defRPr sz="24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9pPr>
          </a:lstStyle>
          <a:p>
            <a:pPr eaLnBrk="1" hangingPunct="1"/>
            <a:fld id="{5B4C3B28-C0F0-40A5-9E62-216D825E1008}" type="slidenum">
              <a:rPr lang="en-US" altLang="en-US" sz="1200">
                <a:solidFill>
                  <a:srgbClr val="000000"/>
                </a:solidFill>
              </a:rPr>
              <a:pPr eaLnBrk="1" hangingPunct="1"/>
              <a:t>5</a:t>
            </a:fld>
            <a:endParaRPr lang="en-US" altLang="en-US" sz="1200">
              <a:solidFill>
                <a:srgbClr val="000000"/>
              </a:solidFill>
            </a:endParaRPr>
          </a:p>
        </p:txBody>
      </p:sp>
    </p:spTree>
    <p:extLst>
      <p:ext uri="{BB962C8B-B14F-4D97-AF65-F5344CB8AC3E}">
        <p14:creationId xmlns:p14="http://schemas.microsoft.com/office/powerpoint/2010/main" val="152190888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a-IR" dirty="0" smtClean="0"/>
              <a:t>در سطح بالایی که سطح ایجاد معنا می باشد، هموز می توان سبکی از رهبری را اجرا نمود به نام رهبری روحانی. رفرنس:</a:t>
            </a:r>
            <a:r>
              <a:rPr lang="fa-IR" baseline="0" dirty="0" smtClean="0"/>
              <a:t> کتاب رهبری و کتاب دکتر قانع نیا</a:t>
            </a:r>
            <a:endParaRPr lang="en-US" dirty="0"/>
          </a:p>
        </p:txBody>
      </p:sp>
      <p:sp>
        <p:nvSpPr>
          <p:cNvPr id="4" name="Slide Number Placeholder 3"/>
          <p:cNvSpPr>
            <a:spLocks noGrp="1"/>
          </p:cNvSpPr>
          <p:nvPr>
            <p:ph type="sldNum" sz="quarter" idx="10"/>
          </p:nvPr>
        </p:nvSpPr>
        <p:spPr/>
        <p:txBody>
          <a:bodyPr/>
          <a:lstStyle/>
          <a:p>
            <a:fld id="{8C975F2F-A1DB-4AD1-9BC7-0CD8F4F181AD}" type="slidenum">
              <a:rPr lang="en-US" smtClean="0"/>
              <a:pPr/>
              <a:t>9</a:t>
            </a:fld>
            <a:endParaRPr lang="en-US"/>
          </a:p>
        </p:txBody>
      </p:sp>
    </p:spTree>
    <p:extLst>
      <p:ext uri="{BB962C8B-B14F-4D97-AF65-F5344CB8AC3E}">
        <p14:creationId xmlns:p14="http://schemas.microsoft.com/office/powerpoint/2010/main" val="94068330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lgn="r" rtl="1"/>
            <a:r>
              <a:rPr lang="fa-IR" dirty="0" smtClean="0"/>
              <a:t>اداره کردن</a:t>
            </a:r>
            <a:r>
              <a:rPr lang="fa-IR" baseline="0" dirty="0" smtClean="0"/>
              <a:t> رئیس یعنی فرایند همکاری آگاهانه با فرادستان برای کسب بهترین نتیجه ممکن برای خود، بالادست و سازمان. </a:t>
            </a:r>
            <a:endParaRPr lang="en-US" dirty="0"/>
          </a:p>
        </p:txBody>
      </p:sp>
      <p:sp>
        <p:nvSpPr>
          <p:cNvPr id="4" name="Slide Number Placeholder 3"/>
          <p:cNvSpPr>
            <a:spLocks noGrp="1"/>
          </p:cNvSpPr>
          <p:nvPr>
            <p:ph type="sldNum" sz="quarter" idx="10"/>
          </p:nvPr>
        </p:nvSpPr>
        <p:spPr/>
        <p:txBody>
          <a:bodyPr/>
          <a:lstStyle/>
          <a:p>
            <a:fld id="{8C975F2F-A1DB-4AD1-9BC7-0CD8F4F181AD}" type="slidenum">
              <a:rPr lang="en-US" smtClean="0"/>
              <a:pPr/>
              <a:t>11</a:t>
            </a:fld>
            <a:endParaRPr lang="en-US"/>
          </a:p>
        </p:txBody>
      </p:sp>
    </p:spTree>
    <p:extLst>
      <p:ext uri="{BB962C8B-B14F-4D97-AF65-F5344CB8AC3E}">
        <p14:creationId xmlns:p14="http://schemas.microsoft.com/office/powerpoint/2010/main" val="295572014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lgn="r" rtl="1"/>
            <a:r>
              <a:rPr lang="fa-IR" dirty="0" smtClean="0"/>
              <a:t>کارگر شرکت ایران خودرو</a:t>
            </a:r>
            <a:endParaRPr lang="en-US" dirty="0"/>
          </a:p>
        </p:txBody>
      </p:sp>
      <p:sp>
        <p:nvSpPr>
          <p:cNvPr id="4" name="Slide Number Placeholder 3"/>
          <p:cNvSpPr>
            <a:spLocks noGrp="1"/>
          </p:cNvSpPr>
          <p:nvPr>
            <p:ph type="sldNum" sz="quarter" idx="10"/>
          </p:nvPr>
        </p:nvSpPr>
        <p:spPr/>
        <p:txBody>
          <a:bodyPr/>
          <a:lstStyle/>
          <a:p>
            <a:fld id="{8C975F2F-A1DB-4AD1-9BC7-0CD8F4F181AD}" type="slidenum">
              <a:rPr lang="en-US" smtClean="0"/>
              <a:pPr/>
              <a:t>12</a:t>
            </a:fld>
            <a:endParaRPr lang="en-US"/>
          </a:p>
        </p:txBody>
      </p:sp>
    </p:spTree>
    <p:extLst>
      <p:ext uri="{BB962C8B-B14F-4D97-AF65-F5344CB8AC3E}">
        <p14:creationId xmlns:p14="http://schemas.microsoft.com/office/powerpoint/2010/main" val="379263292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Rectangle 7"/>
          <p:cNvSpPr>
            <a:spLocks noGrp="1" noChangeArrowheads="1"/>
          </p:cNvSpPr>
          <p:nvPr>
            <p:ph type="sldNum" sz="quarter" idx="5"/>
          </p:nvPr>
        </p:nvSpPr>
        <p:spPr>
          <a:noFill/>
        </p:spPr>
        <p:txBody>
          <a:bodyPr/>
          <a:lstStyle/>
          <a:p>
            <a:fld id="{40893F1A-13A8-4ED4-A07E-C65B2C5646B5}" type="slidenum">
              <a:rPr lang="en-US" smtClean="0"/>
              <a:pPr/>
              <a:t>13</a:t>
            </a:fld>
            <a:endParaRPr lang="en-US" smtClean="0"/>
          </a:p>
        </p:txBody>
      </p:sp>
      <p:sp>
        <p:nvSpPr>
          <p:cNvPr id="90115" name="Rectangle 2"/>
          <p:cNvSpPr>
            <a:spLocks noGrp="1" noRot="1" noChangeAspect="1" noChangeArrowheads="1" noTextEdit="1"/>
          </p:cNvSpPr>
          <p:nvPr>
            <p:ph type="sldImg"/>
          </p:nvPr>
        </p:nvSpPr>
        <p:spPr>
          <a:ln/>
        </p:spPr>
      </p:sp>
      <p:sp>
        <p:nvSpPr>
          <p:cNvPr id="90116" name="Rectangle 3"/>
          <p:cNvSpPr>
            <a:spLocks noGrp="1" noChangeArrowheads="1"/>
          </p:cNvSpPr>
          <p:nvPr>
            <p:ph type="body" idx="1"/>
          </p:nvPr>
        </p:nvSpPr>
        <p:spPr>
          <a:noFill/>
          <a:ln/>
        </p:spPr>
        <p:txBody>
          <a:bodyPr/>
          <a:lstStyle/>
          <a:p>
            <a:pPr eaLnBrk="1" hangingPunct="1"/>
            <a:endParaRPr lang="fa-IR" smtClean="0">
              <a:cs typeface="Arial" charset="0"/>
            </a:endParaRPr>
          </a:p>
        </p:txBody>
      </p:sp>
    </p:spTree>
    <p:extLst>
      <p:ext uri="{BB962C8B-B14F-4D97-AF65-F5344CB8AC3E}">
        <p14:creationId xmlns:p14="http://schemas.microsoft.com/office/powerpoint/2010/main" val="365757677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Rectangle 7"/>
          <p:cNvSpPr>
            <a:spLocks noGrp="1" noChangeArrowheads="1"/>
          </p:cNvSpPr>
          <p:nvPr>
            <p:ph type="sldNum" sz="quarter" idx="5"/>
          </p:nvPr>
        </p:nvSpPr>
        <p:spPr>
          <a:noFill/>
        </p:spPr>
        <p:txBody>
          <a:bodyPr/>
          <a:lstStyle/>
          <a:p>
            <a:fld id="{5658204D-B03D-44D6-9470-98FEC9FE526D}" type="slidenum">
              <a:rPr lang="en-US" smtClean="0"/>
              <a:pPr/>
              <a:t>14</a:t>
            </a:fld>
            <a:endParaRPr lang="en-US" smtClean="0"/>
          </a:p>
        </p:txBody>
      </p:sp>
      <p:sp>
        <p:nvSpPr>
          <p:cNvPr id="91139" name="Rectangle 2"/>
          <p:cNvSpPr>
            <a:spLocks noGrp="1" noRot="1" noChangeAspect="1" noChangeArrowheads="1" noTextEdit="1"/>
          </p:cNvSpPr>
          <p:nvPr>
            <p:ph type="sldImg"/>
          </p:nvPr>
        </p:nvSpPr>
        <p:spPr>
          <a:ln/>
        </p:spPr>
      </p:sp>
      <p:sp>
        <p:nvSpPr>
          <p:cNvPr id="91140" name="Rectangle 3"/>
          <p:cNvSpPr>
            <a:spLocks noGrp="1" noChangeArrowheads="1"/>
          </p:cNvSpPr>
          <p:nvPr>
            <p:ph type="body" idx="1"/>
          </p:nvPr>
        </p:nvSpPr>
        <p:spPr>
          <a:noFill/>
          <a:ln/>
        </p:spPr>
        <p:txBody>
          <a:bodyPr/>
          <a:lstStyle/>
          <a:p>
            <a:pPr eaLnBrk="1" hangingPunct="1"/>
            <a:endParaRPr lang="fa-IR" smtClean="0">
              <a:cs typeface="Arial" charset="0"/>
            </a:endParaRPr>
          </a:p>
        </p:txBody>
      </p:sp>
    </p:spTree>
    <p:extLst>
      <p:ext uri="{BB962C8B-B14F-4D97-AF65-F5344CB8AC3E}">
        <p14:creationId xmlns:p14="http://schemas.microsoft.com/office/powerpoint/2010/main" val="176312567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8C975F2F-A1DB-4AD1-9BC7-0CD8F4F181AD}" type="slidenum">
              <a:rPr lang="en-US" smtClean="0"/>
              <a:pPr/>
              <a:t>19</a:t>
            </a:fld>
            <a:endParaRPr lang="en-US"/>
          </a:p>
        </p:txBody>
      </p:sp>
    </p:spTree>
    <p:extLst>
      <p:ext uri="{BB962C8B-B14F-4D97-AF65-F5344CB8AC3E}">
        <p14:creationId xmlns:p14="http://schemas.microsoft.com/office/powerpoint/2010/main" val="24708434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3">
        <a:schemeClr val="bg1"/>
      </p:bgRef>
    </p:bg>
    <p:spTree>
      <p:nvGrpSpPr>
        <p:cNvPr id="1" name=""/>
        <p:cNvGrpSpPr/>
        <p:nvPr/>
      </p:nvGrpSpPr>
      <p:grpSpPr>
        <a:xfrm>
          <a:off x="0" y="0"/>
          <a:ext cx="0" cy="0"/>
          <a:chOff x="0" y="0"/>
          <a:chExt cx="0" cy="0"/>
        </a:xfrm>
      </p:grpSpPr>
      <p:sp>
        <p:nvSpPr>
          <p:cNvPr id="12" name="Rectangle 11"/>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3" name="Rounded Rectangle 12"/>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9" name="Subtitle 8"/>
          <p:cNvSpPr>
            <a:spLocks noGrp="1"/>
          </p:cNvSpPr>
          <p:nvPr>
            <p:ph type="subTitle" idx="1"/>
          </p:nvPr>
        </p:nvSpPr>
        <p:spPr>
          <a:xfrm>
            <a:off x="1295400" y="3200400"/>
            <a:ext cx="6400800" cy="1600200"/>
          </a:xfrm>
        </p:spPr>
        <p:txBody>
          <a:bodyPr/>
          <a:lstStyle>
            <a:lvl1pPr marL="0" indent="0" algn="ctr">
              <a:buNone/>
              <a:defRPr sz="26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p:txBody>
          <a:bodyPr/>
          <a:lstStyle/>
          <a:p>
            <a:fld id="{AEC3B953-E37F-4B23-B85D-BB42E93C89F3}" type="datetime1">
              <a:rPr lang="en-US" smtClean="0"/>
              <a:t>2/28/2016</a:t>
            </a:fld>
            <a:endParaRPr lang="en-US"/>
          </a:p>
        </p:txBody>
      </p:sp>
      <p:sp>
        <p:nvSpPr>
          <p:cNvPr id="17" name="Footer Placeholder 16"/>
          <p:cNvSpPr>
            <a:spLocks noGrp="1"/>
          </p:cNvSpPr>
          <p:nvPr>
            <p:ph type="ftr" sz="quarter" idx="11"/>
          </p:nvPr>
        </p:nvSpPr>
        <p:spPr/>
        <p:txBody>
          <a:bodyPr/>
          <a:lstStyle/>
          <a:p>
            <a:r>
              <a:rPr lang="fa-IR" smtClean="0"/>
              <a:t>دکتر داریوش غلام زاده- همایش آسیب شناسی- تعهد و تعلق و رهبری</a:t>
            </a:r>
            <a:endParaRPr lang="en-US"/>
          </a:p>
        </p:txBody>
      </p:sp>
      <p:sp>
        <p:nvSpPr>
          <p:cNvPr id="29" name="Slide Number Placeholder 28"/>
          <p:cNvSpPr>
            <a:spLocks noGrp="1"/>
          </p:cNvSpPr>
          <p:nvPr>
            <p:ph type="sldNum" sz="quarter" idx="12"/>
          </p:nvPr>
        </p:nvSpPr>
        <p:spPr/>
        <p:txBody>
          <a:bodyPr lIns="0" tIns="0" rIns="0" bIns="0">
            <a:noAutofit/>
          </a:bodyPr>
          <a:lstStyle>
            <a:lvl1pPr>
              <a:defRPr sz="1400">
                <a:solidFill>
                  <a:srgbClr val="FFFFFF"/>
                </a:solidFill>
              </a:defRPr>
            </a:lvl1pPr>
          </a:lstStyle>
          <a:p>
            <a:fld id="{B6F15528-21DE-4FAA-801E-634DDDAF4B2B}" type="slidenum">
              <a:rPr lang="en-US" smtClean="0"/>
              <a:pPr/>
              <a:t>‹#›</a:t>
            </a:fld>
            <a:endParaRPr lang="en-US"/>
          </a:p>
        </p:txBody>
      </p:sp>
      <p:sp>
        <p:nvSpPr>
          <p:cNvPr id="7" name="Rectangle 6"/>
          <p:cNvSpPr/>
          <p:nvPr/>
        </p:nvSpPr>
        <p:spPr>
          <a:xfrm>
            <a:off x="62931" y="1449303"/>
            <a:ext cx="9021537" cy="1527349"/>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62931" y="1396720"/>
            <a:ext cx="9021537" cy="120580"/>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a:off x="62931" y="2976649"/>
            <a:ext cx="9021537" cy="110532"/>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457200" y="1505930"/>
            <a:ext cx="8229600" cy="1470025"/>
          </a:xfrm>
        </p:spPr>
        <p:txBody>
          <a:bodyPr anchor="ctr"/>
          <a:lstStyle>
            <a:lvl1pPr algn="ctr">
              <a:defRPr lang="en-US" dirty="0">
                <a:solidFill>
                  <a:srgbClr val="FFFFFF"/>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DC437F04-1404-426E-8914-87C92882C5BE}" type="datetime1">
              <a:rPr lang="en-US" smtClean="0"/>
              <a:t>2/28/2016</a:t>
            </a:fld>
            <a:endParaRPr lang="en-US"/>
          </a:p>
        </p:txBody>
      </p:sp>
      <p:sp>
        <p:nvSpPr>
          <p:cNvPr id="5" name="Footer Placeholder 4"/>
          <p:cNvSpPr>
            <a:spLocks noGrp="1"/>
          </p:cNvSpPr>
          <p:nvPr>
            <p:ph type="ftr" sz="quarter" idx="11"/>
          </p:nvPr>
        </p:nvSpPr>
        <p:spPr/>
        <p:txBody>
          <a:bodyPr/>
          <a:lstStyle/>
          <a:p>
            <a:r>
              <a:rPr lang="fa-IR" smtClean="0"/>
              <a:t>دکتر داریوش غلام زاده- همایش آسیب شناسی- تعهد و تعلق و رهبری</a:t>
            </a:r>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41"/>
            <a:ext cx="201168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914400" y="274640"/>
            <a:ext cx="55626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2CFBB7F2-D255-4A19-8123-5EFAC1F9BA53}" type="datetime1">
              <a:rPr lang="en-US" smtClean="0"/>
              <a:t>2/28/2016</a:t>
            </a:fld>
            <a:endParaRPr lang="en-US"/>
          </a:p>
        </p:txBody>
      </p:sp>
      <p:sp>
        <p:nvSpPr>
          <p:cNvPr id="5" name="Footer Placeholder 4"/>
          <p:cNvSpPr>
            <a:spLocks noGrp="1"/>
          </p:cNvSpPr>
          <p:nvPr>
            <p:ph type="ftr" sz="quarter" idx="11"/>
          </p:nvPr>
        </p:nvSpPr>
        <p:spPr/>
        <p:txBody>
          <a:bodyPr/>
          <a:lstStyle/>
          <a:p>
            <a:r>
              <a:rPr lang="fa-IR" smtClean="0"/>
              <a:t>دکتر داریوش غلام زاده- همایش آسیب شناسی- تعهد و تعلق و رهبری</a:t>
            </a:r>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8" name="Title 7"/>
          <p:cNvSpPr>
            <a:spLocks noGrp="1"/>
          </p:cNvSpPr>
          <p:nvPr>
            <p:ph type="ctrTitle"/>
          </p:nvPr>
        </p:nvSpPr>
        <p:spPr>
          <a:xfrm>
            <a:off x="2286000" y="3124200"/>
            <a:ext cx="6172200" cy="1894362"/>
          </a:xfrm>
        </p:spPr>
        <p:txBody>
          <a:bodyPr/>
          <a:lstStyle>
            <a:lvl1pPr>
              <a:defRPr b="1"/>
            </a:lvl1pPr>
          </a:lstStyle>
          <a:p>
            <a:r>
              <a:rPr kumimoji="0" lang="en-US" smtClean="0"/>
              <a:t>Click to edit Master title style</a:t>
            </a:r>
            <a:endParaRPr kumimoji="0" lang="en-US"/>
          </a:p>
        </p:txBody>
      </p:sp>
      <p:sp>
        <p:nvSpPr>
          <p:cNvPr id="9" name="Subtitle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bwMode="auto">
          <a:xfrm rot="5400000">
            <a:off x="7764621" y="1174097"/>
            <a:ext cx="2286000" cy="381000"/>
          </a:xfrm>
        </p:spPr>
        <p:txBody>
          <a:bodyPr/>
          <a:lstStyle/>
          <a:p>
            <a:fld id="{92F696EA-1F1A-4BB7-9118-9E775986CB39}" type="datetime1">
              <a:rPr lang="en-US" smtClean="0">
                <a:solidFill>
                  <a:srgbClr val="B13F9A"/>
                </a:solidFill>
              </a:rPr>
              <a:t>2/28/2016</a:t>
            </a:fld>
            <a:endParaRPr lang="en-US">
              <a:solidFill>
                <a:srgbClr val="B13F9A"/>
              </a:solidFill>
            </a:endParaRPr>
          </a:p>
        </p:txBody>
      </p:sp>
      <p:sp>
        <p:nvSpPr>
          <p:cNvPr id="17" name="Footer Placeholder 16"/>
          <p:cNvSpPr>
            <a:spLocks noGrp="1"/>
          </p:cNvSpPr>
          <p:nvPr>
            <p:ph type="ftr" sz="quarter" idx="11"/>
          </p:nvPr>
        </p:nvSpPr>
        <p:spPr bwMode="auto">
          <a:xfrm rot="5400000">
            <a:off x="7077269" y="4181669"/>
            <a:ext cx="3657600" cy="384048"/>
          </a:xfrm>
        </p:spPr>
        <p:txBody>
          <a:bodyPr/>
          <a:lstStyle/>
          <a:p>
            <a:r>
              <a:rPr lang="fa-IR" smtClean="0">
                <a:solidFill>
                  <a:srgbClr val="B13F9A"/>
                </a:solidFill>
              </a:rPr>
              <a:t>دکتر داریوش غلام زاده- همایش آسیب شناسی- تعهد و تعلق و رهبری</a:t>
            </a:r>
            <a:endParaRPr lang="en-US">
              <a:solidFill>
                <a:srgbClr val="B13F9A"/>
              </a:solidFill>
            </a:endParaRPr>
          </a:p>
        </p:txBody>
      </p:sp>
      <p:sp>
        <p:nvSpPr>
          <p:cNvPr id="10" name="Rectangle 9"/>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
        <p:nvSpPr>
          <p:cNvPr id="12" name="Rectangle 11"/>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
        <p:nvSpPr>
          <p:cNvPr id="14" name="Rectangle 13"/>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
        <p:nvSpPr>
          <p:cNvPr id="19" name="Rectangle 18"/>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
        <p:nvSpPr>
          <p:cNvPr id="11" name="Straight Connector 10"/>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lang="en-US">
              <a:solidFill>
                <a:prstClr val="black"/>
              </a:solidFill>
            </a:endParaRPr>
          </a:p>
        </p:txBody>
      </p:sp>
      <p:sp>
        <p:nvSpPr>
          <p:cNvPr id="18" name="Straight Connector 17"/>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lang="en-US">
              <a:solidFill>
                <a:prstClr val="black"/>
              </a:solidFill>
            </a:endParaRPr>
          </a:p>
        </p:txBody>
      </p:sp>
      <p:sp>
        <p:nvSpPr>
          <p:cNvPr id="20" name="Straight Connector 19"/>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lang="en-US">
              <a:solidFill>
                <a:prstClr val="black"/>
              </a:solidFill>
            </a:endParaRPr>
          </a:p>
        </p:txBody>
      </p:sp>
      <p:sp>
        <p:nvSpPr>
          <p:cNvPr id="16" name="Straight Connec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lang="en-US">
              <a:solidFill>
                <a:prstClr val="black"/>
              </a:solidFill>
            </a:endParaRPr>
          </a:p>
        </p:txBody>
      </p:sp>
      <p:sp>
        <p:nvSpPr>
          <p:cNvPr id="15" name="Straight Connector 14"/>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lang="en-US">
              <a:solidFill>
                <a:prstClr val="black"/>
              </a:solidFill>
            </a:endParaRPr>
          </a:p>
        </p:txBody>
      </p:sp>
      <p:sp>
        <p:nvSpPr>
          <p:cNvPr id="22" name="Straight Connector 21"/>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lang="en-US">
              <a:solidFill>
                <a:prstClr val="black"/>
              </a:solidFill>
            </a:endParaRPr>
          </a:p>
        </p:txBody>
      </p:sp>
      <p:sp>
        <p:nvSpPr>
          <p:cNvPr id="27" name="Rectangle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dirty="0">
              <a:solidFill>
                <a:prstClr val="white"/>
              </a:solidFill>
            </a:endParaRPr>
          </a:p>
        </p:txBody>
      </p:sp>
      <p:sp>
        <p:nvSpPr>
          <p:cNvPr id="21" name="Oval 20"/>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dirty="0">
              <a:solidFill>
                <a:prstClr val="white"/>
              </a:solidFill>
            </a:endParaRPr>
          </a:p>
        </p:txBody>
      </p:sp>
      <p:sp>
        <p:nvSpPr>
          <p:cNvPr id="23" name="Oval 22"/>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dirty="0">
              <a:solidFill>
                <a:prstClr val="white"/>
              </a:solidFill>
            </a:endParaRPr>
          </a:p>
        </p:txBody>
      </p:sp>
      <p:sp>
        <p:nvSpPr>
          <p:cNvPr id="24" name="Oval 23"/>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dirty="0">
              <a:solidFill>
                <a:prstClr val="white"/>
              </a:solidFill>
            </a:endParaRPr>
          </a:p>
        </p:txBody>
      </p:sp>
      <p:sp>
        <p:nvSpPr>
          <p:cNvPr id="26" name="Oval 25"/>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dirty="0">
              <a:solidFill>
                <a:prstClr val="white"/>
              </a:solidFill>
            </a:endParaRPr>
          </a:p>
        </p:txBody>
      </p:sp>
      <p:sp>
        <p:nvSpPr>
          <p:cNvPr id="25" name="Oval 24"/>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dirty="0">
              <a:solidFill>
                <a:prstClr val="white"/>
              </a:solidFill>
            </a:endParaRPr>
          </a:p>
        </p:txBody>
      </p:sp>
      <p:sp>
        <p:nvSpPr>
          <p:cNvPr id="29" name="Slide Number Placeholder 28"/>
          <p:cNvSpPr>
            <a:spLocks noGrp="1"/>
          </p:cNvSpPr>
          <p:nvPr>
            <p:ph type="sldNum" sz="quarter" idx="12"/>
          </p:nvPr>
        </p:nvSpPr>
        <p:spPr bwMode="auto">
          <a:xfrm>
            <a:off x="1325544" y="4928702"/>
            <a:ext cx="609600" cy="517524"/>
          </a:xfrm>
        </p:spPr>
        <p:txBody>
          <a:bodyPr/>
          <a:lstStyle/>
          <a:p>
            <a:fld id="{0B5CE86D-F281-4A91-BF4B-E55A58CFF6D4}" type="slidenum">
              <a:rPr lang="en-US" smtClean="0"/>
              <a:pPr/>
              <a:t>‹#›</a:t>
            </a:fld>
            <a:endParaRPr lang="en-US"/>
          </a:p>
        </p:txBody>
      </p:sp>
    </p:spTree>
    <p:extLst>
      <p:ext uri="{BB962C8B-B14F-4D97-AF65-F5344CB8AC3E}">
        <p14:creationId xmlns:p14="http://schemas.microsoft.com/office/powerpoint/2010/main" val="309284429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8" name="Content Placeholder 7"/>
          <p:cNvSpPr>
            <a:spLocks noGrp="1"/>
          </p:cNvSpPr>
          <p:nvPr>
            <p:ph sz="quarter" idx="1"/>
          </p:nvPr>
        </p:nvSpPr>
        <p:spPr>
          <a:xfrm>
            <a:off x="457200" y="1600200"/>
            <a:ext cx="7467600" cy="487375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4"/>
          </p:nvPr>
        </p:nvSpPr>
        <p:spPr/>
        <p:txBody>
          <a:bodyPr rtlCol="0"/>
          <a:lstStyle/>
          <a:p>
            <a:fld id="{5C2FB2F0-11CE-4799-B196-264A78DB6773}" type="datetime1">
              <a:rPr lang="en-US" smtClean="0">
                <a:solidFill>
                  <a:srgbClr val="B13F9A"/>
                </a:solidFill>
              </a:rPr>
              <a:t>2/28/2016</a:t>
            </a:fld>
            <a:endParaRPr lang="en-US">
              <a:solidFill>
                <a:srgbClr val="B13F9A"/>
              </a:solidFill>
            </a:endParaRPr>
          </a:p>
        </p:txBody>
      </p:sp>
      <p:sp>
        <p:nvSpPr>
          <p:cNvPr id="9" name="Slide Number Placeholder 8"/>
          <p:cNvSpPr>
            <a:spLocks noGrp="1"/>
          </p:cNvSpPr>
          <p:nvPr>
            <p:ph type="sldNum" sz="quarter" idx="15"/>
          </p:nvPr>
        </p:nvSpPr>
        <p:spPr/>
        <p:txBody>
          <a:bodyPr rtlCol="0"/>
          <a:lstStyle/>
          <a:p>
            <a:fld id="{0B5CE86D-F281-4A91-BF4B-E55A58CFF6D4}" type="slidenum">
              <a:rPr lang="en-US" smtClean="0"/>
              <a:pPr/>
              <a:t>‹#›</a:t>
            </a:fld>
            <a:endParaRPr lang="en-US"/>
          </a:p>
        </p:txBody>
      </p:sp>
      <p:sp>
        <p:nvSpPr>
          <p:cNvPr id="10" name="Footer Placeholder 9"/>
          <p:cNvSpPr>
            <a:spLocks noGrp="1"/>
          </p:cNvSpPr>
          <p:nvPr>
            <p:ph type="ftr" sz="quarter" idx="16"/>
          </p:nvPr>
        </p:nvSpPr>
        <p:spPr/>
        <p:txBody>
          <a:bodyPr rtlCol="0"/>
          <a:lstStyle/>
          <a:p>
            <a:r>
              <a:rPr lang="fa-IR" smtClean="0">
                <a:solidFill>
                  <a:srgbClr val="B13F9A"/>
                </a:solidFill>
              </a:rPr>
              <a:t>دکتر داریوش غلام زاده- همایش آسیب شناسی- تعهد و تعلق و رهبری</a:t>
            </a:r>
            <a:endParaRPr lang="en-US">
              <a:solidFill>
                <a:srgbClr val="B13F9A"/>
              </a:solidFill>
            </a:endParaRPr>
          </a:p>
        </p:txBody>
      </p:sp>
    </p:spTree>
    <p:extLst>
      <p:ext uri="{BB962C8B-B14F-4D97-AF65-F5344CB8AC3E}">
        <p14:creationId xmlns:p14="http://schemas.microsoft.com/office/powerpoint/2010/main" val="80644139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286000" y="2895600"/>
            <a:ext cx="6172200" cy="2053590"/>
          </a:xfrm>
        </p:spPr>
        <p:txBody>
          <a:bodyPr/>
          <a:lstStyle>
            <a:lvl1pPr algn="l">
              <a:buNone/>
              <a:defRPr sz="3000" b="1" cap="small"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bwMode="auto">
          <a:xfrm rot="5400000">
            <a:off x="7763256" y="1170432"/>
            <a:ext cx="2286000" cy="381000"/>
          </a:xfrm>
        </p:spPr>
        <p:txBody>
          <a:bodyPr/>
          <a:lstStyle/>
          <a:p>
            <a:fld id="{3F28C448-9822-4D0F-892E-A186EB7A4EC0}" type="datetime1">
              <a:rPr lang="en-US" smtClean="0">
                <a:solidFill>
                  <a:srgbClr val="B13F9A"/>
                </a:solidFill>
              </a:rPr>
              <a:t>2/28/2016</a:t>
            </a:fld>
            <a:endParaRPr lang="en-US">
              <a:solidFill>
                <a:srgbClr val="B13F9A"/>
              </a:solidFill>
            </a:endParaRPr>
          </a:p>
        </p:txBody>
      </p:sp>
      <p:sp>
        <p:nvSpPr>
          <p:cNvPr id="5" name="Footer Placeholder 4"/>
          <p:cNvSpPr>
            <a:spLocks noGrp="1"/>
          </p:cNvSpPr>
          <p:nvPr>
            <p:ph type="ftr" sz="quarter" idx="11"/>
          </p:nvPr>
        </p:nvSpPr>
        <p:spPr bwMode="auto">
          <a:xfrm rot="5400000">
            <a:off x="7077456" y="4178808"/>
            <a:ext cx="3657600" cy="384048"/>
          </a:xfrm>
        </p:spPr>
        <p:txBody>
          <a:bodyPr/>
          <a:lstStyle/>
          <a:p>
            <a:r>
              <a:rPr lang="fa-IR" smtClean="0">
                <a:solidFill>
                  <a:srgbClr val="B13F9A"/>
                </a:solidFill>
              </a:rPr>
              <a:t>دکتر داریوش غلام زاده- همایش آسیب شناسی- تعهد و تعلق و رهبری</a:t>
            </a:r>
            <a:endParaRPr lang="en-US">
              <a:solidFill>
                <a:srgbClr val="B13F9A"/>
              </a:solidFill>
            </a:endParaRPr>
          </a:p>
        </p:txBody>
      </p:sp>
      <p:sp>
        <p:nvSpPr>
          <p:cNvPr id="9" name="Rectangle 8"/>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
        <p:nvSpPr>
          <p:cNvPr id="10" name="Rectangle 9"/>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
        <p:nvSpPr>
          <p:cNvPr id="11" name="Rectangle 10"/>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
        <p:nvSpPr>
          <p:cNvPr id="12" name="Rectangle 11"/>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
        <p:nvSpPr>
          <p:cNvPr id="13" name="Straight Connector 12"/>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lang="en-US">
              <a:solidFill>
                <a:prstClr val="black"/>
              </a:solidFill>
            </a:endParaRPr>
          </a:p>
        </p:txBody>
      </p:sp>
      <p:sp>
        <p:nvSpPr>
          <p:cNvPr id="14" name="Straight Connector 13"/>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lang="en-US">
              <a:solidFill>
                <a:prstClr val="black"/>
              </a:solidFill>
            </a:endParaRPr>
          </a:p>
        </p:txBody>
      </p:sp>
      <p:sp>
        <p:nvSpPr>
          <p:cNvPr id="15" name="Straight Connector 14"/>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lang="en-US">
              <a:solidFill>
                <a:prstClr val="black"/>
              </a:solidFill>
            </a:endParaRPr>
          </a:p>
        </p:txBody>
      </p:sp>
      <p:sp>
        <p:nvSpPr>
          <p:cNvPr id="16" name="Straight Connec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lang="en-US">
              <a:solidFill>
                <a:prstClr val="black"/>
              </a:solidFill>
            </a:endParaRPr>
          </a:p>
        </p:txBody>
      </p:sp>
      <p:sp>
        <p:nvSpPr>
          <p:cNvPr id="17" name="Straight Connector 16"/>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lang="en-US">
              <a:solidFill>
                <a:prstClr val="black"/>
              </a:solidFill>
            </a:endParaRPr>
          </a:p>
        </p:txBody>
      </p:sp>
      <p:sp>
        <p:nvSpPr>
          <p:cNvPr id="18" name="Rectangle 1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dirty="0">
              <a:solidFill>
                <a:prstClr val="white"/>
              </a:solidFill>
            </a:endParaRPr>
          </a:p>
        </p:txBody>
      </p:sp>
      <p:sp>
        <p:nvSpPr>
          <p:cNvPr id="19" name="Oval 18"/>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dirty="0">
              <a:solidFill>
                <a:prstClr val="white"/>
              </a:solidFill>
            </a:endParaRPr>
          </a:p>
        </p:txBody>
      </p:sp>
      <p:sp>
        <p:nvSpPr>
          <p:cNvPr id="20" name="Oval 19"/>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dirty="0">
              <a:solidFill>
                <a:prstClr val="white"/>
              </a:solidFill>
            </a:endParaRPr>
          </a:p>
        </p:txBody>
      </p:sp>
      <p:sp>
        <p:nvSpPr>
          <p:cNvPr id="21" name="Oval 20"/>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dirty="0">
              <a:solidFill>
                <a:prstClr val="white"/>
              </a:solidFill>
            </a:endParaRPr>
          </a:p>
        </p:txBody>
      </p:sp>
      <p:sp>
        <p:nvSpPr>
          <p:cNvPr id="22" name="Oval 21"/>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dirty="0">
              <a:solidFill>
                <a:prstClr val="white"/>
              </a:solidFill>
            </a:endParaRPr>
          </a:p>
        </p:txBody>
      </p:sp>
      <p:sp>
        <p:nvSpPr>
          <p:cNvPr id="23" name="Oval 22"/>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dirty="0">
              <a:solidFill>
                <a:prstClr val="white"/>
              </a:solidFill>
            </a:endParaRPr>
          </a:p>
        </p:txBody>
      </p:sp>
      <p:sp>
        <p:nvSpPr>
          <p:cNvPr id="26" name="Straight Connector 25"/>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lang="en-US">
              <a:solidFill>
                <a:prstClr val="black"/>
              </a:solidFill>
            </a:endParaRPr>
          </a:p>
        </p:txBody>
      </p:sp>
      <p:sp>
        <p:nvSpPr>
          <p:cNvPr id="6" name="Slide Number Placeholder 5"/>
          <p:cNvSpPr>
            <a:spLocks noGrp="1"/>
          </p:cNvSpPr>
          <p:nvPr>
            <p:ph type="sldNum" sz="quarter" idx="12"/>
          </p:nvPr>
        </p:nvSpPr>
        <p:spPr bwMode="auto">
          <a:xfrm>
            <a:off x="1340616" y="4928702"/>
            <a:ext cx="609600" cy="517524"/>
          </a:xfrm>
        </p:spPr>
        <p:txBody>
          <a:bodyPr/>
          <a:lstStyle/>
          <a:p>
            <a:fld id="{0B5CE86D-F281-4A91-BF4B-E55A58CFF6D4}" type="slidenum">
              <a:rPr lang="en-US" smtClean="0"/>
              <a:pPr/>
              <a:t>‹#›</a:t>
            </a:fld>
            <a:endParaRPr lang="en-US"/>
          </a:p>
        </p:txBody>
      </p:sp>
    </p:spTree>
    <p:extLst>
      <p:ext uri="{BB962C8B-B14F-4D97-AF65-F5344CB8AC3E}">
        <p14:creationId xmlns:p14="http://schemas.microsoft.com/office/powerpoint/2010/main" val="264412385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52C0CCED-D615-41A3-933C-ED77249A4317}" type="datetime1">
              <a:rPr lang="en-US" smtClean="0">
                <a:solidFill>
                  <a:srgbClr val="B13F9A"/>
                </a:solidFill>
              </a:rPr>
              <a:t>2/28/2016</a:t>
            </a:fld>
            <a:endParaRPr lang="en-US">
              <a:solidFill>
                <a:srgbClr val="B13F9A"/>
              </a:solidFill>
            </a:endParaRPr>
          </a:p>
        </p:txBody>
      </p:sp>
      <p:sp>
        <p:nvSpPr>
          <p:cNvPr id="6" name="Footer Placeholder 5"/>
          <p:cNvSpPr>
            <a:spLocks noGrp="1"/>
          </p:cNvSpPr>
          <p:nvPr>
            <p:ph type="ftr" sz="quarter" idx="11"/>
          </p:nvPr>
        </p:nvSpPr>
        <p:spPr/>
        <p:txBody>
          <a:bodyPr/>
          <a:lstStyle/>
          <a:p>
            <a:r>
              <a:rPr lang="fa-IR" smtClean="0">
                <a:solidFill>
                  <a:srgbClr val="B13F9A"/>
                </a:solidFill>
              </a:rPr>
              <a:t>دکتر داریوش غلام زاده- همایش آسیب شناسی- تعهد و تعلق و رهبری</a:t>
            </a:r>
            <a:endParaRPr lang="en-US">
              <a:solidFill>
                <a:srgbClr val="B13F9A"/>
              </a:solidFill>
            </a:endParaRPr>
          </a:p>
        </p:txBody>
      </p:sp>
      <p:sp>
        <p:nvSpPr>
          <p:cNvPr id="7" name="Slide Number Placeholder 6"/>
          <p:cNvSpPr>
            <a:spLocks noGrp="1"/>
          </p:cNvSpPr>
          <p:nvPr>
            <p:ph type="sldNum" sz="quarter" idx="12"/>
          </p:nvPr>
        </p:nvSpPr>
        <p:spPr/>
        <p:txBody>
          <a:bodyPr/>
          <a:lstStyle/>
          <a:p>
            <a:fld id="{0B5CE86D-F281-4A91-BF4B-E55A58CFF6D4}" type="slidenum">
              <a:rPr lang="en-US" smtClean="0"/>
              <a:pPr/>
              <a:t>‹#›</a:t>
            </a:fld>
            <a:endParaRPr lang="en-US"/>
          </a:p>
        </p:txBody>
      </p:sp>
      <p:sp>
        <p:nvSpPr>
          <p:cNvPr id="9" name="Content Placeholder 8"/>
          <p:cNvSpPr>
            <a:spLocks noGrp="1"/>
          </p:cNvSpPr>
          <p:nvPr>
            <p:ph sz="quarter" idx="1"/>
          </p:nvPr>
        </p:nvSpPr>
        <p:spPr>
          <a:xfrm>
            <a:off x="457200" y="1600200"/>
            <a:ext cx="3657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270248" y="1600200"/>
            <a:ext cx="3657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extLst>
      <p:ext uri="{BB962C8B-B14F-4D97-AF65-F5344CB8AC3E}">
        <p14:creationId xmlns:p14="http://schemas.microsoft.com/office/powerpoint/2010/main" val="396127969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7543800" cy="1143000"/>
          </a:xfrm>
        </p:spPr>
        <p:txBody>
          <a:bodyPr anchor="b"/>
          <a:lstStyle>
            <a:lvl1pPr>
              <a:defRPr/>
            </a:lvl1pPr>
          </a:lstStyle>
          <a:p>
            <a:r>
              <a:rPr kumimoji="0" lang="en-US" smtClean="0"/>
              <a:t>Click to edit Master title style</a:t>
            </a:r>
            <a:endParaRPr kumimoji="0" lang="en-US"/>
          </a:p>
        </p:txBody>
      </p:sp>
      <p:sp>
        <p:nvSpPr>
          <p:cNvPr id="7" name="Date Placeholder 6"/>
          <p:cNvSpPr>
            <a:spLocks noGrp="1"/>
          </p:cNvSpPr>
          <p:nvPr>
            <p:ph type="dt" sz="half" idx="10"/>
          </p:nvPr>
        </p:nvSpPr>
        <p:spPr/>
        <p:txBody>
          <a:bodyPr/>
          <a:lstStyle/>
          <a:p>
            <a:fld id="{1079CCB9-FFED-4FC9-8F9D-041CD583F583}" type="datetime1">
              <a:rPr lang="en-US" smtClean="0">
                <a:solidFill>
                  <a:srgbClr val="B13F9A"/>
                </a:solidFill>
              </a:rPr>
              <a:t>2/28/2016</a:t>
            </a:fld>
            <a:endParaRPr lang="en-US">
              <a:solidFill>
                <a:srgbClr val="B13F9A"/>
              </a:solidFill>
            </a:endParaRPr>
          </a:p>
        </p:txBody>
      </p:sp>
      <p:sp>
        <p:nvSpPr>
          <p:cNvPr id="8" name="Footer Placeholder 7"/>
          <p:cNvSpPr>
            <a:spLocks noGrp="1"/>
          </p:cNvSpPr>
          <p:nvPr>
            <p:ph type="ftr" sz="quarter" idx="11"/>
          </p:nvPr>
        </p:nvSpPr>
        <p:spPr/>
        <p:txBody>
          <a:bodyPr/>
          <a:lstStyle/>
          <a:p>
            <a:r>
              <a:rPr lang="fa-IR" smtClean="0">
                <a:solidFill>
                  <a:srgbClr val="B13F9A"/>
                </a:solidFill>
              </a:rPr>
              <a:t>دکتر داریوش غلام زاده- همایش آسیب شناسی- تعهد و تعلق و رهبری</a:t>
            </a:r>
            <a:endParaRPr lang="en-US">
              <a:solidFill>
                <a:srgbClr val="B13F9A"/>
              </a:solidFill>
            </a:endParaRPr>
          </a:p>
        </p:txBody>
      </p:sp>
      <p:sp>
        <p:nvSpPr>
          <p:cNvPr id="9" name="Slide Number Placeholder 8"/>
          <p:cNvSpPr>
            <a:spLocks noGrp="1"/>
          </p:cNvSpPr>
          <p:nvPr>
            <p:ph type="sldNum" sz="quarter" idx="12"/>
          </p:nvPr>
        </p:nvSpPr>
        <p:spPr/>
        <p:txBody>
          <a:bodyPr/>
          <a:lstStyle/>
          <a:p>
            <a:fld id="{0B5CE86D-F281-4A91-BF4B-E55A58CFF6D4}" type="slidenum">
              <a:rPr lang="en-US" smtClean="0"/>
              <a:pPr/>
              <a:t>‹#›</a:t>
            </a:fld>
            <a:endParaRPr lang="en-US"/>
          </a:p>
        </p:txBody>
      </p:sp>
      <p:sp>
        <p:nvSpPr>
          <p:cNvPr id="11" name="Content Placeholder 10"/>
          <p:cNvSpPr>
            <a:spLocks noGrp="1"/>
          </p:cNvSpPr>
          <p:nvPr>
            <p:ph sz="quarter" idx="2"/>
          </p:nvPr>
        </p:nvSpPr>
        <p:spPr>
          <a:xfrm>
            <a:off x="457200" y="2362200"/>
            <a:ext cx="3657600" cy="3886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371975" y="2362200"/>
            <a:ext cx="3657600" cy="3886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Text Placeholder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4" name="Text Placeholder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extLst>
      <p:ext uri="{BB962C8B-B14F-4D97-AF65-F5344CB8AC3E}">
        <p14:creationId xmlns:p14="http://schemas.microsoft.com/office/powerpoint/2010/main" val="64628478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6" name="Date Placeholder 5"/>
          <p:cNvSpPr>
            <a:spLocks noGrp="1"/>
          </p:cNvSpPr>
          <p:nvPr>
            <p:ph type="dt" sz="half" idx="10"/>
          </p:nvPr>
        </p:nvSpPr>
        <p:spPr/>
        <p:txBody>
          <a:bodyPr rtlCol="0"/>
          <a:lstStyle/>
          <a:p>
            <a:fld id="{D965F48E-9AC0-46D6-8F72-74DD2E9DDEAB}" type="datetime1">
              <a:rPr lang="en-US" smtClean="0">
                <a:solidFill>
                  <a:srgbClr val="B13F9A"/>
                </a:solidFill>
              </a:rPr>
              <a:t>2/28/2016</a:t>
            </a:fld>
            <a:endParaRPr lang="en-US">
              <a:solidFill>
                <a:srgbClr val="B13F9A"/>
              </a:solidFill>
            </a:endParaRPr>
          </a:p>
        </p:txBody>
      </p:sp>
      <p:sp>
        <p:nvSpPr>
          <p:cNvPr id="7" name="Slide Number Placeholder 6"/>
          <p:cNvSpPr>
            <a:spLocks noGrp="1"/>
          </p:cNvSpPr>
          <p:nvPr>
            <p:ph type="sldNum" sz="quarter" idx="11"/>
          </p:nvPr>
        </p:nvSpPr>
        <p:spPr/>
        <p:txBody>
          <a:bodyPr rtlCol="0"/>
          <a:lstStyle/>
          <a:p>
            <a:fld id="{0B5CE86D-F281-4A91-BF4B-E55A58CFF6D4}" type="slidenum">
              <a:rPr lang="en-US" smtClean="0"/>
              <a:pPr/>
              <a:t>‹#›</a:t>
            </a:fld>
            <a:endParaRPr lang="en-US"/>
          </a:p>
        </p:txBody>
      </p:sp>
      <p:sp>
        <p:nvSpPr>
          <p:cNvPr id="8" name="Footer Placeholder 7"/>
          <p:cNvSpPr>
            <a:spLocks noGrp="1"/>
          </p:cNvSpPr>
          <p:nvPr>
            <p:ph type="ftr" sz="quarter" idx="12"/>
          </p:nvPr>
        </p:nvSpPr>
        <p:spPr/>
        <p:txBody>
          <a:bodyPr rtlCol="0"/>
          <a:lstStyle/>
          <a:p>
            <a:r>
              <a:rPr lang="fa-IR" smtClean="0">
                <a:solidFill>
                  <a:srgbClr val="B13F9A"/>
                </a:solidFill>
              </a:rPr>
              <a:t>دکتر داریوش غلام زاده- همایش آسیب شناسی- تعهد و تعلق و رهبری</a:t>
            </a:r>
            <a:endParaRPr lang="en-US">
              <a:solidFill>
                <a:srgbClr val="B13F9A"/>
              </a:solidFill>
            </a:endParaRPr>
          </a:p>
        </p:txBody>
      </p:sp>
    </p:spTree>
    <p:extLst>
      <p:ext uri="{BB962C8B-B14F-4D97-AF65-F5344CB8AC3E}">
        <p14:creationId xmlns:p14="http://schemas.microsoft.com/office/powerpoint/2010/main" val="180209107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C0BB66B-D0DA-46F1-9419-C6DB4F16728B}" type="datetime1">
              <a:rPr lang="en-US" smtClean="0">
                <a:solidFill>
                  <a:srgbClr val="B13F9A"/>
                </a:solidFill>
              </a:rPr>
              <a:t>2/28/2016</a:t>
            </a:fld>
            <a:endParaRPr lang="en-US">
              <a:solidFill>
                <a:srgbClr val="B13F9A"/>
              </a:solidFill>
            </a:endParaRPr>
          </a:p>
        </p:txBody>
      </p:sp>
      <p:sp>
        <p:nvSpPr>
          <p:cNvPr id="3" name="Footer Placeholder 2"/>
          <p:cNvSpPr>
            <a:spLocks noGrp="1"/>
          </p:cNvSpPr>
          <p:nvPr>
            <p:ph type="ftr" sz="quarter" idx="11"/>
          </p:nvPr>
        </p:nvSpPr>
        <p:spPr/>
        <p:txBody>
          <a:bodyPr/>
          <a:lstStyle/>
          <a:p>
            <a:r>
              <a:rPr lang="fa-IR" smtClean="0">
                <a:solidFill>
                  <a:srgbClr val="B13F9A"/>
                </a:solidFill>
              </a:rPr>
              <a:t>دکتر داریوش غلام زاده- همایش آسیب شناسی- تعهد و تعلق و رهبری</a:t>
            </a:r>
            <a:endParaRPr lang="en-US">
              <a:solidFill>
                <a:srgbClr val="B13F9A"/>
              </a:solidFill>
            </a:endParaRPr>
          </a:p>
        </p:txBody>
      </p:sp>
      <p:sp>
        <p:nvSpPr>
          <p:cNvPr id="4" name="Slide Number Placeholder 3"/>
          <p:cNvSpPr>
            <a:spLocks noGrp="1"/>
          </p:cNvSpPr>
          <p:nvPr>
            <p:ph type="sldNum" sz="quarter" idx="12"/>
          </p:nvPr>
        </p:nvSpPr>
        <p:spPr/>
        <p:txBody>
          <a:bodyPr/>
          <a:lstStyle/>
          <a:p>
            <a:fld id="{0B5CE86D-F281-4A91-BF4B-E55A58CFF6D4}" type="slidenum">
              <a:rPr lang="en-US" smtClean="0"/>
              <a:pPr/>
              <a:t>‹#›</a:t>
            </a:fld>
            <a:endParaRPr lang="en-US"/>
          </a:p>
        </p:txBody>
      </p:sp>
    </p:spTree>
    <p:extLst>
      <p:ext uri="{BB962C8B-B14F-4D97-AF65-F5344CB8AC3E}">
        <p14:creationId xmlns:p14="http://schemas.microsoft.com/office/powerpoint/2010/main" val="392484918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10" name="Straight Connector 9"/>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lang="en-US" dirty="0">
              <a:solidFill>
                <a:prstClr val="black"/>
              </a:solidFill>
            </a:endParaRPr>
          </a:p>
        </p:txBody>
      </p:sp>
      <p:sp>
        <p:nvSpPr>
          <p:cNvPr id="2" name="Title 1"/>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Straight Connector 7"/>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lang="en-US" dirty="0">
              <a:solidFill>
                <a:prstClr val="black"/>
              </a:solidFill>
            </a:endParaRPr>
          </a:p>
        </p:txBody>
      </p:sp>
      <p:sp>
        <p:nvSpPr>
          <p:cNvPr id="9" name="Straight Connector 8"/>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lang="en-US" dirty="0">
              <a:solidFill>
                <a:prstClr val="black"/>
              </a:solidFill>
            </a:endParaRPr>
          </a:p>
        </p:txBody>
      </p:sp>
      <p:sp>
        <p:nvSpPr>
          <p:cNvPr id="11" name="Straight Connector 10"/>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lang="en-US">
              <a:solidFill>
                <a:prstClr val="black"/>
              </a:solidFill>
            </a:endParaRPr>
          </a:p>
        </p:txBody>
      </p:sp>
      <p:sp>
        <p:nvSpPr>
          <p:cNvPr id="12" name="Rectangle 11"/>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
        <p:nvSpPr>
          <p:cNvPr id="13" name="Straight Connector 12"/>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lang="en-US">
              <a:solidFill>
                <a:prstClr val="black"/>
              </a:solidFill>
            </a:endParaRPr>
          </a:p>
        </p:txBody>
      </p:sp>
      <p:sp>
        <p:nvSpPr>
          <p:cNvPr id="14" name="Oval 13"/>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dirty="0">
              <a:solidFill>
                <a:prstClr val="white"/>
              </a:solidFill>
            </a:endParaRPr>
          </a:p>
        </p:txBody>
      </p:sp>
      <p:sp>
        <p:nvSpPr>
          <p:cNvPr id="18" name="Content Placeholder 17"/>
          <p:cNvSpPr>
            <a:spLocks noGrp="1"/>
          </p:cNvSpPr>
          <p:nvPr>
            <p:ph sz="quarter" idx="1"/>
          </p:nvPr>
        </p:nvSpPr>
        <p:spPr>
          <a:xfrm>
            <a:off x="304800" y="274320"/>
            <a:ext cx="5638800" cy="6327648"/>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1" name="Date Placeholder 20"/>
          <p:cNvSpPr>
            <a:spLocks noGrp="1"/>
          </p:cNvSpPr>
          <p:nvPr>
            <p:ph type="dt" sz="half" idx="14"/>
          </p:nvPr>
        </p:nvSpPr>
        <p:spPr/>
        <p:txBody>
          <a:bodyPr rtlCol="0"/>
          <a:lstStyle/>
          <a:p>
            <a:fld id="{A213F27A-0837-40A9-B93A-19EEDD053839}" type="datetime1">
              <a:rPr lang="en-US" smtClean="0">
                <a:solidFill>
                  <a:srgbClr val="B13F9A"/>
                </a:solidFill>
              </a:rPr>
              <a:t>2/28/2016</a:t>
            </a:fld>
            <a:endParaRPr lang="en-US">
              <a:solidFill>
                <a:srgbClr val="B13F9A"/>
              </a:solidFill>
            </a:endParaRPr>
          </a:p>
        </p:txBody>
      </p:sp>
      <p:sp>
        <p:nvSpPr>
          <p:cNvPr id="22" name="Slide Number Placeholder 21"/>
          <p:cNvSpPr>
            <a:spLocks noGrp="1"/>
          </p:cNvSpPr>
          <p:nvPr>
            <p:ph type="sldNum" sz="quarter" idx="15"/>
          </p:nvPr>
        </p:nvSpPr>
        <p:spPr/>
        <p:txBody>
          <a:bodyPr rtlCol="0"/>
          <a:lstStyle/>
          <a:p>
            <a:fld id="{0B5CE86D-F281-4A91-BF4B-E55A58CFF6D4}" type="slidenum">
              <a:rPr lang="en-US" smtClean="0"/>
              <a:pPr/>
              <a:t>‹#›</a:t>
            </a:fld>
            <a:endParaRPr lang="en-US"/>
          </a:p>
        </p:txBody>
      </p:sp>
      <p:sp>
        <p:nvSpPr>
          <p:cNvPr id="23" name="Footer Placeholder 22"/>
          <p:cNvSpPr>
            <a:spLocks noGrp="1"/>
          </p:cNvSpPr>
          <p:nvPr>
            <p:ph type="ftr" sz="quarter" idx="16"/>
          </p:nvPr>
        </p:nvSpPr>
        <p:spPr/>
        <p:txBody>
          <a:bodyPr rtlCol="0"/>
          <a:lstStyle/>
          <a:p>
            <a:r>
              <a:rPr lang="fa-IR" smtClean="0">
                <a:solidFill>
                  <a:srgbClr val="B13F9A"/>
                </a:solidFill>
              </a:rPr>
              <a:t>دکتر داریوش غلام زاده- همایش آسیب شناسی- تعهد و تعلق و رهبری</a:t>
            </a:r>
            <a:endParaRPr lang="en-US">
              <a:solidFill>
                <a:srgbClr val="B13F9A"/>
              </a:solidFill>
            </a:endParaRPr>
          </a:p>
        </p:txBody>
      </p:sp>
    </p:spTree>
    <p:extLst>
      <p:ext uri="{BB962C8B-B14F-4D97-AF65-F5344CB8AC3E}">
        <p14:creationId xmlns:p14="http://schemas.microsoft.com/office/powerpoint/2010/main" val="23213123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CEB729AF-4B71-41EE-8F9B-34ECC2F9C8D6}" type="datetime1">
              <a:rPr lang="en-US" smtClean="0"/>
              <a:t>2/28/2016</a:t>
            </a:fld>
            <a:endParaRPr lang="en-US"/>
          </a:p>
        </p:txBody>
      </p:sp>
      <p:sp>
        <p:nvSpPr>
          <p:cNvPr id="5" name="Footer Placeholder 4"/>
          <p:cNvSpPr>
            <a:spLocks noGrp="1"/>
          </p:cNvSpPr>
          <p:nvPr>
            <p:ph type="ftr" sz="quarter" idx="11"/>
          </p:nvPr>
        </p:nvSpPr>
        <p:spPr/>
        <p:txBody>
          <a:bodyPr/>
          <a:lstStyle/>
          <a:p>
            <a:r>
              <a:rPr lang="fa-IR" smtClean="0"/>
              <a:t>دکتر داریوش غلام زاده- همایش آسیب شناسی- تعهد و تعلق و رهبری</a:t>
            </a:r>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
        <p:nvSpPr>
          <p:cNvPr id="8" name="Content Placeholder 7"/>
          <p:cNvSpPr>
            <a:spLocks noGrp="1"/>
          </p:cNvSpPr>
          <p:nvPr>
            <p:ph sz="quarter" idx="1"/>
          </p:nvPr>
        </p:nvSpPr>
        <p:spPr>
          <a:xfrm>
            <a:off x="914400" y="1447800"/>
            <a:ext cx="777240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traight Connector 8"/>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lang="en-US">
              <a:solidFill>
                <a:prstClr val="black"/>
              </a:solidFill>
            </a:endParaRPr>
          </a:p>
        </p:txBody>
      </p:sp>
      <p:sp>
        <p:nvSpPr>
          <p:cNvPr id="13" name="Oval 12"/>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dirty="0">
              <a:solidFill>
                <a:prstClr val="white"/>
              </a:solidFill>
            </a:endParaRPr>
          </a:p>
        </p:txBody>
      </p:sp>
      <p:sp>
        <p:nvSpPr>
          <p:cNvPr id="2" name="Title 1"/>
          <p:cNvSpPr>
            <a:spLocks noGrp="1"/>
          </p:cNvSpPr>
          <p:nvPr>
            <p:ph type="title"/>
          </p:nvPr>
        </p:nvSpPr>
        <p:spPr>
          <a:xfrm rot="5400000">
            <a:off x="3350133" y="3200400"/>
            <a:ext cx="6309360" cy="457200"/>
          </a:xfrm>
        </p:spPr>
        <p:txBody>
          <a:bodyPr anchor="b"/>
          <a:lstStyle>
            <a:lvl1pPr algn="l">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en-US" smtClean="0"/>
              <a:t>Click icon to add picture</a:t>
            </a:r>
            <a:endParaRPr kumimoji="0" lang="en-US" dirty="0"/>
          </a:p>
        </p:txBody>
      </p:sp>
      <p:sp>
        <p:nvSpPr>
          <p:cNvPr id="4" name="Text Placeholder 3"/>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10" name="Straight Connector 9"/>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lang="en-US">
              <a:solidFill>
                <a:prstClr val="black"/>
              </a:solidFill>
            </a:endParaRPr>
          </a:p>
        </p:txBody>
      </p:sp>
      <p:sp>
        <p:nvSpPr>
          <p:cNvPr id="11" name="Rectangle 10"/>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
        <p:nvSpPr>
          <p:cNvPr id="12" name="Straight Connector 11"/>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lang="en-US">
              <a:solidFill>
                <a:prstClr val="black"/>
              </a:solidFill>
            </a:endParaRPr>
          </a:p>
        </p:txBody>
      </p:sp>
      <p:sp>
        <p:nvSpPr>
          <p:cNvPr id="19" name="Straight Connector 18"/>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lang="en-US" dirty="0">
              <a:solidFill>
                <a:prstClr val="black"/>
              </a:solidFill>
            </a:endParaRPr>
          </a:p>
        </p:txBody>
      </p:sp>
      <p:sp>
        <p:nvSpPr>
          <p:cNvPr id="20" name="Straight Connector 19"/>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lang="en-US" dirty="0">
              <a:solidFill>
                <a:prstClr val="black"/>
              </a:solidFill>
            </a:endParaRPr>
          </a:p>
        </p:txBody>
      </p:sp>
      <p:sp>
        <p:nvSpPr>
          <p:cNvPr id="17" name="Date Placeholder 16"/>
          <p:cNvSpPr>
            <a:spLocks noGrp="1"/>
          </p:cNvSpPr>
          <p:nvPr>
            <p:ph type="dt" sz="half" idx="10"/>
          </p:nvPr>
        </p:nvSpPr>
        <p:spPr/>
        <p:txBody>
          <a:bodyPr rtlCol="0"/>
          <a:lstStyle/>
          <a:p>
            <a:fld id="{A85AB0FB-C5E4-4413-8D04-E7748BF57BA7}" type="datetime1">
              <a:rPr lang="en-US" smtClean="0">
                <a:solidFill>
                  <a:srgbClr val="B13F9A"/>
                </a:solidFill>
              </a:rPr>
              <a:t>2/28/2016</a:t>
            </a:fld>
            <a:endParaRPr lang="en-US">
              <a:solidFill>
                <a:srgbClr val="B13F9A"/>
              </a:solidFill>
            </a:endParaRPr>
          </a:p>
        </p:txBody>
      </p:sp>
      <p:sp>
        <p:nvSpPr>
          <p:cNvPr id="18" name="Slide Number Placeholder 17"/>
          <p:cNvSpPr>
            <a:spLocks noGrp="1"/>
          </p:cNvSpPr>
          <p:nvPr>
            <p:ph type="sldNum" sz="quarter" idx="11"/>
          </p:nvPr>
        </p:nvSpPr>
        <p:spPr/>
        <p:txBody>
          <a:bodyPr rtlCol="0"/>
          <a:lstStyle/>
          <a:p>
            <a:fld id="{0B5CE86D-F281-4A91-BF4B-E55A58CFF6D4}" type="slidenum">
              <a:rPr lang="en-US" smtClean="0"/>
              <a:pPr/>
              <a:t>‹#›</a:t>
            </a:fld>
            <a:endParaRPr lang="en-US"/>
          </a:p>
        </p:txBody>
      </p:sp>
      <p:sp>
        <p:nvSpPr>
          <p:cNvPr id="21" name="Footer Placeholder 20"/>
          <p:cNvSpPr>
            <a:spLocks noGrp="1"/>
          </p:cNvSpPr>
          <p:nvPr>
            <p:ph type="ftr" sz="quarter" idx="12"/>
          </p:nvPr>
        </p:nvSpPr>
        <p:spPr/>
        <p:txBody>
          <a:bodyPr rtlCol="0"/>
          <a:lstStyle/>
          <a:p>
            <a:r>
              <a:rPr lang="fa-IR" smtClean="0">
                <a:solidFill>
                  <a:srgbClr val="B13F9A"/>
                </a:solidFill>
              </a:rPr>
              <a:t>دکتر داریوش غلام زاده- همایش آسیب شناسی- تعهد و تعلق و رهبری</a:t>
            </a:r>
            <a:endParaRPr lang="en-US">
              <a:solidFill>
                <a:srgbClr val="B13F9A"/>
              </a:solidFill>
            </a:endParaRPr>
          </a:p>
        </p:txBody>
      </p:sp>
    </p:spTree>
    <p:extLst>
      <p:ext uri="{BB962C8B-B14F-4D97-AF65-F5344CB8AC3E}">
        <p14:creationId xmlns:p14="http://schemas.microsoft.com/office/powerpoint/2010/main" val="328121008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D721DD3F-9BFB-4966-959D-46092C0DB350}" type="datetime1">
              <a:rPr lang="en-US" smtClean="0">
                <a:solidFill>
                  <a:srgbClr val="B13F9A"/>
                </a:solidFill>
              </a:rPr>
              <a:t>2/28/2016</a:t>
            </a:fld>
            <a:endParaRPr lang="en-US">
              <a:solidFill>
                <a:srgbClr val="B13F9A"/>
              </a:solidFill>
            </a:endParaRPr>
          </a:p>
        </p:txBody>
      </p:sp>
      <p:sp>
        <p:nvSpPr>
          <p:cNvPr id="5" name="Footer Placeholder 4"/>
          <p:cNvSpPr>
            <a:spLocks noGrp="1"/>
          </p:cNvSpPr>
          <p:nvPr>
            <p:ph type="ftr" sz="quarter" idx="11"/>
          </p:nvPr>
        </p:nvSpPr>
        <p:spPr/>
        <p:txBody>
          <a:bodyPr/>
          <a:lstStyle/>
          <a:p>
            <a:r>
              <a:rPr lang="fa-IR" smtClean="0">
                <a:solidFill>
                  <a:srgbClr val="B13F9A"/>
                </a:solidFill>
              </a:rPr>
              <a:t>دکتر داریوش غلام زاده- همایش آسیب شناسی- تعهد و تعلق و رهبری</a:t>
            </a:r>
            <a:endParaRPr lang="en-US">
              <a:solidFill>
                <a:srgbClr val="B13F9A"/>
              </a:solidFill>
            </a:endParaRPr>
          </a:p>
        </p:txBody>
      </p:sp>
      <p:sp>
        <p:nvSpPr>
          <p:cNvPr id="6" name="Slide Number Placeholder 5"/>
          <p:cNvSpPr>
            <a:spLocks noGrp="1"/>
          </p:cNvSpPr>
          <p:nvPr>
            <p:ph type="sldNum" sz="quarter" idx="12"/>
          </p:nvPr>
        </p:nvSpPr>
        <p:spPr/>
        <p:txBody>
          <a:bodyPr/>
          <a:lstStyle/>
          <a:p>
            <a:fld id="{0B5CE86D-F281-4A91-BF4B-E55A58CFF6D4}" type="slidenum">
              <a:rPr lang="en-US" smtClean="0"/>
              <a:pPr/>
              <a:t>‹#›</a:t>
            </a:fld>
            <a:endParaRPr lang="en-US"/>
          </a:p>
        </p:txBody>
      </p:sp>
    </p:spTree>
    <p:extLst>
      <p:ext uri="{BB962C8B-B14F-4D97-AF65-F5344CB8AC3E}">
        <p14:creationId xmlns:p14="http://schemas.microsoft.com/office/powerpoint/2010/main" val="52142015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1676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E8A4BA29-B4E4-4E4F-9D56-C881DAC7619E}" type="datetime1">
              <a:rPr lang="en-US" smtClean="0">
                <a:solidFill>
                  <a:srgbClr val="B13F9A"/>
                </a:solidFill>
              </a:rPr>
              <a:t>2/28/2016</a:t>
            </a:fld>
            <a:endParaRPr lang="en-US">
              <a:solidFill>
                <a:srgbClr val="B13F9A"/>
              </a:solidFill>
            </a:endParaRPr>
          </a:p>
        </p:txBody>
      </p:sp>
      <p:sp>
        <p:nvSpPr>
          <p:cNvPr id="5" name="Footer Placeholder 4"/>
          <p:cNvSpPr>
            <a:spLocks noGrp="1"/>
          </p:cNvSpPr>
          <p:nvPr>
            <p:ph type="ftr" sz="quarter" idx="11"/>
          </p:nvPr>
        </p:nvSpPr>
        <p:spPr/>
        <p:txBody>
          <a:bodyPr/>
          <a:lstStyle/>
          <a:p>
            <a:r>
              <a:rPr lang="fa-IR" smtClean="0">
                <a:solidFill>
                  <a:srgbClr val="B13F9A"/>
                </a:solidFill>
              </a:rPr>
              <a:t>دکتر داریوش غلام زاده- همایش آسیب شناسی- تعهد و تعلق و رهبری</a:t>
            </a:r>
            <a:endParaRPr lang="en-US">
              <a:solidFill>
                <a:srgbClr val="B13F9A"/>
              </a:solidFill>
            </a:endParaRPr>
          </a:p>
        </p:txBody>
      </p:sp>
      <p:sp>
        <p:nvSpPr>
          <p:cNvPr id="6" name="Slide Number Placeholder 5"/>
          <p:cNvSpPr>
            <a:spLocks noGrp="1"/>
          </p:cNvSpPr>
          <p:nvPr>
            <p:ph type="sldNum" sz="quarter" idx="12"/>
          </p:nvPr>
        </p:nvSpPr>
        <p:spPr/>
        <p:txBody>
          <a:bodyPr/>
          <a:lstStyle/>
          <a:p>
            <a:fld id="{0B5CE86D-F281-4A91-BF4B-E55A58CFF6D4}" type="slidenum">
              <a:rPr lang="en-US" smtClean="0"/>
              <a:pPr/>
              <a:t>‹#›</a:t>
            </a:fld>
            <a:endParaRPr lang="en-US"/>
          </a:p>
        </p:txBody>
      </p:sp>
    </p:spTree>
    <p:extLst>
      <p:ext uri="{BB962C8B-B14F-4D97-AF65-F5344CB8AC3E}">
        <p14:creationId xmlns:p14="http://schemas.microsoft.com/office/powerpoint/2010/main" val="429361694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 name="Group 2"/>
          <p:cNvGrpSpPr>
            <a:grpSpLocks/>
          </p:cNvGrpSpPr>
          <p:nvPr/>
        </p:nvGrpSpPr>
        <p:grpSpPr bwMode="auto">
          <a:xfrm>
            <a:off x="0" y="0"/>
            <a:ext cx="8763000" cy="5943600"/>
            <a:chOff x="0" y="0"/>
            <a:chExt cx="5520" cy="3744"/>
          </a:xfrm>
        </p:grpSpPr>
        <p:sp>
          <p:nvSpPr>
            <p:cNvPr id="5" name="Rectangle 3"/>
            <p:cNvSpPr>
              <a:spLocks noChangeArrowheads="1"/>
            </p:cNvSpPr>
            <p:nvPr/>
          </p:nvSpPr>
          <p:spPr bwMode="auto">
            <a:xfrm>
              <a:off x="0" y="0"/>
              <a:ext cx="1104" cy="3072"/>
            </a:xfrm>
            <a:prstGeom prst="rect">
              <a:avLst/>
            </a:prstGeom>
            <a:solidFill>
              <a:schemeClr val="accent1"/>
            </a:solidFill>
            <a:ln>
              <a:noFill/>
            </a:ln>
            <a:effectLst/>
            <a:extLst>
              <a:ext uri="{91240B29-F687-4F45-9708-019B960494DF}">
                <a14:hiddenLine xmlns:a14="http://schemas.microsoft.com/office/drawing/2010/main" w="9525">
                  <a:solidFill>
                    <a:schemeClr val="bg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2400">
                  <a:solidFill>
                    <a:schemeClr val="tx1"/>
                  </a:solidFill>
                  <a:latin typeface="Arial" panose="020B0604020202020204" pitchFamily="34" charset="0"/>
                  <a:cs typeface="Arial" panose="020B0604020202020204" pitchFamily="34" charset="0"/>
                </a:defRPr>
              </a:lvl1pPr>
              <a:lvl2pPr marL="742950" indent="-285750" eaLnBrk="0" hangingPunct="0">
                <a:defRPr sz="2400">
                  <a:solidFill>
                    <a:schemeClr val="tx1"/>
                  </a:solidFill>
                  <a:latin typeface="Arial" panose="020B0604020202020204" pitchFamily="34" charset="0"/>
                  <a:cs typeface="Arial" panose="020B0604020202020204" pitchFamily="34" charset="0"/>
                </a:defRPr>
              </a:lvl2pPr>
              <a:lvl3pPr marL="1143000" indent="-228600" eaLnBrk="0" hangingPunct="0">
                <a:defRPr sz="2400">
                  <a:solidFill>
                    <a:schemeClr val="tx1"/>
                  </a:solidFill>
                  <a:latin typeface="Arial" panose="020B0604020202020204" pitchFamily="34" charset="0"/>
                  <a:cs typeface="Arial" panose="020B0604020202020204" pitchFamily="34" charset="0"/>
                </a:defRPr>
              </a:lvl3pPr>
              <a:lvl4pPr marL="1600200" indent="-228600" eaLnBrk="0" hangingPunct="0">
                <a:defRPr sz="2400">
                  <a:solidFill>
                    <a:schemeClr val="tx1"/>
                  </a:solidFill>
                  <a:latin typeface="Arial" panose="020B0604020202020204" pitchFamily="34" charset="0"/>
                  <a:cs typeface="Arial" panose="020B0604020202020204" pitchFamily="34" charset="0"/>
                </a:defRPr>
              </a:lvl4pPr>
              <a:lvl5pPr marL="2057400" indent="-228600" eaLnBrk="0" hangingPunct="0">
                <a:defRPr sz="24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9pPr>
            </a:lstStyle>
            <a:p>
              <a:pPr algn="ctr" eaLnBrk="1" fontAlgn="base" hangingPunct="1">
                <a:spcBef>
                  <a:spcPct val="0"/>
                </a:spcBef>
                <a:spcAft>
                  <a:spcPct val="0"/>
                </a:spcAft>
              </a:pPr>
              <a:endParaRPr lang="en-US" altLang="en-US" smtClean="0">
                <a:solidFill>
                  <a:srgbClr val="000000"/>
                </a:solidFill>
                <a:latin typeface="Times New Roman" panose="02020603050405020304" pitchFamily="18" charset="0"/>
              </a:endParaRPr>
            </a:p>
          </p:txBody>
        </p:sp>
        <p:grpSp>
          <p:nvGrpSpPr>
            <p:cNvPr id="6" name="Group 4"/>
            <p:cNvGrpSpPr>
              <a:grpSpLocks/>
            </p:cNvGrpSpPr>
            <p:nvPr userDrawn="1"/>
          </p:nvGrpSpPr>
          <p:grpSpPr bwMode="auto">
            <a:xfrm>
              <a:off x="0" y="2208"/>
              <a:ext cx="5520" cy="1536"/>
              <a:chOff x="0" y="2208"/>
              <a:chExt cx="5520" cy="1536"/>
            </a:xfrm>
          </p:grpSpPr>
          <p:sp>
            <p:nvSpPr>
              <p:cNvPr id="10" name="Rectangle 5"/>
              <p:cNvSpPr>
                <a:spLocks noChangeArrowheads="1"/>
              </p:cNvSpPr>
              <p:nvPr/>
            </p:nvSpPr>
            <p:spPr bwMode="ltGray">
              <a:xfrm>
                <a:off x="624" y="2208"/>
                <a:ext cx="4896" cy="1536"/>
              </a:xfrm>
              <a:prstGeom prst="rect">
                <a:avLst/>
              </a:prstGeom>
              <a:solidFill>
                <a:schemeClr val="bg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2400">
                    <a:solidFill>
                      <a:schemeClr val="tx1"/>
                    </a:solidFill>
                    <a:latin typeface="Arial" panose="020B0604020202020204" pitchFamily="34" charset="0"/>
                    <a:cs typeface="Arial" panose="020B0604020202020204" pitchFamily="34" charset="0"/>
                  </a:defRPr>
                </a:lvl1pPr>
                <a:lvl2pPr marL="742950" indent="-285750" eaLnBrk="0" hangingPunct="0">
                  <a:defRPr sz="2400">
                    <a:solidFill>
                      <a:schemeClr val="tx1"/>
                    </a:solidFill>
                    <a:latin typeface="Arial" panose="020B0604020202020204" pitchFamily="34" charset="0"/>
                    <a:cs typeface="Arial" panose="020B0604020202020204" pitchFamily="34" charset="0"/>
                  </a:defRPr>
                </a:lvl2pPr>
                <a:lvl3pPr marL="1143000" indent="-228600" eaLnBrk="0" hangingPunct="0">
                  <a:defRPr sz="2400">
                    <a:solidFill>
                      <a:schemeClr val="tx1"/>
                    </a:solidFill>
                    <a:latin typeface="Arial" panose="020B0604020202020204" pitchFamily="34" charset="0"/>
                    <a:cs typeface="Arial" panose="020B0604020202020204" pitchFamily="34" charset="0"/>
                  </a:defRPr>
                </a:lvl3pPr>
                <a:lvl4pPr marL="1600200" indent="-228600" eaLnBrk="0" hangingPunct="0">
                  <a:defRPr sz="2400">
                    <a:solidFill>
                      <a:schemeClr val="tx1"/>
                    </a:solidFill>
                    <a:latin typeface="Arial" panose="020B0604020202020204" pitchFamily="34" charset="0"/>
                    <a:cs typeface="Arial" panose="020B0604020202020204" pitchFamily="34" charset="0"/>
                  </a:defRPr>
                </a:lvl4pPr>
                <a:lvl5pPr marL="2057400" indent="-228600" eaLnBrk="0" hangingPunct="0">
                  <a:defRPr sz="24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9pPr>
              </a:lstStyle>
              <a:p>
                <a:pPr algn="ctr" eaLnBrk="1" fontAlgn="base" hangingPunct="1">
                  <a:spcBef>
                    <a:spcPct val="0"/>
                  </a:spcBef>
                  <a:spcAft>
                    <a:spcPct val="0"/>
                  </a:spcAft>
                </a:pPr>
                <a:endParaRPr lang="en-US" altLang="en-US" smtClean="0">
                  <a:solidFill>
                    <a:srgbClr val="000000"/>
                  </a:solidFill>
                  <a:latin typeface="Times New Roman" panose="02020603050405020304" pitchFamily="18" charset="0"/>
                </a:endParaRPr>
              </a:p>
            </p:txBody>
          </p:sp>
          <p:sp>
            <p:nvSpPr>
              <p:cNvPr id="11" name="Rectangle 6"/>
              <p:cNvSpPr>
                <a:spLocks noChangeArrowheads="1"/>
              </p:cNvSpPr>
              <p:nvPr/>
            </p:nvSpPr>
            <p:spPr bwMode="white">
              <a:xfrm>
                <a:off x="654" y="2352"/>
                <a:ext cx="4818" cy="1347"/>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2400">
                    <a:solidFill>
                      <a:schemeClr val="tx1"/>
                    </a:solidFill>
                    <a:latin typeface="Arial" panose="020B0604020202020204" pitchFamily="34" charset="0"/>
                    <a:cs typeface="Arial" panose="020B0604020202020204" pitchFamily="34" charset="0"/>
                  </a:defRPr>
                </a:lvl1pPr>
                <a:lvl2pPr marL="742950" indent="-285750" eaLnBrk="0" hangingPunct="0">
                  <a:defRPr sz="2400">
                    <a:solidFill>
                      <a:schemeClr val="tx1"/>
                    </a:solidFill>
                    <a:latin typeface="Arial" panose="020B0604020202020204" pitchFamily="34" charset="0"/>
                    <a:cs typeface="Arial" panose="020B0604020202020204" pitchFamily="34" charset="0"/>
                  </a:defRPr>
                </a:lvl2pPr>
                <a:lvl3pPr marL="1143000" indent="-228600" eaLnBrk="0" hangingPunct="0">
                  <a:defRPr sz="2400">
                    <a:solidFill>
                      <a:schemeClr val="tx1"/>
                    </a:solidFill>
                    <a:latin typeface="Arial" panose="020B0604020202020204" pitchFamily="34" charset="0"/>
                    <a:cs typeface="Arial" panose="020B0604020202020204" pitchFamily="34" charset="0"/>
                  </a:defRPr>
                </a:lvl3pPr>
                <a:lvl4pPr marL="1600200" indent="-228600" eaLnBrk="0" hangingPunct="0">
                  <a:defRPr sz="2400">
                    <a:solidFill>
                      <a:schemeClr val="tx1"/>
                    </a:solidFill>
                    <a:latin typeface="Arial" panose="020B0604020202020204" pitchFamily="34" charset="0"/>
                    <a:cs typeface="Arial" panose="020B0604020202020204" pitchFamily="34" charset="0"/>
                  </a:defRPr>
                </a:lvl4pPr>
                <a:lvl5pPr marL="2057400" indent="-228600" eaLnBrk="0" hangingPunct="0">
                  <a:defRPr sz="24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9pPr>
              </a:lstStyle>
              <a:p>
                <a:pPr algn="ctr" eaLnBrk="1" fontAlgn="base" hangingPunct="1">
                  <a:spcBef>
                    <a:spcPct val="0"/>
                  </a:spcBef>
                  <a:spcAft>
                    <a:spcPct val="0"/>
                  </a:spcAft>
                </a:pPr>
                <a:endParaRPr lang="en-US" altLang="en-US" smtClean="0">
                  <a:solidFill>
                    <a:srgbClr val="000000"/>
                  </a:solidFill>
                  <a:latin typeface="Times New Roman" panose="02020603050405020304" pitchFamily="18" charset="0"/>
                </a:endParaRPr>
              </a:p>
            </p:txBody>
          </p:sp>
          <p:sp>
            <p:nvSpPr>
              <p:cNvPr id="12" name="Line 7"/>
              <p:cNvSpPr>
                <a:spLocks noChangeShapeType="1"/>
              </p:cNvSpPr>
              <p:nvPr/>
            </p:nvSpPr>
            <p:spPr bwMode="auto">
              <a:xfrm>
                <a:off x="0" y="3072"/>
                <a:ext cx="624" cy="0"/>
              </a:xfrm>
              <a:prstGeom prst="line">
                <a:avLst/>
              </a:prstGeom>
              <a:noFill/>
              <a:ln w="508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sz="2400" smtClean="0">
                  <a:solidFill>
                    <a:srgbClr val="000000"/>
                  </a:solidFill>
                </a:endParaRPr>
              </a:p>
            </p:txBody>
          </p:sp>
        </p:grpSp>
        <p:grpSp>
          <p:nvGrpSpPr>
            <p:cNvPr id="7" name="Group 8"/>
            <p:cNvGrpSpPr>
              <a:grpSpLocks/>
            </p:cNvGrpSpPr>
            <p:nvPr userDrawn="1"/>
          </p:nvGrpSpPr>
          <p:grpSpPr bwMode="auto">
            <a:xfrm>
              <a:off x="400" y="336"/>
              <a:ext cx="5088" cy="192"/>
              <a:chOff x="400" y="336"/>
              <a:chExt cx="5088" cy="192"/>
            </a:xfrm>
          </p:grpSpPr>
          <p:sp>
            <p:nvSpPr>
              <p:cNvPr id="8" name="Rectangle 9"/>
              <p:cNvSpPr>
                <a:spLocks noChangeArrowheads="1"/>
              </p:cNvSpPr>
              <p:nvPr/>
            </p:nvSpPr>
            <p:spPr bwMode="auto">
              <a:xfrm>
                <a:off x="3952" y="336"/>
                <a:ext cx="1536" cy="192"/>
              </a:xfrm>
              <a:prstGeom prst="rect">
                <a:avLst/>
              </a:prstGeom>
              <a:solidFill>
                <a:schemeClr val="folHlink"/>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2400">
                    <a:solidFill>
                      <a:schemeClr val="tx1"/>
                    </a:solidFill>
                    <a:latin typeface="Arial" panose="020B0604020202020204" pitchFamily="34" charset="0"/>
                    <a:cs typeface="Arial" panose="020B0604020202020204" pitchFamily="34" charset="0"/>
                  </a:defRPr>
                </a:lvl1pPr>
                <a:lvl2pPr marL="742950" indent="-285750" eaLnBrk="0" hangingPunct="0">
                  <a:defRPr sz="2400">
                    <a:solidFill>
                      <a:schemeClr val="tx1"/>
                    </a:solidFill>
                    <a:latin typeface="Arial" panose="020B0604020202020204" pitchFamily="34" charset="0"/>
                    <a:cs typeface="Arial" panose="020B0604020202020204" pitchFamily="34" charset="0"/>
                  </a:defRPr>
                </a:lvl2pPr>
                <a:lvl3pPr marL="1143000" indent="-228600" eaLnBrk="0" hangingPunct="0">
                  <a:defRPr sz="2400">
                    <a:solidFill>
                      <a:schemeClr val="tx1"/>
                    </a:solidFill>
                    <a:latin typeface="Arial" panose="020B0604020202020204" pitchFamily="34" charset="0"/>
                    <a:cs typeface="Arial" panose="020B0604020202020204" pitchFamily="34" charset="0"/>
                  </a:defRPr>
                </a:lvl3pPr>
                <a:lvl4pPr marL="1600200" indent="-228600" eaLnBrk="0" hangingPunct="0">
                  <a:defRPr sz="2400">
                    <a:solidFill>
                      <a:schemeClr val="tx1"/>
                    </a:solidFill>
                    <a:latin typeface="Arial" panose="020B0604020202020204" pitchFamily="34" charset="0"/>
                    <a:cs typeface="Arial" panose="020B0604020202020204" pitchFamily="34" charset="0"/>
                  </a:defRPr>
                </a:lvl4pPr>
                <a:lvl5pPr marL="2057400" indent="-228600" eaLnBrk="0" hangingPunct="0">
                  <a:defRPr sz="24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9pPr>
              </a:lstStyle>
              <a:p>
                <a:pPr algn="ctr" eaLnBrk="1" fontAlgn="base" hangingPunct="1">
                  <a:spcBef>
                    <a:spcPct val="0"/>
                  </a:spcBef>
                  <a:spcAft>
                    <a:spcPct val="0"/>
                  </a:spcAft>
                </a:pPr>
                <a:endParaRPr lang="en-US" altLang="en-US" smtClean="0">
                  <a:solidFill>
                    <a:srgbClr val="000000"/>
                  </a:solidFill>
                  <a:latin typeface="Times New Roman" panose="02020603050405020304" pitchFamily="18" charset="0"/>
                </a:endParaRPr>
              </a:p>
            </p:txBody>
          </p:sp>
          <p:sp>
            <p:nvSpPr>
              <p:cNvPr id="9" name="Line 10"/>
              <p:cNvSpPr>
                <a:spLocks noChangeShapeType="1"/>
              </p:cNvSpPr>
              <p:nvPr/>
            </p:nvSpPr>
            <p:spPr bwMode="auto">
              <a:xfrm>
                <a:off x="400" y="432"/>
                <a:ext cx="5088" cy="0"/>
              </a:xfrm>
              <a:prstGeom prst="line">
                <a:avLst/>
              </a:prstGeom>
              <a:noFill/>
              <a:ln w="444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sz="2400" smtClean="0">
                  <a:solidFill>
                    <a:srgbClr val="000000"/>
                  </a:solidFill>
                </a:endParaRPr>
              </a:p>
            </p:txBody>
          </p:sp>
        </p:grpSp>
      </p:grpSp>
      <p:sp>
        <p:nvSpPr>
          <p:cNvPr id="113675" name="Rectangle 11"/>
          <p:cNvSpPr>
            <a:spLocks noGrp="1" noChangeArrowheads="1"/>
          </p:cNvSpPr>
          <p:nvPr>
            <p:ph type="ctrTitle"/>
          </p:nvPr>
        </p:nvSpPr>
        <p:spPr>
          <a:xfrm>
            <a:off x="2057400" y="1143000"/>
            <a:ext cx="6629400" cy="2209800"/>
          </a:xfrm>
        </p:spPr>
        <p:txBody>
          <a:bodyPr/>
          <a:lstStyle>
            <a:lvl1pPr>
              <a:defRPr sz="4800"/>
            </a:lvl1pPr>
          </a:lstStyle>
          <a:p>
            <a:pPr lvl="0"/>
            <a:r>
              <a:rPr lang="en-US" noProof="0" smtClean="0"/>
              <a:t>Click to edit Master title style</a:t>
            </a:r>
          </a:p>
        </p:txBody>
      </p:sp>
      <p:sp>
        <p:nvSpPr>
          <p:cNvPr id="113676" name="Rectangle 12"/>
          <p:cNvSpPr>
            <a:spLocks noGrp="1" noChangeArrowheads="1"/>
          </p:cNvSpPr>
          <p:nvPr>
            <p:ph type="subTitle" idx="1"/>
          </p:nvPr>
        </p:nvSpPr>
        <p:spPr>
          <a:xfrm>
            <a:off x="1371600" y="3962400"/>
            <a:ext cx="6858000" cy="1600200"/>
          </a:xfrm>
        </p:spPr>
        <p:txBody>
          <a:bodyPr anchor="ctr"/>
          <a:lstStyle>
            <a:lvl1pPr marL="0" indent="0" algn="ctr">
              <a:buFont typeface="Wingdings" pitchFamily="2" charset="2"/>
              <a:buNone/>
              <a:defRPr/>
            </a:lvl1pPr>
          </a:lstStyle>
          <a:p>
            <a:pPr lvl="0"/>
            <a:r>
              <a:rPr lang="en-US" noProof="0" smtClean="0"/>
              <a:t>Click to edit Master subtitle style</a:t>
            </a:r>
          </a:p>
        </p:txBody>
      </p:sp>
      <p:sp>
        <p:nvSpPr>
          <p:cNvPr id="13" name="Rectangle 13"/>
          <p:cNvSpPr>
            <a:spLocks noGrp="1" noChangeArrowheads="1"/>
          </p:cNvSpPr>
          <p:nvPr>
            <p:ph type="dt" sz="half" idx="10"/>
          </p:nvPr>
        </p:nvSpPr>
        <p:spPr>
          <a:xfrm>
            <a:off x="912813" y="6251575"/>
            <a:ext cx="1905000" cy="457200"/>
          </a:xfrm>
        </p:spPr>
        <p:txBody>
          <a:bodyPr/>
          <a:lstStyle>
            <a:lvl1pPr>
              <a:defRPr/>
            </a:lvl1pPr>
          </a:lstStyle>
          <a:p>
            <a:pPr>
              <a:defRPr/>
            </a:pPr>
            <a:fld id="{AE583849-9F87-4B14-B86D-3A2DC5E4FF52}" type="datetime1">
              <a:rPr lang="en-US" smtClean="0">
                <a:solidFill>
                  <a:srgbClr val="000000"/>
                </a:solidFill>
              </a:rPr>
              <a:t>2/28/2016</a:t>
            </a:fld>
            <a:endParaRPr lang="en-US">
              <a:solidFill>
                <a:srgbClr val="000000"/>
              </a:solidFill>
            </a:endParaRPr>
          </a:p>
        </p:txBody>
      </p:sp>
      <p:sp>
        <p:nvSpPr>
          <p:cNvPr id="14" name="Rectangle 14"/>
          <p:cNvSpPr>
            <a:spLocks noGrp="1" noChangeArrowheads="1"/>
          </p:cNvSpPr>
          <p:nvPr>
            <p:ph type="ftr" sz="quarter" idx="11"/>
          </p:nvPr>
        </p:nvSpPr>
        <p:spPr>
          <a:xfrm>
            <a:off x="3354388" y="6248400"/>
            <a:ext cx="2895600" cy="457200"/>
          </a:xfrm>
        </p:spPr>
        <p:txBody>
          <a:bodyPr/>
          <a:lstStyle>
            <a:lvl1pPr>
              <a:defRPr/>
            </a:lvl1pPr>
          </a:lstStyle>
          <a:p>
            <a:pPr>
              <a:defRPr/>
            </a:pPr>
            <a:r>
              <a:rPr lang="fa-IR" smtClean="0">
                <a:solidFill>
                  <a:srgbClr val="000000"/>
                </a:solidFill>
              </a:rPr>
              <a:t>دکتر داریوش غلام زاده- همایش آسیب شناسی- تعهد و تعلق و رهبری</a:t>
            </a:r>
            <a:endParaRPr lang="en-US">
              <a:solidFill>
                <a:srgbClr val="000000"/>
              </a:solidFill>
            </a:endParaRPr>
          </a:p>
        </p:txBody>
      </p:sp>
      <p:sp>
        <p:nvSpPr>
          <p:cNvPr id="15" name="Rectangle 15"/>
          <p:cNvSpPr>
            <a:spLocks noGrp="1" noChangeArrowheads="1"/>
          </p:cNvSpPr>
          <p:nvPr>
            <p:ph type="sldNum" sz="quarter" idx="12"/>
          </p:nvPr>
        </p:nvSpPr>
        <p:spPr/>
        <p:txBody>
          <a:bodyPr/>
          <a:lstStyle>
            <a:lvl1pPr>
              <a:defRPr/>
            </a:lvl1pPr>
          </a:lstStyle>
          <a:p>
            <a:fld id="{A4EDCFBA-42E2-46A2-A7F4-32C0B23DEE15}" type="slidenum">
              <a:rPr lang="en-US"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365602023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9"/>
          <p:cNvSpPr>
            <a:spLocks noGrp="1" noChangeArrowheads="1"/>
          </p:cNvSpPr>
          <p:nvPr>
            <p:ph type="dt" sz="half" idx="10"/>
          </p:nvPr>
        </p:nvSpPr>
        <p:spPr>
          <a:ln/>
        </p:spPr>
        <p:txBody>
          <a:bodyPr/>
          <a:lstStyle>
            <a:lvl1pPr>
              <a:defRPr/>
            </a:lvl1pPr>
          </a:lstStyle>
          <a:p>
            <a:pPr>
              <a:defRPr/>
            </a:pPr>
            <a:fld id="{F740F5A3-E174-425F-8201-FFB6826D9E91}" type="datetime1">
              <a:rPr lang="en-US" smtClean="0">
                <a:solidFill>
                  <a:srgbClr val="000000"/>
                </a:solidFill>
              </a:rPr>
              <a:t>2/28/2016</a:t>
            </a:fld>
            <a:endParaRPr lang="en-US">
              <a:solidFill>
                <a:srgbClr val="000000"/>
              </a:solidFill>
            </a:endParaRPr>
          </a:p>
        </p:txBody>
      </p:sp>
      <p:sp>
        <p:nvSpPr>
          <p:cNvPr id="5" name="Rectangle 10"/>
          <p:cNvSpPr>
            <a:spLocks noGrp="1" noChangeArrowheads="1"/>
          </p:cNvSpPr>
          <p:nvPr>
            <p:ph type="ftr" sz="quarter" idx="11"/>
          </p:nvPr>
        </p:nvSpPr>
        <p:spPr>
          <a:ln/>
        </p:spPr>
        <p:txBody>
          <a:bodyPr/>
          <a:lstStyle>
            <a:lvl1pPr>
              <a:defRPr/>
            </a:lvl1pPr>
          </a:lstStyle>
          <a:p>
            <a:pPr>
              <a:defRPr/>
            </a:pPr>
            <a:r>
              <a:rPr lang="fa-IR" smtClean="0">
                <a:solidFill>
                  <a:srgbClr val="000000"/>
                </a:solidFill>
              </a:rPr>
              <a:t>دکتر داریوش غلام زاده- همایش آسیب شناسی- تعهد و تعلق و رهبری</a:t>
            </a:r>
            <a:endParaRPr lang="en-US">
              <a:solidFill>
                <a:srgbClr val="000000"/>
              </a:solidFill>
            </a:endParaRPr>
          </a:p>
        </p:txBody>
      </p:sp>
      <p:sp>
        <p:nvSpPr>
          <p:cNvPr id="6" name="Rectangle 11"/>
          <p:cNvSpPr>
            <a:spLocks noGrp="1" noChangeArrowheads="1"/>
          </p:cNvSpPr>
          <p:nvPr>
            <p:ph type="sldNum" sz="quarter" idx="12"/>
          </p:nvPr>
        </p:nvSpPr>
        <p:spPr>
          <a:ln/>
        </p:spPr>
        <p:txBody>
          <a:bodyPr/>
          <a:lstStyle>
            <a:lvl1pPr>
              <a:defRPr/>
            </a:lvl1pPr>
          </a:lstStyle>
          <a:p>
            <a:fld id="{592FA2C6-07AB-4A08-8EA5-43EB4F9AEAC0}" type="slidenum">
              <a:rPr lang="en-US"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963783683"/>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9"/>
          <p:cNvSpPr>
            <a:spLocks noGrp="1" noChangeArrowheads="1"/>
          </p:cNvSpPr>
          <p:nvPr>
            <p:ph type="dt" sz="half" idx="10"/>
          </p:nvPr>
        </p:nvSpPr>
        <p:spPr>
          <a:ln/>
        </p:spPr>
        <p:txBody>
          <a:bodyPr/>
          <a:lstStyle>
            <a:lvl1pPr>
              <a:defRPr/>
            </a:lvl1pPr>
          </a:lstStyle>
          <a:p>
            <a:pPr>
              <a:defRPr/>
            </a:pPr>
            <a:fld id="{D7D5B7D8-9D97-40EC-8659-97E239F0926E}" type="datetime1">
              <a:rPr lang="en-US" smtClean="0">
                <a:solidFill>
                  <a:srgbClr val="000000"/>
                </a:solidFill>
              </a:rPr>
              <a:t>2/28/2016</a:t>
            </a:fld>
            <a:endParaRPr lang="en-US">
              <a:solidFill>
                <a:srgbClr val="000000"/>
              </a:solidFill>
            </a:endParaRPr>
          </a:p>
        </p:txBody>
      </p:sp>
      <p:sp>
        <p:nvSpPr>
          <p:cNvPr id="5" name="Rectangle 10"/>
          <p:cNvSpPr>
            <a:spLocks noGrp="1" noChangeArrowheads="1"/>
          </p:cNvSpPr>
          <p:nvPr>
            <p:ph type="ftr" sz="quarter" idx="11"/>
          </p:nvPr>
        </p:nvSpPr>
        <p:spPr>
          <a:ln/>
        </p:spPr>
        <p:txBody>
          <a:bodyPr/>
          <a:lstStyle>
            <a:lvl1pPr>
              <a:defRPr/>
            </a:lvl1pPr>
          </a:lstStyle>
          <a:p>
            <a:pPr>
              <a:defRPr/>
            </a:pPr>
            <a:r>
              <a:rPr lang="fa-IR" smtClean="0">
                <a:solidFill>
                  <a:srgbClr val="000000"/>
                </a:solidFill>
              </a:rPr>
              <a:t>دکتر داریوش غلام زاده- همایش آسیب شناسی- تعهد و تعلق و رهبری</a:t>
            </a:r>
            <a:endParaRPr lang="en-US">
              <a:solidFill>
                <a:srgbClr val="000000"/>
              </a:solidFill>
            </a:endParaRPr>
          </a:p>
        </p:txBody>
      </p:sp>
      <p:sp>
        <p:nvSpPr>
          <p:cNvPr id="6" name="Rectangle 11"/>
          <p:cNvSpPr>
            <a:spLocks noGrp="1" noChangeArrowheads="1"/>
          </p:cNvSpPr>
          <p:nvPr>
            <p:ph type="sldNum" sz="quarter" idx="12"/>
          </p:nvPr>
        </p:nvSpPr>
        <p:spPr>
          <a:ln/>
        </p:spPr>
        <p:txBody>
          <a:bodyPr/>
          <a:lstStyle>
            <a:lvl1pPr>
              <a:defRPr/>
            </a:lvl1pPr>
          </a:lstStyle>
          <a:p>
            <a:fld id="{02550504-4249-4D51-B1D0-4F92DA9954DD}" type="slidenum">
              <a:rPr lang="en-US"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1338698923"/>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914400" y="1600200"/>
            <a:ext cx="38100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876800" y="1600200"/>
            <a:ext cx="38100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9"/>
          <p:cNvSpPr>
            <a:spLocks noGrp="1" noChangeArrowheads="1"/>
          </p:cNvSpPr>
          <p:nvPr>
            <p:ph type="dt" sz="half" idx="10"/>
          </p:nvPr>
        </p:nvSpPr>
        <p:spPr>
          <a:ln/>
        </p:spPr>
        <p:txBody>
          <a:bodyPr/>
          <a:lstStyle>
            <a:lvl1pPr>
              <a:defRPr/>
            </a:lvl1pPr>
          </a:lstStyle>
          <a:p>
            <a:pPr>
              <a:defRPr/>
            </a:pPr>
            <a:fld id="{674111BD-00BA-4F8F-A470-DF1FE79FC651}" type="datetime1">
              <a:rPr lang="en-US" smtClean="0">
                <a:solidFill>
                  <a:srgbClr val="000000"/>
                </a:solidFill>
              </a:rPr>
              <a:t>2/28/2016</a:t>
            </a:fld>
            <a:endParaRPr lang="en-US">
              <a:solidFill>
                <a:srgbClr val="000000"/>
              </a:solidFill>
            </a:endParaRPr>
          </a:p>
        </p:txBody>
      </p:sp>
      <p:sp>
        <p:nvSpPr>
          <p:cNvPr id="6" name="Rectangle 10"/>
          <p:cNvSpPr>
            <a:spLocks noGrp="1" noChangeArrowheads="1"/>
          </p:cNvSpPr>
          <p:nvPr>
            <p:ph type="ftr" sz="quarter" idx="11"/>
          </p:nvPr>
        </p:nvSpPr>
        <p:spPr>
          <a:ln/>
        </p:spPr>
        <p:txBody>
          <a:bodyPr/>
          <a:lstStyle>
            <a:lvl1pPr>
              <a:defRPr/>
            </a:lvl1pPr>
          </a:lstStyle>
          <a:p>
            <a:pPr>
              <a:defRPr/>
            </a:pPr>
            <a:r>
              <a:rPr lang="fa-IR" smtClean="0">
                <a:solidFill>
                  <a:srgbClr val="000000"/>
                </a:solidFill>
              </a:rPr>
              <a:t>دکتر داریوش غلام زاده- همایش آسیب شناسی- تعهد و تعلق و رهبری</a:t>
            </a:r>
            <a:endParaRPr lang="en-US">
              <a:solidFill>
                <a:srgbClr val="000000"/>
              </a:solidFill>
            </a:endParaRPr>
          </a:p>
        </p:txBody>
      </p:sp>
      <p:sp>
        <p:nvSpPr>
          <p:cNvPr id="7" name="Rectangle 11"/>
          <p:cNvSpPr>
            <a:spLocks noGrp="1" noChangeArrowheads="1"/>
          </p:cNvSpPr>
          <p:nvPr>
            <p:ph type="sldNum" sz="quarter" idx="12"/>
          </p:nvPr>
        </p:nvSpPr>
        <p:spPr>
          <a:ln/>
        </p:spPr>
        <p:txBody>
          <a:bodyPr/>
          <a:lstStyle>
            <a:lvl1pPr>
              <a:defRPr/>
            </a:lvl1pPr>
          </a:lstStyle>
          <a:p>
            <a:fld id="{65041BB6-462F-4986-9127-71599ADDB182}" type="slidenum">
              <a:rPr lang="en-US"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3240462004"/>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9"/>
          <p:cNvSpPr>
            <a:spLocks noGrp="1" noChangeArrowheads="1"/>
          </p:cNvSpPr>
          <p:nvPr>
            <p:ph type="dt" sz="half" idx="10"/>
          </p:nvPr>
        </p:nvSpPr>
        <p:spPr>
          <a:ln/>
        </p:spPr>
        <p:txBody>
          <a:bodyPr/>
          <a:lstStyle>
            <a:lvl1pPr>
              <a:defRPr/>
            </a:lvl1pPr>
          </a:lstStyle>
          <a:p>
            <a:pPr>
              <a:defRPr/>
            </a:pPr>
            <a:fld id="{7EC4CD9E-F7E2-439B-9805-9D5F63B2B0A2}" type="datetime1">
              <a:rPr lang="en-US" smtClean="0">
                <a:solidFill>
                  <a:srgbClr val="000000"/>
                </a:solidFill>
              </a:rPr>
              <a:t>2/28/2016</a:t>
            </a:fld>
            <a:endParaRPr lang="en-US">
              <a:solidFill>
                <a:srgbClr val="000000"/>
              </a:solidFill>
            </a:endParaRPr>
          </a:p>
        </p:txBody>
      </p:sp>
      <p:sp>
        <p:nvSpPr>
          <p:cNvPr id="8" name="Rectangle 10"/>
          <p:cNvSpPr>
            <a:spLocks noGrp="1" noChangeArrowheads="1"/>
          </p:cNvSpPr>
          <p:nvPr>
            <p:ph type="ftr" sz="quarter" idx="11"/>
          </p:nvPr>
        </p:nvSpPr>
        <p:spPr>
          <a:ln/>
        </p:spPr>
        <p:txBody>
          <a:bodyPr/>
          <a:lstStyle>
            <a:lvl1pPr>
              <a:defRPr/>
            </a:lvl1pPr>
          </a:lstStyle>
          <a:p>
            <a:pPr>
              <a:defRPr/>
            </a:pPr>
            <a:r>
              <a:rPr lang="fa-IR" smtClean="0">
                <a:solidFill>
                  <a:srgbClr val="000000"/>
                </a:solidFill>
              </a:rPr>
              <a:t>دکتر داریوش غلام زاده- همایش آسیب شناسی- تعهد و تعلق و رهبری</a:t>
            </a:r>
            <a:endParaRPr lang="en-US">
              <a:solidFill>
                <a:srgbClr val="000000"/>
              </a:solidFill>
            </a:endParaRPr>
          </a:p>
        </p:txBody>
      </p:sp>
      <p:sp>
        <p:nvSpPr>
          <p:cNvPr id="9" name="Rectangle 11"/>
          <p:cNvSpPr>
            <a:spLocks noGrp="1" noChangeArrowheads="1"/>
          </p:cNvSpPr>
          <p:nvPr>
            <p:ph type="sldNum" sz="quarter" idx="12"/>
          </p:nvPr>
        </p:nvSpPr>
        <p:spPr>
          <a:ln/>
        </p:spPr>
        <p:txBody>
          <a:bodyPr/>
          <a:lstStyle>
            <a:lvl1pPr>
              <a:defRPr/>
            </a:lvl1pPr>
          </a:lstStyle>
          <a:p>
            <a:fld id="{45831A8E-1C55-44B4-8EF9-1BD52C7921E5}" type="slidenum">
              <a:rPr lang="en-US"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321699870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9"/>
          <p:cNvSpPr>
            <a:spLocks noGrp="1" noChangeArrowheads="1"/>
          </p:cNvSpPr>
          <p:nvPr>
            <p:ph type="dt" sz="half" idx="10"/>
          </p:nvPr>
        </p:nvSpPr>
        <p:spPr>
          <a:ln/>
        </p:spPr>
        <p:txBody>
          <a:bodyPr/>
          <a:lstStyle>
            <a:lvl1pPr>
              <a:defRPr/>
            </a:lvl1pPr>
          </a:lstStyle>
          <a:p>
            <a:pPr>
              <a:defRPr/>
            </a:pPr>
            <a:fld id="{614C9F4E-D621-440D-84BB-857DFCB81FF6}" type="datetime1">
              <a:rPr lang="en-US" smtClean="0">
                <a:solidFill>
                  <a:srgbClr val="000000"/>
                </a:solidFill>
              </a:rPr>
              <a:t>2/28/2016</a:t>
            </a:fld>
            <a:endParaRPr lang="en-US">
              <a:solidFill>
                <a:srgbClr val="000000"/>
              </a:solidFill>
            </a:endParaRPr>
          </a:p>
        </p:txBody>
      </p:sp>
      <p:sp>
        <p:nvSpPr>
          <p:cNvPr id="4" name="Rectangle 10"/>
          <p:cNvSpPr>
            <a:spLocks noGrp="1" noChangeArrowheads="1"/>
          </p:cNvSpPr>
          <p:nvPr>
            <p:ph type="ftr" sz="quarter" idx="11"/>
          </p:nvPr>
        </p:nvSpPr>
        <p:spPr>
          <a:ln/>
        </p:spPr>
        <p:txBody>
          <a:bodyPr/>
          <a:lstStyle>
            <a:lvl1pPr>
              <a:defRPr/>
            </a:lvl1pPr>
          </a:lstStyle>
          <a:p>
            <a:pPr>
              <a:defRPr/>
            </a:pPr>
            <a:r>
              <a:rPr lang="fa-IR" smtClean="0">
                <a:solidFill>
                  <a:srgbClr val="000000"/>
                </a:solidFill>
              </a:rPr>
              <a:t>دکتر داریوش غلام زاده- همایش آسیب شناسی- تعهد و تعلق و رهبری</a:t>
            </a:r>
            <a:endParaRPr lang="en-US">
              <a:solidFill>
                <a:srgbClr val="000000"/>
              </a:solidFill>
            </a:endParaRPr>
          </a:p>
        </p:txBody>
      </p:sp>
      <p:sp>
        <p:nvSpPr>
          <p:cNvPr id="5" name="Rectangle 11"/>
          <p:cNvSpPr>
            <a:spLocks noGrp="1" noChangeArrowheads="1"/>
          </p:cNvSpPr>
          <p:nvPr>
            <p:ph type="sldNum" sz="quarter" idx="12"/>
          </p:nvPr>
        </p:nvSpPr>
        <p:spPr>
          <a:ln/>
        </p:spPr>
        <p:txBody>
          <a:bodyPr/>
          <a:lstStyle>
            <a:lvl1pPr>
              <a:defRPr/>
            </a:lvl1pPr>
          </a:lstStyle>
          <a:p>
            <a:fld id="{CB80EBB0-C76E-4834-875F-145B1E64FCD3}" type="slidenum">
              <a:rPr lang="en-US"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4241447832"/>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9"/>
          <p:cNvSpPr>
            <a:spLocks noGrp="1" noChangeArrowheads="1"/>
          </p:cNvSpPr>
          <p:nvPr>
            <p:ph type="dt" sz="half" idx="10"/>
          </p:nvPr>
        </p:nvSpPr>
        <p:spPr>
          <a:ln/>
        </p:spPr>
        <p:txBody>
          <a:bodyPr/>
          <a:lstStyle>
            <a:lvl1pPr>
              <a:defRPr/>
            </a:lvl1pPr>
          </a:lstStyle>
          <a:p>
            <a:pPr>
              <a:defRPr/>
            </a:pPr>
            <a:fld id="{D095C933-68A7-42C8-9667-B225ACB6A9DE}" type="datetime1">
              <a:rPr lang="en-US" smtClean="0">
                <a:solidFill>
                  <a:srgbClr val="000000"/>
                </a:solidFill>
              </a:rPr>
              <a:t>2/28/2016</a:t>
            </a:fld>
            <a:endParaRPr lang="en-US">
              <a:solidFill>
                <a:srgbClr val="000000"/>
              </a:solidFill>
            </a:endParaRPr>
          </a:p>
        </p:txBody>
      </p:sp>
      <p:sp>
        <p:nvSpPr>
          <p:cNvPr id="3" name="Rectangle 10"/>
          <p:cNvSpPr>
            <a:spLocks noGrp="1" noChangeArrowheads="1"/>
          </p:cNvSpPr>
          <p:nvPr>
            <p:ph type="ftr" sz="quarter" idx="11"/>
          </p:nvPr>
        </p:nvSpPr>
        <p:spPr>
          <a:ln/>
        </p:spPr>
        <p:txBody>
          <a:bodyPr/>
          <a:lstStyle>
            <a:lvl1pPr>
              <a:defRPr/>
            </a:lvl1pPr>
          </a:lstStyle>
          <a:p>
            <a:pPr>
              <a:defRPr/>
            </a:pPr>
            <a:r>
              <a:rPr lang="fa-IR" smtClean="0">
                <a:solidFill>
                  <a:srgbClr val="000000"/>
                </a:solidFill>
              </a:rPr>
              <a:t>دکتر داریوش غلام زاده- همایش آسیب شناسی- تعهد و تعلق و رهبری</a:t>
            </a:r>
            <a:endParaRPr lang="en-US">
              <a:solidFill>
                <a:srgbClr val="000000"/>
              </a:solidFill>
            </a:endParaRPr>
          </a:p>
        </p:txBody>
      </p:sp>
      <p:sp>
        <p:nvSpPr>
          <p:cNvPr id="4" name="Rectangle 11"/>
          <p:cNvSpPr>
            <a:spLocks noGrp="1" noChangeArrowheads="1"/>
          </p:cNvSpPr>
          <p:nvPr>
            <p:ph type="sldNum" sz="quarter" idx="12"/>
          </p:nvPr>
        </p:nvSpPr>
        <p:spPr>
          <a:ln/>
        </p:spPr>
        <p:txBody>
          <a:bodyPr/>
          <a:lstStyle>
            <a:lvl1pPr>
              <a:defRPr/>
            </a:lvl1pPr>
          </a:lstStyle>
          <a:p>
            <a:fld id="{14C26163-E520-40F6-A78D-BD6934DE285A}" type="slidenum">
              <a:rPr lang="en-US"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375615663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sp>
        <p:nvSpPr>
          <p:cNvPr id="11" name="Rectangle 10"/>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0" name="Rounded Rectangle 9"/>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3">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722313" y="952500"/>
            <a:ext cx="7772400" cy="1362075"/>
          </a:xfrm>
        </p:spPr>
        <p:txBody>
          <a:bodyPr anchor="b" anchorCtr="0"/>
          <a:lstStyle>
            <a:lvl1pPr algn="l">
              <a:buNone/>
              <a:defRPr sz="4000" b="0" cap="none"/>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722313" y="2547938"/>
            <a:ext cx="7772400" cy="1338262"/>
          </a:xfrm>
        </p:spPr>
        <p:txBody>
          <a:bodyPr anchor="t" anchorCtr="0"/>
          <a:lstStyle>
            <a:lvl1pPr marL="0" indent="0">
              <a:buNone/>
              <a:defRPr sz="24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6C08EC66-A813-4308-B25B-6B962B6AE6AF}" type="datetime1">
              <a:rPr lang="en-US" smtClean="0"/>
              <a:t>2/28/2016</a:t>
            </a:fld>
            <a:endParaRPr lang="en-US"/>
          </a:p>
        </p:txBody>
      </p:sp>
      <p:sp>
        <p:nvSpPr>
          <p:cNvPr id="5" name="Footer Placeholder 4"/>
          <p:cNvSpPr>
            <a:spLocks noGrp="1"/>
          </p:cNvSpPr>
          <p:nvPr>
            <p:ph type="ftr" sz="quarter" idx="11"/>
          </p:nvPr>
        </p:nvSpPr>
        <p:spPr>
          <a:xfrm>
            <a:off x="800100" y="6172200"/>
            <a:ext cx="4000500" cy="457200"/>
          </a:xfrm>
        </p:spPr>
        <p:txBody>
          <a:bodyPr/>
          <a:lstStyle/>
          <a:p>
            <a:r>
              <a:rPr lang="fa-IR" smtClean="0"/>
              <a:t>دکتر داریوش غلام زاده- همایش آسیب شناسی- تعهد و تعلق و رهبری</a:t>
            </a:r>
            <a:endParaRPr lang="en-US"/>
          </a:p>
        </p:txBody>
      </p:sp>
      <p:sp>
        <p:nvSpPr>
          <p:cNvPr id="7" name="Rectangle 6"/>
          <p:cNvSpPr/>
          <p:nvPr/>
        </p:nvSpPr>
        <p:spPr>
          <a:xfrm flipV="1">
            <a:off x="69412" y="2376830"/>
            <a:ext cx="9013515"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69146" y="2341475"/>
            <a:ext cx="9013781"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68306" y="2468880"/>
            <a:ext cx="9014621" cy="45720"/>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146304" y="6208776"/>
            <a:ext cx="457200" cy="457200"/>
          </a:xfrm>
        </p:spPr>
        <p:txBody>
          <a:bodyPr/>
          <a:lstStyle/>
          <a:p>
            <a:fld id="{B6F15528-21DE-4FAA-801E-634DDDAF4B2B}"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9"/>
          <p:cNvSpPr>
            <a:spLocks noGrp="1" noChangeArrowheads="1"/>
          </p:cNvSpPr>
          <p:nvPr>
            <p:ph type="dt" sz="half" idx="10"/>
          </p:nvPr>
        </p:nvSpPr>
        <p:spPr>
          <a:ln/>
        </p:spPr>
        <p:txBody>
          <a:bodyPr/>
          <a:lstStyle>
            <a:lvl1pPr>
              <a:defRPr/>
            </a:lvl1pPr>
          </a:lstStyle>
          <a:p>
            <a:pPr>
              <a:defRPr/>
            </a:pPr>
            <a:fld id="{46432E3B-1431-4688-B798-3A0833AB33C1}" type="datetime1">
              <a:rPr lang="en-US" smtClean="0">
                <a:solidFill>
                  <a:srgbClr val="000000"/>
                </a:solidFill>
              </a:rPr>
              <a:t>2/28/2016</a:t>
            </a:fld>
            <a:endParaRPr lang="en-US">
              <a:solidFill>
                <a:srgbClr val="000000"/>
              </a:solidFill>
            </a:endParaRPr>
          </a:p>
        </p:txBody>
      </p:sp>
      <p:sp>
        <p:nvSpPr>
          <p:cNvPr id="6" name="Rectangle 10"/>
          <p:cNvSpPr>
            <a:spLocks noGrp="1" noChangeArrowheads="1"/>
          </p:cNvSpPr>
          <p:nvPr>
            <p:ph type="ftr" sz="quarter" idx="11"/>
          </p:nvPr>
        </p:nvSpPr>
        <p:spPr>
          <a:ln/>
        </p:spPr>
        <p:txBody>
          <a:bodyPr/>
          <a:lstStyle>
            <a:lvl1pPr>
              <a:defRPr/>
            </a:lvl1pPr>
          </a:lstStyle>
          <a:p>
            <a:pPr>
              <a:defRPr/>
            </a:pPr>
            <a:r>
              <a:rPr lang="fa-IR" smtClean="0">
                <a:solidFill>
                  <a:srgbClr val="000000"/>
                </a:solidFill>
              </a:rPr>
              <a:t>دکتر داریوش غلام زاده- همایش آسیب شناسی- تعهد و تعلق و رهبری</a:t>
            </a:r>
            <a:endParaRPr lang="en-US">
              <a:solidFill>
                <a:srgbClr val="000000"/>
              </a:solidFill>
            </a:endParaRPr>
          </a:p>
        </p:txBody>
      </p:sp>
      <p:sp>
        <p:nvSpPr>
          <p:cNvPr id="7" name="Rectangle 11"/>
          <p:cNvSpPr>
            <a:spLocks noGrp="1" noChangeArrowheads="1"/>
          </p:cNvSpPr>
          <p:nvPr>
            <p:ph type="sldNum" sz="quarter" idx="12"/>
          </p:nvPr>
        </p:nvSpPr>
        <p:spPr>
          <a:ln/>
        </p:spPr>
        <p:txBody>
          <a:bodyPr/>
          <a:lstStyle>
            <a:lvl1pPr>
              <a:defRPr/>
            </a:lvl1pPr>
          </a:lstStyle>
          <a:p>
            <a:fld id="{054C7071-57E4-4E36-B28E-BC8C6887A519}" type="slidenum">
              <a:rPr lang="en-US"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4195085693"/>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9"/>
          <p:cNvSpPr>
            <a:spLocks noGrp="1" noChangeArrowheads="1"/>
          </p:cNvSpPr>
          <p:nvPr>
            <p:ph type="dt" sz="half" idx="10"/>
          </p:nvPr>
        </p:nvSpPr>
        <p:spPr>
          <a:ln/>
        </p:spPr>
        <p:txBody>
          <a:bodyPr/>
          <a:lstStyle>
            <a:lvl1pPr>
              <a:defRPr/>
            </a:lvl1pPr>
          </a:lstStyle>
          <a:p>
            <a:pPr>
              <a:defRPr/>
            </a:pPr>
            <a:fld id="{9F1FD088-039B-4DC8-B3F2-8F260C100256}" type="datetime1">
              <a:rPr lang="en-US" smtClean="0">
                <a:solidFill>
                  <a:srgbClr val="000000"/>
                </a:solidFill>
              </a:rPr>
              <a:t>2/28/2016</a:t>
            </a:fld>
            <a:endParaRPr lang="en-US">
              <a:solidFill>
                <a:srgbClr val="000000"/>
              </a:solidFill>
            </a:endParaRPr>
          </a:p>
        </p:txBody>
      </p:sp>
      <p:sp>
        <p:nvSpPr>
          <p:cNvPr id="6" name="Rectangle 10"/>
          <p:cNvSpPr>
            <a:spLocks noGrp="1" noChangeArrowheads="1"/>
          </p:cNvSpPr>
          <p:nvPr>
            <p:ph type="ftr" sz="quarter" idx="11"/>
          </p:nvPr>
        </p:nvSpPr>
        <p:spPr>
          <a:ln/>
        </p:spPr>
        <p:txBody>
          <a:bodyPr/>
          <a:lstStyle>
            <a:lvl1pPr>
              <a:defRPr/>
            </a:lvl1pPr>
          </a:lstStyle>
          <a:p>
            <a:pPr>
              <a:defRPr/>
            </a:pPr>
            <a:r>
              <a:rPr lang="fa-IR" smtClean="0">
                <a:solidFill>
                  <a:srgbClr val="000000"/>
                </a:solidFill>
              </a:rPr>
              <a:t>دکتر داریوش غلام زاده- همایش آسیب شناسی- تعهد و تعلق و رهبری</a:t>
            </a:r>
            <a:endParaRPr lang="en-US">
              <a:solidFill>
                <a:srgbClr val="000000"/>
              </a:solidFill>
            </a:endParaRPr>
          </a:p>
        </p:txBody>
      </p:sp>
      <p:sp>
        <p:nvSpPr>
          <p:cNvPr id="7" name="Rectangle 11"/>
          <p:cNvSpPr>
            <a:spLocks noGrp="1" noChangeArrowheads="1"/>
          </p:cNvSpPr>
          <p:nvPr>
            <p:ph type="sldNum" sz="quarter" idx="12"/>
          </p:nvPr>
        </p:nvSpPr>
        <p:spPr>
          <a:ln/>
        </p:spPr>
        <p:txBody>
          <a:bodyPr/>
          <a:lstStyle>
            <a:lvl1pPr>
              <a:defRPr/>
            </a:lvl1pPr>
          </a:lstStyle>
          <a:p>
            <a:fld id="{5A2DB7E2-F3E9-4ADB-8B68-E9EF586A58C4}" type="slidenum">
              <a:rPr lang="en-US"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3890404478"/>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9"/>
          <p:cNvSpPr>
            <a:spLocks noGrp="1" noChangeArrowheads="1"/>
          </p:cNvSpPr>
          <p:nvPr>
            <p:ph type="dt" sz="half" idx="10"/>
          </p:nvPr>
        </p:nvSpPr>
        <p:spPr>
          <a:ln/>
        </p:spPr>
        <p:txBody>
          <a:bodyPr/>
          <a:lstStyle>
            <a:lvl1pPr>
              <a:defRPr/>
            </a:lvl1pPr>
          </a:lstStyle>
          <a:p>
            <a:pPr>
              <a:defRPr/>
            </a:pPr>
            <a:fld id="{B007D5BD-CB05-4305-901C-F30D8AA59267}" type="datetime1">
              <a:rPr lang="en-US" smtClean="0">
                <a:solidFill>
                  <a:srgbClr val="000000"/>
                </a:solidFill>
              </a:rPr>
              <a:t>2/28/2016</a:t>
            </a:fld>
            <a:endParaRPr lang="en-US">
              <a:solidFill>
                <a:srgbClr val="000000"/>
              </a:solidFill>
            </a:endParaRPr>
          </a:p>
        </p:txBody>
      </p:sp>
      <p:sp>
        <p:nvSpPr>
          <p:cNvPr id="5" name="Rectangle 10"/>
          <p:cNvSpPr>
            <a:spLocks noGrp="1" noChangeArrowheads="1"/>
          </p:cNvSpPr>
          <p:nvPr>
            <p:ph type="ftr" sz="quarter" idx="11"/>
          </p:nvPr>
        </p:nvSpPr>
        <p:spPr>
          <a:ln/>
        </p:spPr>
        <p:txBody>
          <a:bodyPr/>
          <a:lstStyle>
            <a:lvl1pPr>
              <a:defRPr/>
            </a:lvl1pPr>
          </a:lstStyle>
          <a:p>
            <a:pPr>
              <a:defRPr/>
            </a:pPr>
            <a:r>
              <a:rPr lang="fa-IR" smtClean="0">
                <a:solidFill>
                  <a:srgbClr val="000000"/>
                </a:solidFill>
              </a:rPr>
              <a:t>دکتر داریوش غلام زاده- همایش آسیب شناسی- تعهد و تعلق و رهبری</a:t>
            </a:r>
            <a:endParaRPr lang="en-US">
              <a:solidFill>
                <a:srgbClr val="000000"/>
              </a:solidFill>
            </a:endParaRPr>
          </a:p>
        </p:txBody>
      </p:sp>
      <p:sp>
        <p:nvSpPr>
          <p:cNvPr id="6" name="Rectangle 11"/>
          <p:cNvSpPr>
            <a:spLocks noGrp="1" noChangeArrowheads="1"/>
          </p:cNvSpPr>
          <p:nvPr>
            <p:ph type="sldNum" sz="quarter" idx="12"/>
          </p:nvPr>
        </p:nvSpPr>
        <p:spPr>
          <a:ln/>
        </p:spPr>
        <p:txBody>
          <a:bodyPr/>
          <a:lstStyle>
            <a:lvl1pPr>
              <a:defRPr/>
            </a:lvl1pPr>
          </a:lstStyle>
          <a:p>
            <a:fld id="{D2831D49-E95D-4CEE-8E45-DADB8AB2F9E4}" type="slidenum">
              <a:rPr lang="en-US"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1078367268"/>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43700" y="277813"/>
            <a:ext cx="1943100" cy="5853112"/>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914400" y="277813"/>
            <a:ext cx="5676900" cy="585311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9"/>
          <p:cNvSpPr>
            <a:spLocks noGrp="1" noChangeArrowheads="1"/>
          </p:cNvSpPr>
          <p:nvPr>
            <p:ph type="dt" sz="half" idx="10"/>
          </p:nvPr>
        </p:nvSpPr>
        <p:spPr>
          <a:ln/>
        </p:spPr>
        <p:txBody>
          <a:bodyPr/>
          <a:lstStyle>
            <a:lvl1pPr>
              <a:defRPr/>
            </a:lvl1pPr>
          </a:lstStyle>
          <a:p>
            <a:pPr>
              <a:defRPr/>
            </a:pPr>
            <a:fld id="{63000CEA-A7DA-41C2-8A68-78EDA078690A}" type="datetime1">
              <a:rPr lang="en-US" smtClean="0">
                <a:solidFill>
                  <a:srgbClr val="000000"/>
                </a:solidFill>
              </a:rPr>
              <a:t>2/28/2016</a:t>
            </a:fld>
            <a:endParaRPr lang="en-US">
              <a:solidFill>
                <a:srgbClr val="000000"/>
              </a:solidFill>
            </a:endParaRPr>
          </a:p>
        </p:txBody>
      </p:sp>
      <p:sp>
        <p:nvSpPr>
          <p:cNvPr id="5" name="Rectangle 10"/>
          <p:cNvSpPr>
            <a:spLocks noGrp="1" noChangeArrowheads="1"/>
          </p:cNvSpPr>
          <p:nvPr>
            <p:ph type="ftr" sz="quarter" idx="11"/>
          </p:nvPr>
        </p:nvSpPr>
        <p:spPr>
          <a:ln/>
        </p:spPr>
        <p:txBody>
          <a:bodyPr/>
          <a:lstStyle>
            <a:lvl1pPr>
              <a:defRPr/>
            </a:lvl1pPr>
          </a:lstStyle>
          <a:p>
            <a:pPr>
              <a:defRPr/>
            </a:pPr>
            <a:r>
              <a:rPr lang="fa-IR" smtClean="0">
                <a:solidFill>
                  <a:srgbClr val="000000"/>
                </a:solidFill>
              </a:rPr>
              <a:t>دکتر داریوش غلام زاده- همایش آسیب شناسی- تعهد و تعلق و رهبری</a:t>
            </a:r>
            <a:endParaRPr lang="en-US">
              <a:solidFill>
                <a:srgbClr val="000000"/>
              </a:solidFill>
            </a:endParaRPr>
          </a:p>
        </p:txBody>
      </p:sp>
      <p:sp>
        <p:nvSpPr>
          <p:cNvPr id="6" name="Rectangle 11"/>
          <p:cNvSpPr>
            <a:spLocks noGrp="1" noChangeArrowheads="1"/>
          </p:cNvSpPr>
          <p:nvPr>
            <p:ph type="sldNum" sz="quarter" idx="12"/>
          </p:nvPr>
        </p:nvSpPr>
        <p:spPr>
          <a:ln/>
        </p:spPr>
        <p:txBody>
          <a:bodyPr/>
          <a:lstStyle>
            <a:lvl1pPr>
              <a:defRPr/>
            </a:lvl1pPr>
          </a:lstStyle>
          <a:p>
            <a:fld id="{8B61FE3D-DBF1-4A5B-A6AD-62FA7AF40C14}" type="slidenum">
              <a:rPr lang="en-US"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235391129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2A5634AD-AE28-4C28-8A53-FCFC5E686AD3}" type="datetime1">
              <a:rPr lang="en-US" smtClean="0"/>
              <a:t>2/28/2016</a:t>
            </a:fld>
            <a:endParaRPr lang="en-US"/>
          </a:p>
        </p:txBody>
      </p:sp>
      <p:sp>
        <p:nvSpPr>
          <p:cNvPr id="6" name="Footer Placeholder 5"/>
          <p:cNvSpPr>
            <a:spLocks noGrp="1"/>
          </p:cNvSpPr>
          <p:nvPr>
            <p:ph type="ftr" sz="quarter" idx="11"/>
          </p:nvPr>
        </p:nvSpPr>
        <p:spPr/>
        <p:txBody>
          <a:bodyPr/>
          <a:lstStyle/>
          <a:p>
            <a:r>
              <a:rPr lang="fa-IR" smtClean="0"/>
              <a:t>دکتر داریوش غلام زاده- همایش آسیب شناسی- تعهد و تعلق و رهبری</a:t>
            </a:r>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
        <p:nvSpPr>
          <p:cNvPr id="9" name="Content Placeholder 8"/>
          <p:cNvSpPr>
            <a:spLocks noGrp="1"/>
          </p:cNvSpPr>
          <p:nvPr>
            <p:ph sz="quarter" idx="1"/>
          </p:nvPr>
        </p:nvSpPr>
        <p:spPr>
          <a:xfrm>
            <a:off x="914400" y="1447800"/>
            <a:ext cx="374904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933950" y="1447800"/>
            <a:ext cx="374904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914400" y="273050"/>
            <a:ext cx="7772400" cy="1143000"/>
          </a:xfrm>
        </p:spPr>
        <p:txBody>
          <a:bodyPr anchor="b" anchorCtr="0"/>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9144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9530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0A9FFB80-EE8E-4CAE-A76B-9DE98BBE9BE8}" type="datetime1">
              <a:rPr lang="en-US" smtClean="0"/>
              <a:t>2/28/2016</a:t>
            </a:fld>
            <a:endParaRPr lang="en-US"/>
          </a:p>
        </p:txBody>
      </p:sp>
      <p:sp>
        <p:nvSpPr>
          <p:cNvPr id="8" name="Footer Placeholder 7"/>
          <p:cNvSpPr>
            <a:spLocks noGrp="1"/>
          </p:cNvSpPr>
          <p:nvPr>
            <p:ph type="ftr" sz="quarter" idx="11"/>
          </p:nvPr>
        </p:nvSpPr>
        <p:spPr/>
        <p:txBody>
          <a:bodyPr/>
          <a:lstStyle/>
          <a:p>
            <a:r>
              <a:rPr lang="fa-IR" smtClean="0"/>
              <a:t>دکتر داریوش غلام زاده- همایش آسیب شناسی- تعهد و تعلق و رهبری</a:t>
            </a:r>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
        <p:nvSpPr>
          <p:cNvPr id="11" name="Content Placeholder 10"/>
          <p:cNvSpPr>
            <a:spLocks noGrp="1"/>
          </p:cNvSpPr>
          <p:nvPr>
            <p:ph sz="half" idx="2"/>
          </p:nvPr>
        </p:nvSpPr>
        <p:spPr>
          <a:xfrm>
            <a:off x="914400" y="2247900"/>
            <a:ext cx="3733800" cy="38862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4"/>
          </p:nvPr>
        </p:nvSpPr>
        <p:spPr>
          <a:xfrm>
            <a:off x="4953000" y="2247900"/>
            <a:ext cx="3733800" cy="38862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2AA8E93E-8777-4CEE-A52C-BD979FF916B6}" type="datetime1">
              <a:rPr lang="en-US" smtClean="0"/>
              <a:t>2/28/2016</a:t>
            </a:fld>
            <a:endParaRPr lang="en-US"/>
          </a:p>
        </p:txBody>
      </p:sp>
      <p:sp>
        <p:nvSpPr>
          <p:cNvPr id="4" name="Footer Placeholder 3"/>
          <p:cNvSpPr>
            <a:spLocks noGrp="1"/>
          </p:cNvSpPr>
          <p:nvPr>
            <p:ph type="ftr" sz="quarter" idx="11"/>
          </p:nvPr>
        </p:nvSpPr>
        <p:spPr/>
        <p:txBody>
          <a:bodyPr/>
          <a:lstStyle/>
          <a:p>
            <a:r>
              <a:rPr lang="fa-IR" smtClean="0"/>
              <a:t>دکتر داریوش غلام زاده- همایش آسیب شناسی- تعهد و تعلق و رهبری</a:t>
            </a:r>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CE47DFC-B144-4CA0-A510-86E7D577CC2D}" type="datetime1">
              <a:rPr lang="en-US" smtClean="0"/>
              <a:t>2/28/2016</a:t>
            </a:fld>
            <a:endParaRPr lang="en-US"/>
          </a:p>
        </p:txBody>
      </p:sp>
      <p:sp>
        <p:nvSpPr>
          <p:cNvPr id="3" name="Footer Placeholder 2"/>
          <p:cNvSpPr>
            <a:spLocks noGrp="1"/>
          </p:cNvSpPr>
          <p:nvPr>
            <p:ph type="ftr" sz="quarter" idx="11"/>
          </p:nvPr>
        </p:nvSpPr>
        <p:spPr/>
        <p:txBody>
          <a:bodyPr/>
          <a:lstStyle/>
          <a:p>
            <a:r>
              <a:rPr lang="fa-IR" smtClean="0"/>
              <a:t>دکتر داریوش غلام زاده- همایش آسیب شناسی- تعهد و تعلق و رهبری</a:t>
            </a:r>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9" name="Rounded Rectangle 8"/>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914400" y="273050"/>
            <a:ext cx="7772400" cy="1143000"/>
          </a:xfrm>
        </p:spPr>
        <p:txBody>
          <a:bodyPr anchor="b" anchorCtr="0"/>
          <a:lstStyle>
            <a:lvl1pPr algn="l">
              <a:buNone/>
              <a:defRPr sz="4000" b="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914400" y="1600200"/>
            <a:ext cx="1905000" cy="4495800"/>
          </a:xfrm>
        </p:spPr>
        <p:txBody>
          <a:bodyPr/>
          <a:lstStyle>
            <a:lvl1pPr marL="0" indent="0">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00281957-A377-4E74-BD21-E8477AA0F38C}" type="datetime1">
              <a:rPr lang="en-US" smtClean="0"/>
              <a:t>2/28/2016</a:t>
            </a:fld>
            <a:endParaRPr lang="en-US"/>
          </a:p>
        </p:txBody>
      </p:sp>
      <p:sp>
        <p:nvSpPr>
          <p:cNvPr id="6" name="Footer Placeholder 5"/>
          <p:cNvSpPr>
            <a:spLocks noGrp="1"/>
          </p:cNvSpPr>
          <p:nvPr>
            <p:ph type="ftr" sz="quarter" idx="11"/>
          </p:nvPr>
        </p:nvSpPr>
        <p:spPr/>
        <p:txBody>
          <a:bodyPr/>
          <a:lstStyle/>
          <a:p>
            <a:r>
              <a:rPr lang="fa-IR" smtClean="0"/>
              <a:t>دکتر داریوش غلام زاده- همایش آسیب شناسی- تعهد و تعلق و رهبری</a:t>
            </a:r>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
        <p:nvSpPr>
          <p:cNvPr id="11" name="Content Placeholder 10"/>
          <p:cNvSpPr>
            <a:spLocks noGrp="1"/>
          </p:cNvSpPr>
          <p:nvPr>
            <p:ph sz="quarter" idx="1"/>
          </p:nvPr>
        </p:nvSpPr>
        <p:spPr>
          <a:xfrm>
            <a:off x="2971800" y="1600200"/>
            <a:ext cx="5715000" cy="44958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4900550"/>
            <a:ext cx="7315200" cy="522288"/>
          </a:xfrm>
        </p:spPr>
        <p:txBody>
          <a:bodyPr anchor="ctr">
            <a:noAutofit/>
          </a:bodyPr>
          <a:lstStyle>
            <a:lvl1pPr algn="l">
              <a:buNone/>
              <a:defRPr sz="2800" b="0"/>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914400" y="5445825"/>
            <a:ext cx="7315200" cy="685800"/>
          </a:xfrm>
        </p:spPr>
        <p:txBody>
          <a:bodyPr/>
          <a:lstStyle>
            <a:lvl1pPr marL="0" indent="0">
              <a:buFontTx/>
              <a:buNone/>
              <a:defRPr sz="16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12B52893-A686-4847-A14D-2C017601CAA4}" type="datetime1">
              <a:rPr lang="en-US" smtClean="0"/>
              <a:t>2/28/2016</a:t>
            </a:fld>
            <a:endParaRPr lang="en-US"/>
          </a:p>
        </p:txBody>
      </p:sp>
      <p:sp>
        <p:nvSpPr>
          <p:cNvPr id="6" name="Footer Placeholder 5"/>
          <p:cNvSpPr>
            <a:spLocks noGrp="1"/>
          </p:cNvSpPr>
          <p:nvPr>
            <p:ph type="ftr" sz="quarter" idx="11"/>
          </p:nvPr>
        </p:nvSpPr>
        <p:spPr>
          <a:xfrm>
            <a:off x="914400" y="6172200"/>
            <a:ext cx="3886200" cy="457200"/>
          </a:xfrm>
        </p:spPr>
        <p:txBody>
          <a:bodyPr/>
          <a:lstStyle/>
          <a:p>
            <a:r>
              <a:rPr lang="fa-IR" smtClean="0"/>
              <a:t>دکتر داریوش غلام زاده- همایش آسیب شناسی- تعهد و تعلق و رهبری</a:t>
            </a:r>
            <a:endParaRPr lang="en-US"/>
          </a:p>
        </p:txBody>
      </p:sp>
      <p:sp>
        <p:nvSpPr>
          <p:cNvPr id="7" name="Slide Number Placeholder 6"/>
          <p:cNvSpPr>
            <a:spLocks noGrp="1"/>
          </p:cNvSpPr>
          <p:nvPr>
            <p:ph type="sldNum" sz="quarter" idx="12"/>
          </p:nvPr>
        </p:nvSpPr>
        <p:spPr>
          <a:xfrm>
            <a:off x="146304" y="6208776"/>
            <a:ext cx="457200" cy="457200"/>
          </a:xfrm>
        </p:spPr>
        <p:txBody>
          <a:bodyPr/>
          <a:lstStyle/>
          <a:p>
            <a:fld id="{B6F15528-21DE-4FAA-801E-634DDDAF4B2B}" type="slidenum">
              <a:rPr lang="en-US" smtClean="0"/>
              <a:pPr/>
              <a:t>‹#›</a:t>
            </a:fld>
            <a:endParaRPr lang="en-US"/>
          </a:p>
        </p:txBody>
      </p:sp>
      <p:sp>
        <p:nvSpPr>
          <p:cNvPr id="11" name="Rectangle 10"/>
          <p:cNvSpPr/>
          <p:nvPr/>
        </p:nvSpPr>
        <p:spPr>
          <a:xfrm flipV="1">
            <a:off x="68307" y="4683555"/>
            <a:ext cx="9006840"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a:xfrm>
            <a:off x="68508" y="4650474"/>
            <a:ext cx="9006639"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tangle 12"/>
          <p:cNvSpPr/>
          <p:nvPr/>
        </p:nvSpPr>
        <p:spPr>
          <a:xfrm>
            <a:off x="68510" y="4773224"/>
            <a:ext cx="9006637" cy="48807"/>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 name="Picture Placeholder 2"/>
          <p:cNvSpPr>
            <a:spLocks noGrp="1"/>
          </p:cNvSpPr>
          <p:nvPr>
            <p:ph type="pic" idx="1"/>
          </p:nvPr>
        </p:nvSpPr>
        <p:spPr>
          <a:xfrm>
            <a:off x="68308" y="66675"/>
            <a:ext cx="9001873" cy="4581525"/>
          </a:xfrm>
          <a:prstGeom prst="round2SameRect">
            <a:avLst>
              <a:gd name="adj1" fmla="val 7101"/>
              <a:gd name="adj2" fmla="val 0"/>
            </a:avLst>
          </a:prstGeom>
          <a:solidFill>
            <a:schemeClr val="bg2"/>
          </a:solidFill>
          <a:ln w="6350">
            <a:solidFill>
              <a:schemeClr val="tx1"/>
            </a:solidFill>
          </a:ln>
        </p:spPr>
        <p:txBody>
          <a:bodyPr/>
          <a:lstStyle>
            <a:lvl1pPr marL="0" indent="0">
              <a:buNone/>
              <a:defRPr sz="3200"/>
            </a:lvl1pPr>
          </a:lstStyle>
          <a:p>
            <a:r>
              <a:rPr kumimoji="0" lang="en-US" smtClean="0"/>
              <a:t>Click icon to add picture</a:t>
            </a:r>
            <a:endParaRPr kumimoji="0"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8" name="Rounded Rectangle 7"/>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2" name="Title Placeholder 21"/>
          <p:cNvSpPr>
            <a:spLocks noGrp="1"/>
          </p:cNvSpPr>
          <p:nvPr>
            <p:ph type="title"/>
          </p:nvPr>
        </p:nvSpPr>
        <p:spPr>
          <a:xfrm>
            <a:off x="914400" y="274638"/>
            <a:ext cx="7772400" cy="1143000"/>
          </a:xfrm>
          <a:prstGeom prst="rect">
            <a:avLst/>
          </a:prstGeom>
        </p:spPr>
        <p:txBody>
          <a:bodyPr bIns="91440" anchor="b" anchorCtr="0">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914400" y="1447800"/>
            <a:ext cx="7772400" cy="4572000"/>
          </a:xfrm>
          <a:prstGeom prst="rect">
            <a:avLst/>
          </a:prstGeom>
        </p:spPr>
        <p:txBody>
          <a:bodyPr>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172200" y="6191250"/>
            <a:ext cx="2476500" cy="476250"/>
          </a:xfrm>
          <a:prstGeom prst="rect">
            <a:avLst/>
          </a:prstGeom>
        </p:spPr>
        <p:txBody>
          <a:bodyPr anchor="ctr" anchorCtr="0"/>
          <a:lstStyle>
            <a:lvl1pPr algn="r" eaLnBrk="1" latinLnBrk="0" hangingPunct="1">
              <a:defRPr kumimoji="0" sz="1400">
                <a:solidFill>
                  <a:schemeClr val="tx2"/>
                </a:solidFill>
              </a:defRPr>
            </a:lvl1pPr>
          </a:lstStyle>
          <a:p>
            <a:fld id="{2C6120D7-5D85-4A2F-9DA7-97C2A0397D22}" type="datetime1">
              <a:rPr lang="en-US" smtClean="0"/>
              <a:t>2/28/2016</a:t>
            </a:fld>
            <a:endParaRPr lang="en-US"/>
          </a:p>
        </p:txBody>
      </p:sp>
      <p:sp>
        <p:nvSpPr>
          <p:cNvPr id="3" name="Footer Placeholder 2"/>
          <p:cNvSpPr>
            <a:spLocks noGrp="1"/>
          </p:cNvSpPr>
          <p:nvPr>
            <p:ph type="ftr" sz="quarter" idx="3"/>
          </p:nvPr>
        </p:nvSpPr>
        <p:spPr>
          <a:xfrm>
            <a:off x="914400" y="6172200"/>
            <a:ext cx="3962400" cy="457200"/>
          </a:xfrm>
          <a:prstGeom prst="rect">
            <a:avLst/>
          </a:prstGeom>
        </p:spPr>
        <p:txBody>
          <a:bodyPr anchor="ctr" anchorCtr="0"/>
          <a:lstStyle>
            <a:lvl1pPr eaLnBrk="1" latinLnBrk="0" hangingPunct="1">
              <a:defRPr kumimoji="0" sz="1400">
                <a:solidFill>
                  <a:schemeClr val="tx2"/>
                </a:solidFill>
              </a:defRPr>
            </a:lvl1pPr>
          </a:lstStyle>
          <a:p>
            <a:r>
              <a:rPr lang="fa-IR" smtClean="0"/>
              <a:t>دکتر داریوش غلام زاده- همایش آسیب شناسی- تعهد و تعلق و رهبری</a:t>
            </a:r>
            <a:endParaRPr lang="en-US"/>
          </a:p>
        </p:txBody>
      </p:sp>
      <p:sp>
        <p:nvSpPr>
          <p:cNvPr id="23" name="Slide Number Placeholder 22"/>
          <p:cNvSpPr>
            <a:spLocks noGrp="1"/>
          </p:cNvSpPr>
          <p:nvPr>
            <p:ph type="sldNum" sz="quarter" idx="4"/>
          </p:nvPr>
        </p:nvSpPr>
        <p:spPr>
          <a:xfrm>
            <a:off x="146304" y="6210300"/>
            <a:ext cx="457200" cy="457200"/>
          </a:xfrm>
          <a:prstGeom prst="ellipse">
            <a:avLst/>
          </a:prstGeom>
          <a:solidFill>
            <a:schemeClr val="accent1"/>
          </a:solidFill>
        </p:spPr>
        <p:txBody>
          <a:bodyPr wrap="none" lIns="0" tIns="0" rIns="0" bIns="0" anchor="ctr" anchorCtr="1">
            <a:noAutofit/>
          </a:bodyPr>
          <a:lstStyle>
            <a:lvl1pPr algn="ctr" eaLnBrk="1" latinLnBrk="0" hangingPunct="1">
              <a:defRPr kumimoji="0" sz="1400">
                <a:solidFill>
                  <a:srgbClr val="FFFFFF"/>
                </a:solidFill>
                <a:latin typeface="+mj-lt"/>
                <a:ea typeface="+mj-ea"/>
                <a:cs typeface="+mj-cs"/>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hf sldNum="0" hdr="0" dt="0"/>
  <p:txStyles>
    <p:titleStyle>
      <a:lvl1pPr algn="l" rtl="0" eaLnBrk="1" latinLnBrk="0" hangingPunct="1">
        <a:spcBef>
          <a:spcPct val="0"/>
        </a:spcBef>
        <a:buNone/>
        <a:defRPr kumimoji="0" sz="4000" kern="1200">
          <a:solidFill>
            <a:schemeClr val="tx2"/>
          </a:solidFill>
          <a:latin typeface="+mj-lt"/>
          <a:ea typeface="+mj-ea"/>
          <a:cs typeface="+mj-cs"/>
        </a:defRPr>
      </a:lvl1pPr>
    </p:titleStyle>
    <p:bodyStyle>
      <a:lvl1pPr marL="274320" indent="-274320" algn="l" rtl="0" eaLnBrk="1" latinLnBrk="0" hangingPunct="1">
        <a:spcBef>
          <a:spcPts val="580"/>
        </a:spcBef>
        <a:buClr>
          <a:schemeClr val="accent1"/>
        </a:buClr>
        <a:buSzPct val="85000"/>
        <a:buFont typeface="Wingdings 2"/>
        <a:buChar char=""/>
        <a:defRPr kumimoji="0" sz="2600" kern="1200">
          <a:solidFill>
            <a:schemeClr val="tx1"/>
          </a:solidFill>
          <a:latin typeface="+mn-lt"/>
          <a:ea typeface="+mn-ea"/>
          <a:cs typeface="+mn-cs"/>
        </a:defRPr>
      </a:lvl1pPr>
      <a:lvl2pPr marL="548640" indent="-228600" algn="l" rtl="0" eaLnBrk="1" latinLnBrk="0" hangingPunct="1">
        <a:spcBef>
          <a:spcPts val="370"/>
        </a:spcBef>
        <a:buClr>
          <a:schemeClr val="accent2"/>
        </a:buClr>
        <a:buSzPct val="85000"/>
        <a:buFont typeface="Wingdings 2"/>
        <a:buChar char=""/>
        <a:defRPr kumimoji="0" sz="2400" kern="1200">
          <a:solidFill>
            <a:schemeClr val="tx1"/>
          </a:solidFill>
          <a:latin typeface="+mn-lt"/>
          <a:ea typeface="+mn-ea"/>
          <a:cs typeface="+mn-cs"/>
        </a:defRPr>
      </a:lvl2pPr>
      <a:lvl3pPr marL="822960" indent="-228600" algn="l" rtl="0" eaLnBrk="1" latinLnBrk="0" hangingPunct="1">
        <a:spcBef>
          <a:spcPts val="370"/>
        </a:spcBef>
        <a:buClr>
          <a:schemeClr val="accent1">
            <a:tint val="60000"/>
          </a:schemeClr>
        </a:buClr>
        <a:buSzPct val="8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ts val="370"/>
        </a:spcBef>
        <a:buClr>
          <a:schemeClr val="accent3"/>
        </a:buClr>
        <a:buSzPct val="80000"/>
        <a:buFont typeface="Wingdings 2"/>
        <a:buChar char=""/>
        <a:defRPr kumimoji="0" sz="2000" kern="1200">
          <a:solidFill>
            <a:schemeClr val="tx1"/>
          </a:solidFill>
          <a:latin typeface="+mn-lt"/>
          <a:ea typeface="+mn-ea"/>
          <a:cs typeface="+mn-cs"/>
        </a:defRPr>
      </a:lvl4pPr>
      <a:lvl5pPr marL="1371600" indent="-228600" algn="l" rtl="0" eaLnBrk="1" latinLnBrk="0" hangingPunct="1">
        <a:spcBef>
          <a:spcPts val="370"/>
        </a:spcBef>
        <a:buClr>
          <a:schemeClr val="accent3"/>
        </a:buClr>
        <a:buFontTx/>
        <a:buChar char="o"/>
        <a:defRPr kumimoji="0" sz="2000" kern="1200">
          <a:solidFill>
            <a:schemeClr val="tx1"/>
          </a:solidFill>
          <a:latin typeface="+mn-lt"/>
          <a:ea typeface="+mn-ea"/>
          <a:cs typeface="+mn-cs"/>
        </a:defRPr>
      </a:lvl5pPr>
      <a:lvl6pPr marL="1645920" indent="-228600" algn="l" rtl="0" eaLnBrk="1" latinLnBrk="0" hangingPunct="1">
        <a:spcBef>
          <a:spcPts val="370"/>
        </a:spcBef>
        <a:buClr>
          <a:schemeClr val="accent3"/>
        </a:buClr>
        <a:buChar char="•"/>
        <a:defRPr kumimoji="0" sz="1800" kern="1200" baseline="0">
          <a:solidFill>
            <a:schemeClr val="tx1"/>
          </a:solidFill>
          <a:latin typeface="+mn-lt"/>
          <a:ea typeface="+mn-ea"/>
          <a:cs typeface="+mn-cs"/>
        </a:defRPr>
      </a:lvl6pPr>
      <a:lvl7pPr marL="1920240" indent="-228600" algn="l" rtl="0" eaLnBrk="1" latinLnBrk="0" hangingPunct="1">
        <a:spcBef>
          <a:spcPts val="370"/>
        </a:spcBef>
        <a:buClr>
          <a:schemeClr val="accent2"/>
        </a:buClr>
        <a:buChar char="•"/>
        <a:defRPr kumimoji="0" sz="1800" kern="1200">
          <a:solidFill>
            <a:schemeClr val="tx1"/>
          </a:solidFill>
          <a:latin typeface="+mn-lt"/>
          <a:ea typeface="+mn-ea"/>
          <a:cs typeface="+mn-cs"/>
        </a:defRPr>
      </a:lvl7pPr>
      <a:lvl8pPr marL="2194560" indent="-228600" algn="l" rtl="0" eaLnBrk="1" latinLnBrk="0" hangingPunct="1">
        <a:spcBef>
          <a:spcPts val="370"/>
        </a:spcBef>
        <a:buClr>
          <a:schemeClr val="accent1">
            <a:tint val="60000"/>
          </a:schemeClr>
        </a:buClr>
        <a:buChar char="•"/>
        <a:defRPr kumimoji="0" sz="1800" kern="1200">
          <a:solidFill>
            <a:schemeClr val="tx1"/>
          </a:solidFill>
          <a:latin typeface="+mn-lt"/>
          <a:ea typeface="+mn-ea"/>
          <a:cs typeface="+mn-cs"/>
        </a:defRPr>
      </a:lvl8pPr>
      <a:lvl9pPr marL="2468880" indent="-228600" algn="l" rtl="0" eaLnBrk="1" latinLnBrk="0" hangingPunct="1">
        <a:spcBef>
          <a:spcPts val="370"/>
        </a:spcBef>
        <a:buClr>
          <a:schemeClr val="accent2">
            <a:tint val="60000"/>
          </a:schemeClr>
        </a:buClr>
        <a:buChar char="•"/>
        <a:defRPr kumimoji="0" sz="18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16" name="Straight Connector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lang="en-US" dirty="0">
              <a:solidFill>
                <a:prstClr val="black"/>
              </a:solidFill>
            </a:endParaRPr>
          </a:p>
        </p:txBody>
      </p:sp>
      <p:sp>
        <p:nvSpPr>
          <p:cNvPr id="22" name="Title Placeholder 21"/>
          <p:cNvSpPr>
            <a:spLocks noGrp="1"/>
          </p:cNvSpPr>
          <p:nvPr>
            <p:ph type="title"/>
          </p:nvPr>
        </p:nvSpPr>
        <p:spPr>
          <a:xfrm>
            <a:off x="457200" y="274638"/>
            <a:ext cx="7467600" cy="1143000"/>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513D9FE8-7A5C-4266-B9B7-DFF8AAB62043}" type="datetime1">
              <a:rPr lang="en-US" smtClean="0">
                <a:solidFill>
                  <a:srgbClr val="B13F9A"/>
                </a:solidFill>
              </a:rPr>
              <a:t>2/28/2016</a:t>
            </a:fld>
            <a:endParaRPr lang="en-US">
              <a:solidFill>
                <a:srgbClr val="B13F9A"/>
              </a:solidFill>
            </a:endParaRPr>
          </a:p>
        </p:txBody>
      </p:sp>
      <p:sp>
        <p:nvSpPr>
          <p:cNvPr id="3" name="Footer Placeholder 2"/>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r>
              <a:rPr lang="fa-IR" smtClean="0">
                <a:solidFill>
                  <a:srgbClr val="B13F9A"/>
                </a:solidFill>
              </a:rPr>
              <a:t>دکتر داریوش غلام زاده- همایش آسیب شناسی- تعهد و تعلق و رهبری</a:t>
            </a:r>
            <a:endParaRPr lang="en-US">
              <a:solidFill>
                <a:srgbClr val="B13F9A"/>
              </a:solidFill>
            </a:endParaRPr>
          </a:p>
        </p:txBody>
      </p:sp>
      <p:sp>
        <p:nvSpPr>
          <p:cNvPr id="7" name="Straight Connector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lang="en-US">
              <a:solidFill>
                <a:prstClr val="black"/>
              </a:solidFill>
            </a:endParaRPr>
          </a:p>
        </p:txBody>
      </p:sp>
      <p:sp>
        <p:nvSpPr>
          <p:cNvPr id="9" name="Straight Connector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lang="en-US">
              <a:solidFill>
                <a:prstClr val="black"/>
              </a:solidFill>
            </a:endParaRPr>
          </a:p>
        </p:txBody>
      </p:sp>
      <p:sp>
        <p:nvSpPr>
          <p:cNvPr id="10" name="Rectangle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
        <p:nvSpPr>
          <p:cNvPr id="11" name="Straight Connector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lang="en-US">
              <a:solidFill>
                <a:prstClr val="black"/>
              </a:solidFill>
            </a:endParaRPr>
          </a:p>
        </p:txBody>
      </p:sp>
      <p:sp>
        <p:nvSpPr>
          <p:cNvPr id="12" name="Oval 11"/>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dirty="0">
              <a:solidFill>
                <a:prstClr val="white"/>
              </a:solidFill>
            </a:endParaRPr>
          </a:p>
        </p:txBody>
      </p:sp>
      <p:sp>
        <p:nvSpPr>
          <p:cNvPr id="23" name="Slide Number Placeholder 22"/>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0B5CE86D-F281-4A91-BF4B-E55A58CFF6D4}" type="slidenum">
              <a:rPr lang="en-US" smtClean="0"/>
              <a:pPr/>
              <a:t>‹#›</a:t>
            </a:fld>
            <a:endParaRPr lang="en-US"/>
          </a:p>
        </p:txBody>
      </p:sp>
    </p:spTree>
    <p:extLst>
      <p:ext uri="{BB962C8B-B14F-4D97-AF65-F5344CB8AC3E}">
        <p14:creationId xmlns:p14="http://schemas.microsoft.com/office/powerpoint/2010/main" val="1748441336"/>
      </p:ext>
    </p:extLst>
  </p:cSld>
  <p:clrMap bg1="lt1" tx1="dk1" bg2="lt2" tx2="dk2" accent1="accent1" accent2="accent2" accent3="accent3" accent4="accent4" accent5="accent5" accent6="accent6" hlink="hlink" folHlink="folHlink"/>
  <p:sldLayoutIdLst>
    <p:sldLayoutId id="2147483686" r:id="rId1"/>
    <p:sldLayoutId id="2147483687" r:id="rId2"/>
    <p:sldLayoutId id="2147483688" r:id="rId3"/>
    <p:sldLayoutId id="2147483689" r:id="rId4"/>
    <p:sldLayoutId id="2147483690" r:id="rId5"/>
    <p:sldLayoutId id="2147483691" r:id="rId6"/>
    <p:sldLayoutId id="2147483692" r:id="rId7"/>
    <p:sldLayoutId id="2147483693" r:id="rId8"/>
    <p:sldLayoutId id="2147483694" r:id="rId9"/>
    <p:sldLayoutId id="2147483695" r:id="rId10"/>
    <p:sldLayoutId id="2147483696" r:id="rId11"/>
  </p:sldLayoutIdLst>
  <p:hf sldNum="0" hdr="0" dt="0"/>
  <p:txStyles>
    <p:titleStyle>
      <a:lvl1pPr algn="l" rtl="0"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1026" name="Group 2"/>
          <p:cNvGrpSpPr>
            <a:grpSpLocks/>
          </p:cNvGrpSpPr>
          <p:nvPr/>
        </p:nvGrpSpPr>
        <p:grpSpPr bwMode="auto">
          <a:xfrm>
            <a:off x="0" y="0"/>
            <a:ext cx="8686800" cy="4876800"/>
            <a:chOff x="0" y="0"/>
            <a:chExt cx="5472" cy="3072"/>
          </a:xfrm>
        </p:grpSpPr>
        <p:sp>
          <p:nvSpPr>
            <p:cNvPr id="1033" name="Rectangle 3"/>
            <p:cNvSpPr>
              <a:spLocks noChangeArrowheads="1"/>
            </p:cNvSpPr>
            <p:nvPr/>
          </p:nvSpPr>
          <p:spPr bwMode="auto">
            <a:xfrm>
              <a:off x="0" y="0"/>
              <a:ext cx="384" cy="3072"/>
            </a:xfrm>
            <a:prstGeom prst="rect">
              <a:avLst/>
            </a:prstGeom>
            <a:solidFill>
              <a:schemeClr val="accent1"/>
            </a:solidFill>
            <a:ln>
              <a:noFill/>
            </a:ln>
            <a:effectLst/>
            <a:extLst>
              <a:ext uri="{91240B29-F687-4F45-9708-019B960494DF}">
                <a14:hiddenLine xmlns:a14="http://schemas.microsoft.com/office/drawing/2010/main" w="9525">
                  <a:solidFill>
                    <a:schemeClr val="bg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2400">
                  <a:solidFill>
                    <a:schemeClr val="tx1"/>
                  </a:solidFill>
                  <a:latin typeface="Arial" panose="020B0604020202020204" pitchFamily="34" charset="0"/>
                  <a:cs typeface="Arial" panose="020B0604020202020204" pitchFamily="34" charset="0"/>
                </a:defRPr>
              </a:lvl1pPr>
              <a:lvl2pPr marL="742950" indent="-285750" eaLnBrk="0" hangingPunct="0">
                <a:defRPr sz="2400">
                  <a:solidFill>
                    <a:schemeClr val="tx1"/>
                  </a:solidFill>
                  <a:latin typeface="Arial" panose="020B0604020202020204" pitchFamily="34" charset="0"/>
                  <a:cs typeface="Arial" panose="020B0604020202020204" pitchFamily="34" charset="0"/>
                </a:defRPr>
              </a:lvl2pPr>
              <a:lvl3pPr marL="1143000" indent="-228600" eaLnBrk="0" hangingPunct="0">
                <a:defRPr sz="2400">
                  <a:solidFill>
                    <a:schemeClr val="tx1"/>
                  </a:solidFill>
                  <a:latin typeface="Arial" panose="020B0604020202020204" pitchFamily="34" charset="0"/>
                  <a:cs typeface="Arial" panose="020B0604020202020204" pitchFamily="34" charset="0"/>
                </a:defRPr>
              </a:lvl3pPr>
              <a:lvl4pPr marL="1600200" indent="-228600" eaLnBrk="0" hangingPunct="0">
                <a:defRPr sz="2400">
                  <a:solidFill>
                    <a:schemeClr val="tx1"/>
                  </a:solidFill>
                  <a:latin typeface="Arial" panose="020B0604020202020204" pitchFamily="34" charset="0"/>
                  <a:cs typeface="Arial" panose="020B0604020202020204" pitchFamily="34" charset="0"/>
                </a:defRPr>
              </a:lvl4pPr>
              <a:lvl5pPr marL="2057400" indent="-228600" eaLnBrk="0" hangingPunct="0">
                <a:defRPr sz="24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9pPr>
            </a:lstStyle>
            <a:p>
              <a:pPr algn="ctr" eaLnBrk="1" fontAlgn="base" hangingPunct="1">
                <a:spcBef>
                  <a:spcPct val="0"/>
                </a:spcBef>
                <a:spcAft>
                  <a:spcPct val="0"/>
                </a:spcAft>
              </a:pPr>
              <a:endParaRPr lang="en-US" altLang="en-US" smtClean="0">
                <a:solidFill>
                  <a:srgbClr val="000000"/>
                </a:solidFill>
                <a:latin typeface="Times New Roman" panose="02020603050405020304" pitchFamily="18" charset="0"/>
              </a:endParaRPr>
            </a:p>
          </p:txBody>
        </p:sp>
        <p:grpSp>
          <p:nvGrpSpPr>
            <p:cNvPr id="1034" name="Group 4"/>
            <p:cNvGrpSpPr>
              <a:grpSpLocks/>
            </p:cNvGrpSpPr>
            <p:nvPr/>
          </p:nvGrpSpPr>
          <p:grpSpPr bwMode="auto">
            <a:xfrm>
              <a:off x="240" y="893"/>
              <a:ext cx="5232" cy="115"/>
              <a:chOff x="240" y="893"/>
              <a:chExt cx="5232" cy="115"/>
            </a:xfrm>
          </p:grpSpPr>
          <p:sp>
            <p:nvSpPr>
              <p:cNvPr id="1035" name="Rectangle 5"/>
              <p:cNvSpPr>
                <a:spLocks noChangeArrowheads="1"/>
              </p:cNvSpPr>
              <p:nvPr/>
            </p:nvSpPr>
            <p:spPr bwMode="auto">
              <a:xfrm>
                <a:off x="4320" y="893"/>
                <a:ext cx="1152" cy="115"/>
              </a:xfrm>
              <a:prstGeom prst="rect">
                <a:avLst/>
              </a:prstGeom>
              <a:solidFill>
                <a:schemeClr val="folHlink"/>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2400">
                    <a:solidFill>
                      <a:schemeClr val="tx1"/>
                    </a:solidFill>
                    <a:latin typeface="Arial" panose="020B0604020202020204" pitchFamily="34" charset="0"/>
                    <a:cs typeface="Arial" panose="020B0604020202020204" pitchFamily="34" charset="0"/>
                  </a:defRPr>
                </a:lvl1pPr>
                <a:lvl2pPr marL="742950" indent="-285750" eaLnBrk="0" hangingPunct="0">
                  <a:defRPr sz="2400">
                    <a:solidFill>
                      <a:schemeClr val="tx1"/>
                    </a:solidFill>
                    <a:latin typeface="Arial" panose="020B0604020202020204" pitchFamily="34" charset="0"/>
                    <a:cs typeface="Arial" panose="020B0604020202020204" pitchFamily="34" charset="0"/>
                  </a:defRPr>
                </a:lvl2pPr>
                <a:lvl3pPr marL="1143000" indent="-228600" eaLnBrk="0" hangingPunct="0">
                  <a:defRPr sz="2400">
                    <a:solidFill>
                      <a:schemeClr val="tx1"/>
                    </a:solidFill>
                    <a:latin typeface="Arial" panose="020B0604020202020204" pitchFamily="34" charset="0"/>
                    <a:cs typeface="Arial" panose="020B0604020202020204" pitchFamily="34" charset="0"/>
                  </a:defRPr>
                </a:lvl3pPr>
                <a:lvl4pPr marL="1600200" indent="-228600" eaLnBrk="0" hangingPunct="0">
                  <a:defRPr sz="2400">
                    <a:solidFill>
                      <a:schemeClr val="tx1"/>
                    </a:solidFill>
                    <a:latin typeface="Arial" panose="020B0604020202020204" pitchFamily="34" charset="0"/>
                    <a:cs typeface="Arial" panose="020B0604020202020204" pitchFamily="34" charset="0"/>
                  </a:defRPr>
                </a:lvl4pPr>
                <a:lvl5pPr marL="2057400" indent="-228600" eaLnBrk="0" hangingPunct="0">
                  <a:defRPr sz="24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9pPr>
              </a:lstStyle>
              <a:p>
                <a:pPr algn="ctr" eaLnBrk="1" fontAlgn="base" hangingPunct="1">
                  <a:spcBef>
                    <a:spcPct val="0"/>
                  </a:spcBef>
                  <a:spcAft>
                    <a:spcPct val="0"/>
                  </a:spcAft>
                </a:pPr>
                <a:endParaRPr lang="en-US" altLang="en-US" smtClean="0">
                  <a:solidFill>
                    <a:srgbClr val="000000"/>
                  </a:solidFill>
                  <a:latin typeface="Times New Roman" panose="02020603050405020304" pitchFamily="18" charset="0"/>
                </a:endParaRPr>
              </a:p>
            </p:txBody>
          </p:sp>
          <p:sp>
            <p:nvSpPr>
              <p:cNvPr id="1036" name="Line 6"/>
              <p:cNvSpPr>
                <a:spLocks noChangeShapeType="1"/>
              </p:cNvSpPr>
              <p:nvPr/>
            </p:nvSpPr>
            <p:spPr bwMode="auto">
              <a:xfrm>
                <a:off x="240" y="941"/>
                <a:ext cx="5232" cy="0"/>
              </a:xfrm>
              <a:prstGeom prst="line">
                <a:avLst/>
              </a:prstGeom>
              <a:noFill/>
              <a:ln w="190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sz="2400" smtClean="0">
                  <a:solidFill>
                    <a:srgbClr val="000000"/>
                  </a:solidFill>
                </a:endParaRPr>
              </a:p>
            </p:txBody>
          </p:sp>
        </p:grpSp>
      </p:grpSp>
      <p:sp>
        <p:nvSpPr>
          <p:cNvPr id="1027" name="Rectangle 7"/>
          <p:cNvSpPr>
            <a:spLocks noGrp="1" noChangeArrowheads="1"/>
          </p:cNvSpPr>
          <p:nvPr>
            <p:ph type="title"/>
          </p:nvPr>
        </p:nvSpPr>
        <p:spPr bwMode="auto">
          <a:xfrm>
            <a:off x="914400" y="277813"/>
            <a:ext cx="77724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altLang="en-US" smtClean="0"/>
              <a:t>Click to edit Master title style</a:t>
            </a:r>
          </a:p>
        </p:txBody>
      </p:sp>
      <p:sp>
        <p:nvSpPr>
          <p:cNvPr id="1028" name="Rectangle 8"/>
          <p:cNvSpPr>
            <a:spLocks noGrp="1" noChangeArrowheads="1"/>
          </p:cNvSpPr>
          <p:nvPr>
            <p:ph type="body" idx="1"/>
          </p:nvPr>
        </p:nvSpPr>
        <p:spPr bwMode="auto">
          <a:xfrm>
            <a:off x="914400" y="1600200"/>
            <a:ext cx="7772400" cy="4530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112649" name="Rectangle 9"/>
          <p:cNvSpPr>
            <a:spLocks noGrp="1" noChangeArrowheads="1"/>
          </p:cNvSpPr>
          <p:nvPr>
            <p:ph type="dt" sz="half" idx="2"/>
          </p:nvPr>
        </p:nvSpPr>
        <p:spPr bwMode="auto">
          <a:xfrm>
            <a:off x="914400" y="6251575"/>
            <a:ext cx="19812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000">
                <a:latin typeface="Arial" pitchFamily="34" charset="0"/>
                <a:cs typeface="Arial" pitchFamily="34" charset="0"/>
              </a:defRPr>
            </a:lvl1pPr>
          </a:lstStyle>
          <a:p>
            <a:pPr fontAlgn="base">
              <a:spcBef>
                <a:spcPct val="0"/>
              </a:spcBef>
              <a:spcAft>
                <a:spcPct val="0"/>
              </a:spcAft>
              <a:defRPr/>
            </a:pPr>
            <a:fld id="{F9F5C53E-20CB-44B7-88BB-BF28D7379527}" type="datetime1">
              <a:rPr lang="en-US" smtClean="0">
                <a:solidFill>
                  <a:srgbClr val="000000"/>
                </a:solidFill>
              </a:rPr>
              <a:t>2/28/2016</a:t>
            </a:fld>
            <a:endParaRPr lang="en-US">
              <a:solidFill>
                <a:srgbClr val="000000"/>
              </a:solidFill>
            </a:endParaRPr>
          </a:p>
        </p:txBody>
      </p:sp>
      <p:sp>
        <p:nvSpPr>
          <p:cNvPr id="112650" name="Rectangle 10"/>
          <p:cNvSpPr>
            <a:spLocks noGrp="1" noChangeArrowheads="1"/>
          </p:cNvSpPr>
          <p:nvPr>
            <p:ph type="ftr" sz="quarter" idx="3"/>
          </p:nvPr>
        </p:nvSpPr>
        <p:spPr bwMode="auto">
          <a:xfrm>
            <a:off x="3352800" y="62484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000">
                <a:latin typeface="Arial" pitchFamily="34" charset="0"/>
                <a:cs typeface="Arial" pitchFamily="34" charset="0"/>
              </a:defRPr>
            </a:lvl1pPr>
          </a:lstStyle>
          <a:p>
            <a:pPr fontAlgn="base">
              <a:spcBef>
                <a:spcPct val="0"/>
              </a:spcBef>
              <a:spcAft>
                <a:spcPct val="0"/>
              </a:spcAft>
              <a:defRPr/>
            </a:pPr>
            <a:r>
              <a:rPr lang="fa-IR" smtClean="0">
                <a:solidFill>
                  <a:srgbClr val="000000"/>
                </a:solidFill>
              </a:rPr>
              <a:t>دکتر داریوش غلام زاده- همایش آسیب شناسی- تعهد و تعلق و رهبری</a:t>
            </a:r>
            <a:endParaRPr lang="en-US">
              <a:solidFill>
                <a:srgbClr val="000000"/>
              </a:solidFill>
            </a:endParaRPr>
          </a:p>
        </p:txBody>
      </p:sp>
      <p:sp>
        <p:nvSpPr>
          <p:cNvPr id="112651" name="Rectangle 11"/>
          <p:cNvSpPr>
            <a:spLocks noGrp="1" noChangeArrowheads="1"/>
          </p:cNvSpPr>
          <p:nvPr>
            <p:ph type="sldNum" sz="quarter" idx="4"/>
          </p:nvPr>
        </p:nvSpPr>
        <p:spPr bwMode="auto">
          <a:xfrm>
            <a:off x="67818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000"/>
            </a:lvl1pPr>
          </a:lstStyle>
          <a:p>
            <a:pPr fontAlgn="base">
              <a:spcBef>
                <a:spcPct val="0"/>
              </a:spcBef>
              <a:spcAft>
                <a:spcPct val="0"/>
              </a:spcAft>
            </a:pPr>
            <a:fld id="{B9B10B6F-E213-4DE9-B7B8-2824749DEA5D}" type="slidenum">
              <a:rPr lang="en-US" altLang="en-US" smtClean="0">
                <a:solidFill>
                  <a:srgbClr val="000000"/>
                </a:solidFill>
              </a:rPr>
              <a:pPr fontAlgn="base">
                <a:spcBef>
                  <a:spcPct val="0"/>
                </a:spcBef>
                <a:spcAft>
                  <a:spcPct val="0"/>
                </a:spcAft>
              </a:pPr>
              <a:t>‹#›</a:t>
            </a:fld>
            <a:endParaRPr lang="en-US" altLang="en-US" smtClean="0">
              <a:solidFill>
                <a:srgbClr val="000000"/>
              </a:solidFill>
            </a:endParaRPr>
          </a:p>
        </p:txBody>
      </p:sp>
      <p:sp>
        <p:nvSpPr>
          <p:cNvPr id="1032" name="Line 12"/>
          <p:cNvSpPr>
            <a:spLocks noChangeShapeType="1"/>
          </p:cNvSpPr>
          <p:nvPr/>
        </p:nvSpPr>
        <p:spPr bwMode="auto">
          <a:xfrm>
            <a:off x="0" y="4876800"/>
            <a:ext cx="609600" cy="0"/>
          </a:xfrm>
          <a:prstGeom prst="line">
            <a:avLst/>
          </a:prstGeom>
          <a:noFill/>
          <a:ln w="444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sz="2400" smtClean="0">
              <a:solidFill>
                <a:srgbClr val="000000"/>
              </a:solidFill>
            </a:endParaRPr>
          </a:p>
        </p:txBody>
      </p:sp>
    </p:spTree>
    <p:extLst>
      <p:ext uri="{BB962C8B-B14F-4D97-AF65-F5344CB8AC3E}">
        <p14:creationId xmlns:p14="http://schemas.microsoft.com/office/powerpoint/2010/main" val="2046627309"/>
      </p:ext>
    </p:extLst>
  </p:cSld>
  <p:clrMap bg1="lt1" tx1="dk1" bg2="lt2" tx2="dk2" accent1="accent1" accent2="accent2" accent3="accent3" accent4="accent4" accent5="accent5" accent6="accent6" hlink="hlink" folHlink="folHlink"/>
  <p:sldLayoutIdLst>
    <p:sldLayoutId id="2147483698" r:id="rId1"/>
    <p:sldLayoutId id="2147483699" r:id="rId2"/>
    <p:sldLayoutId id="2147483700" r:id="rId3"/>
    <p:sldLayoutId id="2147483701" r:id="rId4"/>
    <p:sldLayoutId id="2147483702" r:id="rId5"/>
    <p:sldLayoutId id="2147483703" r:id="rId6"/>
    <p:sldLayoutId id="2147483704" r:id="rId7"/>
    <p:sldLayoutId id="2147483705" r:id="rId8"/>
    <p:sldLayoutId id="2147483706" r:id="rId9"/>
    <p:sldLayoutId id="2147483707" r:id="rId10"/>
    <p:sldLayoutId id="2147483708" r:id="rId11"/>
  </p:sldLayoutIdLst>
  <p:timing>
    <p:tnLst>
      <p:par>
        <p:cTn id="1" dur="indefinite" restart="never" nodeType="tmRoot"/>
      </p:par>
    </p:tnLst>
  </p:timing>
  <p:hf sldNum="0" hdr="0" dt="0"/>
  <p:txStyles>
    <p:titleStyle>
      <a:lvl1pPr algn="l" rtl="0" eaLnBrk="0" fontAlgn="base" hangingPunct="0">
        <a:spcBef>
          <a:spcPct val="0"/>
        </a:spcBef>
        <a:spcAft>
          <a:spcPct val="0"/>
        </a:spcAft>
        <a:defRPr sz="4200">
          <a:solidFill>
            <a:schemeClr val="tx2"/>
          </a:solidFill>
          <a:latin typeface="+mj-lt"/>
          <a:ea typeface="+mj-ea"/>
          <a:cs typeface="+mj-cs"/>
        </a:defRPr>
      </a:lvl1pPr>
      <a:lvl2pPr algn="l" rtl="0" eaLnBrk="0" fontAlgn="base" hangingPunct="0">
        <a:spcBef>
          <a:spcPct val="0"/>
        </a:spcBef>
        <a:spcAft>
          <a:spcPct val="0"/>
        </a:spcAft>
        <a:defRPr sz="4200">
          <a:solidFill>
            <a:schemeClr val="tx2"/>
          </a:solidFill>
          <a:latin typeface="Times New Roman" pitchFamily="18" charset="0"/>
          <a:cs typeface="Arial" pitchFamily="34" charset="0"/>
        </a:defRPr>
      </a:lvl2pPr>
      <a:lvl3pPr algn="l" rtl="0" eaLnBrk="0" fontAlgn="base" hangingPunct="0">
        <a:spcBef>
          <a:spcPct val="0"/>
        </a:spcBef>
        <a:spcAft>
          <a:spcPct val="0"/>
        </a:spcAft>
        <a:defRPr sz="4200">
          <a:solidFill>
            <a:schemeClr val="tx2"/>
          </a:solidFill>
          <a:latin typeface="Times New Roman" pitchFamily="18" charset="0"/>
          <a:cs typeface="Arial" pitchFamily="34" charset="0"/>
        </a:defRPr>
      </a:lvl3pPr>
      <a:lvl4pPr algn="l" rtl="0" eaLnBrk="0" fontAlgn="base" hangingPunct="0">
        <a:spcBef>
          <a:spcPct val="0"/>
        </a:spcBef>
        <a:spcAft>
          <a:spcPct val="0"/>
        </a:spcAft>
        <a:defRPr sz="4200">
          <a:solidFill>
            <a:schemeClr val="tx2"/>
          </a:solidFill>
          <a:latin typeface="Times New Roman" pitchFamily="18" charset="0"/>
          <a:cs typeface="Arial" pitchFamily="34" charset="0"/>
        </a:defRPr>
      </a:lvl4pPr>
      <a:lvl5pPr algn="l" rtl="0" eaLnBrk="0" fontAlgn="base" hangingPunct="0">
        <a:spcBef>
          <a:spcPct val="0"/>
        </a:spcBef>
        <a:spcAft>
          <a:spcPct val="0"/>
        </a:spcAft>
        <a:defRPr sz="4200">
          <a:solidFill>
            <a:schemeClr val="tx2"/>
          </a:solidFill>
          <a:latin typeface="Times New Roman" pitchFamily="18" charset="0"/>
          <a:cs typeface="Arial" pitchFamily="34" charset="0"/>
        </a:defRPr>
      </a:lvl5pPr>
      <a:lvl6pPr marL="457200" algn="l" rtl="0" fontAlgn="base">
        <a:spcBef>
          <a:spcPct val="0"/>
        </a:spcBef>
        <a:spcAft>
          <a:spcPct val="0"/>
        </a:spcAft>
        <a:defRPr sz="4200">
          <a:solidFill>
            <a:schemeClr val="tx2"/>
          </a:solidFill>
          <a:latin typeface="Times New Roman" pitchFamily="18" charset="0"/>
          <a:cs typeface="Arial" pitchFamily="34" charset="0"/>
        </a:defRPr>
      </a:lvl6pPr>
      <a:lvl7pPr marL="914400" algn="l" rtl="0" fontAlgn="base">
        <a:spcBef>
          <a:spcPct val="0"/>
        </a:spcBef>
        <a:spcAft>
          <a:spcPct val="0"/>
        </a:spcAft>
        <a:defRPr sz="4200">
          <a:solidFill>
            <a:schemeClr val="tx2"/>
          </a:solidFill>
          <a:latin typeface="Times New Roman" pitchFamily="18" charset="0"/>
          <a:cs typeface="Arial" pitchFamily="34" charset="0"/>
        </a:defRPr>
      </a:lvl7pPr>
      <a:lvl8pPr marL="1371600" algn="l" rtl="0" fontAlgn="base">
        <a:spcBef>
          <a:spcPct val="0"/>
        </a:spcBef>
        <a:spcAft>
          <a:spcPct val="0"/>
        </a:spcAft>
        <a:defRPr sz="4200">
          <a:solidFill>
            <a:schemeClr val="tx2"/>
          </a:solidFill>
          <a:latin typeface="Times New Roman" pitchFamily="18" charset="0"/>
          <a:cs typeface="Arial" pitchFamily="34" charset="0"/>
        </a:defRPr>
      </a:lvl8pPr>
      <a:lvl9pPr marL="1828800" algn="l" rtl="0" fontAlgn="base">
        <a:spcBef>
          <a:spcPct val="0"/>
        </a:spcBef>
        <a:spcAft>
          <a:spcPct val="0"/>
        </a:spcAft>
        <a:defRPr sz="4200">
          <a:solidFill>
            <a:schemeClr val="tx2"/>
          </a:solidFill>
          <a:latin typeface="Times New Roman" pitchFamily="18" charset="0"/>
          <a:cs typeface="Arial" pitchFamily="34" charset="0"/>
        </a:defRPr>
      </a:lvl9pPr>
    </p:titleStyle>
    <p:bodyStyle>
      <a:lvl1pPr marL="342900" indent="-342900" algn="l" rtl="0" eaLnBrk="0" fontAlgn="base" hangingPunct="0">
        <a:spcBef>
          <a:spcPct val="20000"/>
        </a:spcBef>
        <a:spcAft>
          <a:spcPct val="0"/>
        </a:spcAft>
        <a:buClr>
          <a:schemeClr val="folHlink"/>
        </a:buClr>
        <a:buSzPct val="90000"/>
        <a:buFont typeface="Wingdings" panose="05000000000000000000" pitchFamily="2" charset="2"/>
        <a:buChar char="n"/>
        <a:defRPr sz="28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1"/>
        </a:buClr>
        <a:buSzPct val="75000"/>
        <a:buFont typeface="Wingdings" panose="05000000000000000000" pitchFamily="2" charset="2"/>
        <a:buChar char="n"/>
        <a:defRPr sz="2600">
          <a:solidFill>
            <a:schemeClr val="tx1"/>
          </a:solidFill>
          <a:latin typeface="+mn-lt"/>
          <a:cs typeface="+mn-cs"/>
        </a:defRPr>
      </a:lvl2pPr>
      <a:lvl3pPr marL="1143000" indent="-228600" algn="l" rtl="0" eaLnBrk="0" fontAlgn="base" hangingPunct="0">
        <a:spcBef>
          <a:spcPct val="20000"/>
        </a:spcBef>
        <a:spcAft>
          <a:spcPct val="0"/>
        </a:spcAft>
        <a:buClr>
          <a:schemeClr val="folHlink"/>
        </a:buClr>
        <a:buSzPct val="55000"/>
        <a:buFont typeface="Wingdings" panose="05000000000000000000" pitchFamily="2" charset="2"/>
        <a:buChar char="n"/>
        <a:defRPr sz="2300">
          <a:solidFill>
            <a:schemeClr val="tx1"/>
          </a:solidFill>
          <a:latin typeface="+mn-lt"/>
          <a:cs typeface="+mn-cs"/>
        </a:defRPr>
      </a:lvl3pPr>
      <a:lvl4pPr marL="1600200" indent="-228600" algn="l" rtl="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mn-lt"/>
          <a:cs typeface="+mn-cs"/>
        </a:defRPr>
      </a:lvl4pPr>
      <a:lvl5pPr marL="2057400" indent="-228600" algn="l" rtl="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mn-lt"/>
          <a:cs typeface="+mn-cs"/>
        </a:defRPr>
      </a:lvl5pPr>
      <a:lvl6pPr marL="2514600" indent="-228600" algn="l" rtl="0" fontAlgn="base">
        <a:spcBef>
          <a:spcPct val="20000"/>
        </a:spcBef>
        <a:spcAft>
          <a:spcPct val="0"/>
        </a:spcAft>
        <a:buClr>
          <a:schemeClr val="accent1"/>
        </a:buClr>
        <a:buFont typeface="Wingdings" pitchFamily="2" charset="2"/>
        <a:buChar char="§"/>
        <a:defRPr sz="2000">
          <a:solidFill>
            <a:schemeClr val="tx1"/>
          </a:solidFill>
          <a:latin typeface="+mn-lt"/>
          <a:cs typeface="+mn-cs"/>
        </a:defRPr>
      </a:lvl6pPr>
      <a:lvl7pPr marL="2971800" indent="-228600" algn="l" rtl="0" fontAlgn="base">
        <a:spcBef>
          <a:spcPct val="20000"/>
        </a:spcBef>
        <a:spcAft>
          <a:spcPct val="0"/>
        </a:spcAft>
        <a:buClr>
          <a:schemeClr val="accent1"/>
        </a:buClr>
        <a:buFont typeface="Wingdings" pitchFamily="2" charset="2"/>
        <a:buChar char="§"/>
        <a:defRPr sz="2000">
          <a:solidFill>
            <a:schemeClr val="tx1"/>
          </a:solidFill>
          <a:latin typeface="+mn-lt"/>
          <a:cs typeface="+mn-cs"/>
        </a:defRPr>
      </a:lvl7pPr>
      <a:lvl8pPr marL="3429000" indent="-228600" algn="l" rtl="0" fontAlgn="base">
        <a:spcBef>
          <a:spcPct val="20000"/>
        </a:spcBef>
        <a:spcAft>
          <a:spcPct val="0"/>
        </a:spcAft>
        <a:buClr>
          <a:schemeClr val="accent1"/>
        </a:buClr>
        <a:buFont typeface="Wingdings" pitchFamily="2" charset="2"/>
        <a:buChar char="§"/>
        <a:defRPr sz="2000">
          <a:solidFill>
            <a:schemeClr val="tx1"/>
          </a:solidFill>
          <a:latin typeface="+mn-lt"/>
          <a:cs typeface="+mn-cs"/>
        </a:defRPr>
      </a:lvl8pPr>
      <a:lvl9pPr marL="3886200" indent="-228600" algn="l" rtl="0" fontAlgn="base">
        <a:spcBef>
          <a:spcPct val="20000"/>
        </a:spcBef>
        <a:spcAft>
          <a:spcPct val="0"/>
        </a:spcAft>
        <a:buClr>
          <a:schemeClr val="accent1"/>
        </a:buClr>
        <a:buFont typeface="Wingdings" pitchFamily="2" charset="2"/>
        <a:buChar char="§"/>
        <a:defRPr sz="20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diagramLayout" Target="../diagrams/layout1.xml"/><Relationship Id="rId7" Type="http://schemas.openxmlformats.org/officeDocument/2006/relationships/image" Target="../media/image3.png"/><Relationship Id="rId2" Type="http://schemas.openxmlformats.org/officeDocument/2006/relationships/diagramData" Target="../diagrams/data1.xml"/><Relationship Id="rId1" Type="http://schemas.openxmlformats.org/officeDocument/2006/relationships/slideLayout" Target="../slideLayouts/slideLayout7.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 Id="rId9" Type="http://schemas.openxmlformats.org/officeDocument/2006/relationships/image" Target="../media/image5.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2" Type="http://schemas.openxmlformats.org/officeDocument/2006/relationships/image" Target="../media/image8.wmf"/><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4.xml"/></Relationships>
</file>

<file path=ppt/slides/_rels/slide30.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slideLayout" Target="../slideLayouts/slideLayout4.xml"/><Relationship Id="rId1" Type="http://schemas.openxmlformats.org/officeDocument/2006/relationships/vmlDrawing" Target="../drawings/vmlDrawing1.vml"/><Relationship Id="rId5" Type="http://schemas.openxmlformats.org/officeDocument/2006/relationships/image" Target="../media/image9.png"/><Relationship Id="rId4" Type="http://schemas.openxmlformats.org/officeDocument/2006/relationships/oleObject" Target="../embeddings/oleObject1.bin"/></Relationships>
</file>

<file path=ppt/slides/_rels/slide31.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5.xml"/><Relationship Id="rId1" Type="http://schemas.openxmlformats.org/officeDocument/2006/relationships/slideLayout" Target="../slideLayouts/slideLayout2.xml"/><Relationship Id="rId5" Type="http://schemas.openxmlformats.org/officeDocument/2006/relationships/image" Target="../media/image13.png"/><Relationship Id="rId4" Type="http://schemas.openxmlformats.org/officeDocument/2006/relationships/image" Target="../media/image12.jp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hemeOverride" Target="../theme/themeOverride1.xml"/></Relationships>
</file>

<file path=ppt/slides/_rels/slide39.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hemeOverride" Target="../theme/themeOverride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3.xml"/><Relationship Id="rId1" Type="http://schemas.openxmlformats.org/officeDocument/2006/relationships/slideLayout" Target="../slideLayouts/slideLayout24.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609600" y="3352800"/>
            <a:ext cx="7543800" cy="2590800"/>
          </a:xfrm>
        </p:spPr>
        <p:txBody>
          <a:bodyPr>
            <a:noAutofit/>
          </a:bodyPr>
          <a:lstStyle/>
          <a:p>
            <a:pPr rtl="1"/>
            <a:r>
              <a:rPr lang="fa-IR" sz="4400" b="1" dirty="0" smtClean="0">
                <a:solidFill>
                  <a:schemeClr val="tx1"/>
                </a:solidFill>
                <a:latin typeface="+mj-lt"/>
                <a:ea typeface="+mj-ea"/>
                <a:cs typeface="B Compset" pitchFamily="2" charset="-78"/>
              </a:rPr>
              <a:t>داریوش غلام زاده</a:t>
            </a:r>
          </a:p>
          <a:p>
            <a:pPr rtl="1"/>
            <a:r>
              <a:rPr lang="fa-IR" sz="2800" b="1" dirty="0" smtClean="0">
                <a:solidFill>
                  <a:schemeClr val="tx1"/>
                </a:solidFill>
                <a:latin typeface="+mj-lt"/>
                <a:ea typeface="+mj-ea"/>
                <a:cs typeface="B Compset" pitchFamily="2" charset="-78"/>
              </a:rPr>
              <a:t>دکتری مدیریت - مدیریت منابع انسانی</a:t>
            </a:r>
          </a:p>
          <a:p>
            <a:pPr rtl="1"/>
            <a:r>
              <a:rPr lang="fa-IR" sz="2800" b="1" dirty="0" smtClean="0">
                <a:solidFill>
                  <a:schemeClr val="tx1"/>
                </a:solidFill>
                <a:latin typeface="+mj-lt"/>
                <a:ea typeface="+mj-ea"/>
                <a:cs typeface="B Compset" pitchFamily="2" charset="-78"/>
              </a:rPr>
              <a:t>عضو هیات علمی دانشکده مدیریت واحد تهران مرکز</a:t>
            </a:r>
          </a:p>
          <a:p>
            <a:pPr rtl="1"/>
            <a:r>
              <a:rPr lang="fa-IR" sz="2800" b="1" dirty="0" smtClean="0">
                <a:solidFill>
                  <a:schemeClr val="tx1"/>
                </a:solidFill>
                <a:latin typeface="+mj-lt"/>
                <a:ea typeface="+mj-ea"/>
                <a:cs typeface="B Compset" pitchFamily="2" charset="-78"/>
              </a:rPr>
              <a:t>اسفند 1394</a:t>
            </a:r>
            <a:endParaRPr lang="en-US" sz="2800" b="1" dirty="0">
              <a:solidFill>
                <a:schemeClr val="tx1"/>
              </a:solidFill>
              <a:latin typeface="+mj-lt"/>
              <a:ea typeface="+mj-ea"/>
              <a:cs typeface="B Compset" pitchFamily="2" charset="-78"/>
            </a:endParaRPr>
          </a:p>
        </p:txBody>
      </p:sp>
      <p:sp>
        <p:nvSpPr>
          <p:cNvPr id="2" name="Title 1"/>
          <p:cNvSpPr>
            <a:spLocks noGrp="1"/>
          </p:cNvSpPr>
          <p:nvPr>
            <p:ph type="ctrTitle"/>
          </p:nvPr>
        </p:nvSpPr>
        <p:spPr>
          <a:xfrm>
            <a:off x="381000" y="1371600"/>
            <a:ext cx="8458200" cy="1698625"/>
          </a:xfrm>
        </p:spPr>
        <p:txBody>
          <a:bodyPr>
            <a:normAutofit fontScale="90000"/>
          </a:bodyPr>
          <a:lstStyle/>
          <a:p>
            <a:r>
              <a:rPr lang="fa-IR" sz="6600" b="1" dirty="0" smtClean="0">
                <a:solidFill>
                  <a:schemeClr val="tx1"/>
                </a:solidFill>
                <a:cs typeface="B Compset" pitchFamily="2" charset="-78"/>
              </a:rPr>
              <a:t>رهبری</a:t>
            </a:r>
            <a:r>
              <a:rPr lang="fa-IR" b="1" dirty="0" smtClean="0">
                <a:cs typeface="B Compset" pitchFamily="2" charset="-78"/>
              </a:rPr>
              <a:t/>
            </a:r>
            <a:br>
              <a:rPr lang="fa-IR" b="1" dirty="0" smtClean="0">
                <a:cs typeface="B Compset" pitchFamily="2" charset="-78"/>
              </a:rPr>
            </a:br>
            <a:r>
              <a:rPr lang="fa-IR" b="1" dirty="0" smtClean="0">
                <a:cs typeface="B Compset" pitchFamily="2" charset="-78"/>
              </a:rPr>
              <a:t> رویکردی برای ایجاد تعهد و تعلق در کارکنان سازمان</a:t>
            </a:r>
            <a:endParaRPr lang="en-US" b="1" dirty="0">
              <a:cs typeface="B Compset" pitchFamily="2" charset="-78"/>
            </a:endParaRPr>
          </a:p>
        </p:txBody>
      </p:sp>
      <p:sp>
        <p:nvSpPr>
          <p:cNvPr id="5" name="Title 1"/>
          <p:cNvSpPr txBox="1">
            <a:spLocks/>
          </p:cNvSpPr>
          <p:nvPr/>
        </p:nvSpPr>
        <p:spPr>
          <a:xfrm>
            <a:off x="838200" y="381000"/>
            <a:ext cx="7772400" cy="708025"/>
          </a:xfrm>
          <a:prstGeom prst="rect">
            <a:avLst/>
          </a:prstGeom>
        </p:spPr>
        <p:txBody>
          <a:bodyPr bIns="91440" anchor="ctr" anchorCtr="0">
            <a:normAutofit lnSpcReduction="1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fa-IR" sz="4000" b="1" dirty="0" smtClean="0">
                <a:latin typeface="+mj-lt"/>
                <a:ea typeface="+mj-ea"/>
                <a:cs typeface="B Compset" pitchFamily="2" charset="-78"/>
              </a:rPr>
              <a:t>با نام او</a:t>
            </a:r>
            <a:endParaRPr kumimoji="0" lang="en-US" sz="4000" b="1" i="0" u="none" strike="noStrike" kern="1200" cap="none" spc="0" normalizeH="0" baseline="0" noProof="0" dirty="0">
              <a:ln>
                <a:noFill/>
              </a:ln>
              <a:effectLst/>
              <a:uLnTx/>
              <a:uFillTx/>
              <a:latin typeface="+mj-lt"/>
              <a:ea typeface="+mj-ea"/>
              <a:cs typeface="B Compset" pitchFamily="2" charset="-78"/>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1143000"/>
            <a:ext cx="8686800" cy="5334000"/>
          </a:xfrm>
        </p:spPr>
        <p:txBody>
          <a:bodyPr>
            <a:normAutofit/>
          </a:bodyPr>
          <a:lstStyle/>
          <a:p>
            <a:pPr algn="just" rtl="1">
              <a:buFontTx/>
              <a:buNone/>
              <a:defRPr/>
            </a:pPr>
            <a:r>
              <a:rPr lang="fa-IR" sz="2000" b="1" dirty="0" smtClean="0">
                <a:cs typeface="B Titr" pitchFamily="2" charset="-78"/>
              </a:rPr>
              <a:t>اهميت نقش رهبري بر هيچكس پوشيده نيست. به ندرت امكان دارد هفته اي بگذرد كه ما چيزي درباره رهبران نخوانيم يا نشنويم. چرا رهبري در موفقيت سازمان چنين اهميتي دارد ؟ </a:t>
            </a:r>
          </a:p>
          <a:p>
            <a:pPr algn="just" rtl="1">
              <a:buFontTx/>
              <a:buNone/>
              <a:defRPr/>
            </a:pPr>
            <a:endParaRPr lang="fa-IR" sz="2000" b="1" dirty="0" smtClean="0">
              <a:cs typeface="B Titr" pitchFamily="2" charset="-78"/>
            </a:endParaRPr>
          </a:p>
          <a:p>
            <a:pPr algn="just" rtl="1">
              <a:buFontTx/>
              <a:buNone/>
              <a:defRPr/>
            </a:pPr>
            <a:r>
              <a:rPr lang="fa-IR" sz="2000" b="1" dirty="0" smtClean="0">
                <a:solidFill>
                  <a:srgbClr val="003300"/>
                </a:solidFill>
                <a:cs typeface="B Titr" pitchFamily="2" charset="-78"/>
              </a:rPr>
              <a:t>پاسخ اين پرسش در نيازي نهفته است كه سازمان به هماهنگي وكنترل دارد. </a:t>
            </a:r>
          </a:p>
          <a:p>
            <a:pPr algn="just" rtl="1">
              <a:buFontTx/>
              <a:buNone/>
              <a:defRPr/>
            </a:pPr>
            <a:r>
              <a:rPr lang="fa-IR" sz="2000" b="1" dirty="0" smtClean="0">
                <a:cs typeface="B Titr" pitchFamily="2" charset="-78"/>
              </a:rPr>
              <a:t>موجوديت هر سازمان براي تامين يا دستيابي به هدفي است كه افراد نمي توانند به تنهايي بدان دست يابند . </a:t>
            </a:r>
          </a:p>
          <a:p>
            <a:pPr algn="just" rtl="1">
              <a:buFontTx/>
              <a:buNone/>
              <a:defRPr/>
            </a:pPr>
            <a:endParaRPr lang="fa-IR" sz="2000" b="1" dirty="0" smtClean="0">
              <a:cs typeface="B Titr" pitchFamily="2" charset="-78"/>
            </a:endParaRPr>
          </a:p>
          <a:p>
            <a:pPr algn="just" rtl="1">
              <a:buFontTx/>
              <a:buNone/>
              <a:defRPr/>
            </a:pPr>
            <a:r>
              <a:rPr lang="fa-IR" sz="2000" b="1" dirty="0" smtClean="0">
                <a:cs typeface="B Titr" pitchFamily="2" charset="-78"/>
              </a:rPr>
              <a:t>سازمان به خودي خود يك ابزاركنترل و هماهنگي است . مقررات ، سياستها ، شرح وظايف و سلسله مراتب اختيارات، چيزي جز ابزارهايي نيستند كه به منظور تسهيل در امر كنترل و هماهنگي ايجاد شده اند.</a:t>
            </a:r>
          </a:p>
          <a:p>
            <a:pPr algn="just" rtl="1">
              <a:buFontTx/>
              <a:buNone/>
              <a:defRPr/>
            </a:pPr>
            <a:endParaRPr lang="fa-IR" sz="2000" b="1" dirty="0" smtClean="0">
              <a:cs typeface="B Titr" pitchFamily="2" charset="-78"/>
            </a:endParaRPr>
          </a:p>
          <a:p>
            <a:pPr algn="just" rtl="1">
              <a:buFontTx/>
              <a:buNone/>
              <a:defRPr/>
            </a:pPr>
            <a:r>
              <a:rPr lang="fa-IR" sz="2000" b="1" dirty="0" smtClean="0">
                <a:solidFill>
                  <a:srgbClr val="C00000"/>
                </a:solidFill>
                <a:cs typeface="B Titr" pitchFamily="2" charset="-78"/>
              </a:rPr>
              <a:t> هيچ مقررات و قوانيني نمي تواند جايگزين رهبر شایسته اي شود كه مي تواند تصميماتي سريع و قاطع بگيرد.</a:t>
            </a:r>
            <a:endParaRPr lang="en-US" sz="2000" b="1" dirty="0" smtClean="0">
              <a:solidFill>
                <a:srgbClr val="C00000"/>
              </a:solidFill>
              <a:cs typeface="B Titr" pitchFamily="2" charset="-78"/>
            </a:endParaRPr>
          </a:p>
        </p:txBody>
      </p:sp>
      <p:sp>
        <p:nvSpPr>
          <p:cNvPr id="4" name="Footer Placeholder 3"/>
          <p:cNvSpPr>
            <a:spLocks noGrp="1"/>
          </p:cNvSpPr>
          <p:nvPr>
            <p:ph type="ftr" sz="quarter" idx="11"/>
          </p:nvPr>
        </p:nvSpPr>
        <p:spPr/>
        <p:txBody>
          <a:bodyPr/>
          <a:lstStyle/>
          <a:p>
            <a:pPr>
              <a:defRPr/>
            </a:pPr>
            <a:r>
              <a:rPr lang="fa-IR" sz="1000" dirty="0">
                <a:solidFill>
                  <a:srgbClr val="000000"/>
                </a:solidFill>
                <a:latin typeface="2  Compset"/>
                <a:cs typeface="B Compset" panose="00000400000000000000" pitchFamily="2" charset="-78"/>
              </a:rPr>
              <a:t>دکتر داریوش غلام زاده- همایش آسیب شناسی- تعهد و تعلق و رهبری</a:t>
            </a:r>
            <a:endParaRPr lang="en-US" sz="1000" dirty="0">
              <a:solidFill>
                <a:srgbClr val="000000"/>
              </a:solidFill>
              <a:latin typeface="2  Compset"/>
              <a:cs typeface="B Compset" panose="00000400000000000000" pitchFamily="2" charset="-78"/>
            </a:endParaRPr>
          </a:p>
        </p:txBody>
      </p:sp>
      <p:sp>
        <p:nvSpPr>
          <p:cNvPr id="5" name="Title 1"/>
          <p:cNvSpPr>
            <a:spLocks noGrp="1"/>
          </p:cNvSpPr>
          <p:nvPr>
            <p:ph type="title"/>
          </p:nvPr>
        </p:nvSpPr>
        <p:spPr>
          <a:xfrm>
            <a:off x="152400" y="274638"/>
            <a:ext cx="8839200" cy="868362"/>
          </a:xfrm>
        </p:spPr>
        <p:txBody>
          <a:bodyPr>
            <a:normAutofit/>
          </a:bodyPr>
          <a:lstStyle/>
          <a:p>
            <a:pPr algn="ctr" rtl="1"/>
            <a:r>
              <a:rPr lang="fa-IR" sz="4400" b="1" dirty="0" smtClean="0">
                <a:solidFill>
                  <a:srgbClr val="C00000"/>
                </a:solidFill>
                <a:cs typeface="B Compset" pitchFamily="2" charset="-78"/>
              </a:rPr>
              <a:t>اهمیت نقش رهبری</a:t>
            </a:r>
            <a:endParaRPr lang="en-US" sz="4400" b="1" dirty="0" smtClean="0">
              <a:solidFill>
                <a:srgbClr val="C00000"/>
              </a:solidFill>
              <a:cs typeface="B Compset" pitchFamily="2" charset="-78"/>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Content Placeholder 2"/>
          <p:cNvSpPr>
            <a:spLocks noGrp="1"/>
          </p:cNvSpPr>
          <p:nvPr>
            <p:ph idx="1"/>
          </p:nvPr>
        </p:nvSpPr>
        <p:spPr>
          <a:xfrm>
            <a:off x="152400" y="1219200"/>
            <a:ext cx="8763000" cy="5029200"/>
          </a:xfrm>
        </p:spPr>
        <p:txBody>
          <a:bodyPr/>
          <a:lstStyle/>
          <a:p>
            <a:pPr algn="just" rtl="1">
              <a:buFontTx/>
              <a:buNone/>
            </a:pPr>
            <a:r>
              <a:rPr lang="fa-IR" sz="2400" b="1" dirty="0" smtClean="0">
                <a:solidFill>
                  <a:srgbClr val="C00000"/>
                </a:solidFill>
                <a:cs typeface="B Titr" pitchFamily="2" charset="-78"/>
              </a:rPr>
              <a:t>عبارت نفوذ بدون قدرت </a:t>
            </a:r>
            <a:r>
              <a:rPr lang="fa-IR" sz="2400" b="1" dirty="0" smtClean="0">
                <a:cs typeface="B Compset" pitchFamily="2" charset="-78"/>
              </a:rPr>
              <a:t>نکته اصلی زندگی کاري افراد بیشماري است. هر روز افراد بیشتري متوجه می شوند که کارشان مستلزم تاثیرگذاري بر دیگران بدون استفاده از قدرت رسمی است.</a:t>
            </a:r>
            <a:r>
              <a:rPr lang="fa-IR" sz="2000" b="1" dirty="0" smtClean="0">
                <a:cs typeface="B Titr" pitchFamily="2" charset="-78"/>
              </a:rPr>
              <a:t> </a:t>
            </a:r>
          </a:p>
          <a:p>
            <a:pPr algn="just" rtl="1">
              <a:buFontTx/>
              <a:buNone/>
            </a:pPr>
            <a:endParaRPr lang="fa-IR" sz="2000" b="1" dirty="0" smtClean="0">
              <a:cs typeface="B Titr" pitchFamily="2" charset="-78"/>
            </a:endParaRPr>
          </a:p>
          <a:p>
            <a:pPr algn="just" rtl="1">
              <a:buFontTx/>
              <a:buNone/>
            </a:pPr>
            <a:r>
              <a:rPr lang="fa-IR" sz="2400" b="1" dirty="0" smtClean="0">
                <a:solidFill>
                  <a:srgbClr val="C00000"/>
                </a:solidFill>
                <a:cs typeface="B Titr" pitchFamily="2" charset="-78"/>
              </a:rPr>
              <a:t>در دنیایی که به طور دائم در حال تغییر است، </a:t>
            </a:r>
            <a:r>
              <a:rPr lang="fa-IR" sz="2800" b="1" dirty="0" smtClean="0">
                <a:cs typeface="B Compset" pitchFamily="2" charset="-78"/>
              </a:rPr>
              <a:t>همواره عناصری ظاهر می شوند که خارج از حیطه کنترل هستند.</a:t>
            </a:r>
          </a:p>
          <a:p>
            <a:pPr algn="just" rtl="1">
              <a:buFontTx/>
              <a:buNone/>
            </a:pPr>
            <a:endParaRPr lang="fa-IR" sz="2000" b="1" dirty="0" smtClean="0">
              <a:cs typeface="B Titr" pitchFamily="2" charset="-78"/>
            </a:endParaRPr>
          </a:p>
          <a:p>
            <a:pPr algn="just" rtl="1">
              <a:buFontTx/>
              <a:buNone/>
            </a:pPr>
            <a:r>
              <a:rPr lang="fa-IR" sz="2400" b="1" dirty="0" smtClean="0">
                <a:solidFill>
                  <a:srgbClr val="C00000"/>
                </a:solidFill>
                <a:cs typeface="B Titr" pitchFamily="2" charset="-78"/>
              </a:rPr>
              <a:t>رهبری بر بالادستان </a:t>
            </a:r>
            <a:r>
              <a:rPr lang="fa-IR" sz="2400" b="1" dirty="0" smtClean="0">
                <a:solidFill>
                  <a:srgbClr val="C00000"/>
                </a:solidFill>
                <a:cs typeface="B Compset" pitchFamily="2" charset="-78"/>
              </a:rPr>
              <a:t>( یا به تعبیر جان کاتر در کتاب ”رهبران چه می کنند؟) </a:t>
            </a:r>
            <a:r>
              <a:rPr lang="fa-IR" sz="2400" b="1" dirty="0" smtClean="0">
                <a:solidFill>
                  <a:srgbClr val="C00000"/>
                </a:solidFill>
                <a:cs typeface="B Titr" pitchFamily="2" charset="-78"/>
              </a:rPr>
              <a:t>لزوم اداره کردن رئیس؛ </a:t>
            </a:r>
          </a:p>
          <a:p>
            <a:pPr algn="just" rtl="1">
              <a:buFontTx/>
              <a:buNone/>
            </a:pPr>
            <a:r>
              <a:rPr lang="fa-IR" sz="2400" b="1" dirty="0" smtClean="0">
                <a:cs typeface="B Compset" pitchFamily="2" charset="-78"/>
              </a:rPr>
              <a:t>افراد زیادی از این امر گلایه دارند که بالادستان نالایقی دارند، در چنین موقعیتی با ایفای نقش رهبری بر بالادستان می توان بر رابطه خود با بالادست تاثیر مثبت گذاشت. </a:t>
            </a:r>
          </a:p>
        </p:txBody>
      </p:sp>
      <p:sp>
        <p:nvSpPr>
          <p:cNvPr id="4" name="Footer Placeholder 3"/>
          <p:cNvSpPr>
            <a:spLocks noGrp="1"/>
          </p:cNvSpPr>
          <p:nvPr>
            <p:ph type="ftr" sz="quarter" idx="11"/>
          </p:nvPr>
        </p:nvSpPr>
        <p:spPr>
          <a:xfrm>
            <a:off x="1828800" y="6280355"/>
            <a:ext cx="4953000" cy="476250"/>
          </a:xfrm>
        </p:spPr>
        <p:txBody>
          <a:bodyPr/>
          <a:lstStyle/>
          <a:p>
            <a:pPr>
              <a:defRPr/>
            </a:pPr>
            <a:r>
              <a:rPr lang="fa-IR" sz="1000" dirty="0">
                <a:solidFill>
                  <a:srgbClr val="000000"/>
                </a:solidFill>
                <a:latin typeface="2  Compset"/>
                <a:cs typeface="B Compset" panose="00000400000000000000" pitchFamily="2" charset="-78"/>
              </a:rPr>
              <a:t>دکتر داریوش غلام زاده- همایش آسیب شناسی- تعهد و تعلق و رهبری</a:t>
            </a:r>
            <a:endParaRPr lang="en-US" sz="1000" dirty="0">
              <a:solidFill>
                <a:srgbClr val="000000"/>
              </a:solidFill>
              <a:latin typeface="2  Compset"/>
              <a:cs typeface="B Compset" panose="00000400000000000000" pitchFamily="2" charset="-78"/>
            </a:endParaRPr>
          </a:p>
        </p:txBody>
      </p:sp>
      <p:sp>
        <p:nvSpPr>
          <p:cNvPr id="5" name="Title 1"/>
          <p:cNvSpPr>
            <a:spLocks noGrp="1"/>
          </p:cNvSpPr>
          <p:nvPr>
            <p:ph type="title"/>
          </p:nvPr>
        </p:nvSpPr>
        <p:spPr>
          <a:xfrm>
            <a:off x="152400" y="274638"/>
            <a:ext cx="8839200" cy="868362"/>
          </a:xfrm>
        </p:spPr>
        <p:txBody>
          <a:bodyPr>
            <a:normAutofit/>
          </a:bodyPr>
          <a:lstStyle/>
          <a:p>
            <a:pPr algn="ctr" rtl="1"/>
            <a:r>
              <a:rPr lang="fa-IR" sz="4400" b="1" dirty="0" smtClean="0">
                <a:solidFill>
                  <a:srgbClr val="C00000"/>
                </a:solidFill>
                <a:cs typeface="B Compset" pitchFamily="2" charset="-78"/>
              </a:rPr>
              <a:t>                  اهمیت نقش رهبری          </a:t>
            </a:r>
            <a:r>
              <a:rPr lang="fa-IR" sz="3200" b="1" dirty="0" smtClean="0">
                <a:solidFill>
                  <a:srgbClr val="C00000"/>
                </a:solidFill>
                <a:cs typeface="B Compset" pitchFamily="2" charset="-78"/>
              </a:rPr>
              <a:t> ادامه . . . </a:t>
            </a:r>
            <a:endParaRPr lang="en-US" sz="3200" b="1" dirty="0" smtClean="0">
              <a:solidFill>
                <a:srgbClr val="C00000"/>
              </a:solidFill>
              <a:cs typeface="B Compset" pitchFamily="2" charset="-78"/>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274638"/>
            <a:ext cx="8382000" cy="715962"/>
          </a:xfrm>
        </p:spPr>
        <p:txBody>
          <a:bodyPr>
            <a:normAutofit fontScale="90000"/>
          </a:bodyPr>
          <a:lstStyle/>
          <a:p>
            <a:pPr algn="ctr" rtl="1"/>
            <a:r>
              <a:rPr lang="fa-IR" b="1" dirty="0" smtClean="0">
                <a:solidFill>
                  <a:srgbClr val="C00000"/>
                </a:solidFill>
                <a:cs typeface="B Compset" pitchFamily="2" charset="-78"/>
              </a:rPr>
              <a:t> </a:t>
            </a:r>
            <a:r>
              <a:rPr lang="fa-IR" sz="3600" b="1" dirty="0" smtClean="0">
                <a:solidFill>
                  <a:srgbClr val="C00000"/>
                </a:solidFill>
                <a:cs typeface="B Compset" pitchFamily="2" charset="-78"/>
              </a:rPr>
              <a:t>اهمیت نقش رهبری</a:t>
            </a:r>
            <a:endParaRPr lang="en-US" dirty="0"/>
          </a:p>
        </p:txBody>
      </p:sp>
      <p:sp>
        <p:nvSpPr>
          <p:cNvPr id="3" name="Content Placeholder 2"/>
          <p:cNvSpPr>
            <a:spLocks noGrp="1"/>
          </p:cNvSpPr>
          <p:nvPr>
            <p:ph sz="quarter" idx="1"/>
          </p:nvPr>
        </p:nvSpPr>
        <p:spPr>
          <a:xfrm>
            <a:off x="228600" y="1143000"/>
            <a:ext cx="8458200" cy="5257800"/>
          </a:xfrm>
        </p:spPr>
        <p:txBody>
          <a:bodyPr/>
          <a:lstStyle/>
          <a:p>
            <a:pPr algn="just" rtl="1"/>
            <a:r>
              <a:rPr lang="fa-IR" b="1" dirty="0" smtClean="0">
                <a:cs typeface="B Compset" pitchFamily="2" charset="-78"/>
              </a:rPr>
              <a:t>نیروی کار قدیم و جدید؛ تفکر پرسنلی و تفکر سرمایه انسانی</a:t>
            </a:r>
          </a:p>
          <a:p>
            <a:pPr algn="just" rtl="1">
              <a:buNone/>
            </a:pPr>
            <a:endParaRPr lang="fa-IR" b="1" dirty="0" smtClean="0">
              <a:cs typeface="B Compset" pitchFamily="2" charset="-78"/>
            </a:endParaRPr>
          </a:p>
          <a:p>
            <a:pPr algn="just" rtl="1"/>
            <a:r>
              <a:rPr lang="fa-IR" b="1" dirty="0" smtClean="0">
                <a:cs typeface="B Compset" pitchFamily="2" charset="-78"/>
              </a:rPr>
              <a:t>تفاوت ارزشی نسل ها</a:t>
            </a:r>
          </a:p>
          <a:p>
            <a:pPr algn="just" rtl="1">
              <a:buNone/>
            </a:pPr>
            <a:r>
              <a:rPr lang="fa-IR" b="1" dirty="0" smtClean="0">
                <a:cs typeface="B Compset" pitchFamily="2" charset="-78"/>
              </a:rPr>
              <a:t>افراد رشد کرده در یک زمان مشخص، تحت تاثیر روندهای مهم تاریخی، تغییر در فناوری و شرایط اقتصادی نظام ارزشی متفاوتی را پیدا می کنند که با افراد رشد کرده در زمان های دیگر متفاوت است.</a:t>
            </a:r>
          </a:p>
          <a:p>
            <a:pPr algn="just" rtl="1">
              <a:buNone/>
            </a:pPr>
            <a:endParaRPr lang="fa-IR" b="1" dirty="0" smtClean="0">
              <a:cs typeface="B Compset" pitchFamily="2" charset="-78"/>
            </a:endParaRPr>
          </a:p>
          <a:p>
            <a:pPr algn="just" rtl="1">
              <a:buNone/>
            </a:pPr>
            <a:endParaRPr lang="fa-IR" b="1" dirty="0" smtClean="0">
              <a:cs typeface="B Compset" pitchFamily="2" charset="-78"/>
            </a:endParaRPr>
          </a:p>
          <a:p>
            <a:pPr algn="just" rtl="1">
              <a:buNone/>
            </a:pPr>
            <a:r>
              <a:rPr lang="fa-IR" b="1" dirty="0" smtClean="0">
                <a:cs typeface="B Compset" pitchFamily="2" charset="-78"/>
              </a:rPr>
              <a:t>نسل جدید، رهبری را نشستن در جلسات و طراحی بیانیه های چشم انداز تعریف نمی کند. به تعریف این نسل؛ </a:t>
            </a:r>
            <a:r>
              <a:rPr lang="fa-IR" b="1" dirty="0" smtClean="0">
                <a:solidFill>
                  <a:srgbClr val="C00000"/>
                </a:solidFill>
                <a:cs typeface="B Compset" pitchFamily="2" charset="-78"/>
              </a:rPr>
              <a:t>رهبری یعنی حذف موانع و تدارک هر آنچه که کارکنان برای انجام خوب و راحت کار نیاز دارند. </a:t>
            </a:r>
          </a:p>
          <a:p>
            <a:pPr algn="just" rtl="1">
              <a:buNone/>
            </a:pPr>
            <a:endParaRPr lang="fa-IR" b="1" dirty="0" smtClean="0">
              <a:cs typeface="B Compset" pitchFamily="2" charset="-78"/>
            </a:endParaRPr>
          </a:p>
          <a:p>
            <a:pPr algn="just" rtl="1">
              <a:buNone/>
            </a:pPr>
            <a:endParaRPr lang="en-US" b="1" dirty="0">
              <a:cs typeface="B Compset" pitchFamily="2" charset="-78"/>
            </a:endParaRPr>
          </a:p>
        </p:txBody>
      </p:sp>
      <p:sp>
        <p:nvSpPr>
          <p:cNvPr id="4" name="Striped Right Arrow 3"/>
          <p:cNvSpPr/>
          <p:nvPr/>
        </p:nvSpPr>
        <p:spPr>
          <a:xfrm rot="5400000">
            <a:off x="3752850" y="3714750"/>
            <a:ext cx="952500" cy="914400"/>
          </a:xfrm>
          <a:prstGeom prst="stripedRightArrow">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ooter Placeholder 4"/>
          <p:cNvSpPr>
            <a:spLocks noGrp="1"/>
          </p:cNvSpPr>
          <p:nvPr>
            <p:ph type="ftr" sz="quarter" idx="11"/>
          </p:nvPr>
        </p:nvSpPr>
        <p:spPr/>
        <p:txBody>
          <a:bodyPr/>
          <a:lstStyle/>
          <a:p>
            <a:pPr>
              <a:defRPr/>
            </a:pPr>
            <a:r>
              <a:rPr lang="fa-IR" sz="1000" dirty="0">
                <a:solidFill>
                  <a:srgbClr val="000000"/>
                </a:solidFill>
                <a:latin typeface="2  Compset"/>
                <a:cs typeface="B Compset" panose="00000400000000000000" pitchFamily="2" charset="-78"/>
              </a:rPr>
              <a:t>دکتر داریوش غلام زاده- همایش آسیب شناسی- تعهد و تعلق و رهبری</a:t>
            </a:r>
            <a:endParaRPr lang="en-US" sz="1000" dirty="0">
              <a:solidFill>
                <a:srgbClr val="000000"/>
              </a:solidFill>
              <a:latin typeface="2  Compset"/>
              <a:cs typeface="B Compset" panose="00000400000000000000" pitchFamily="2" charset="-78"/>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7" name="Rectangle 3"/>
          <p:cNvSpPr>
            <a:spLocks noGrp="1" noChangeArrowheads="1"/>
          </p:cNvSpPr>
          <p:nvPr>
            <p:ph type="body" idx="1"/>
          </p:nvPr>
        </p:nvSpPr>
        <p:spPr>
          <a:xfrm>
            <a:off x="304800" y="381000"/>
            <a:ext cx="8610600" cy="6248400"/>
          </a:xfrm>
        </p:spPr>
        <p:txBody>
          <a:bodyPr/>
          <a:lstStyle/>
          <a:p>
            <a:pPr algn="ctr" rtl="1" eaLnBrk="1" hangingPunct="1">
              <a:buFontTx/>
              <a:buNone/>
              <a:defRPr/>
            </a:pPr>
            <a:r>
              <a:rPr lang="fa-IR" sz="3200" b="1" dirty="0" smtClean="0">
                <a:solidFill>
                  <a:srgbClr val="C00000"/>
                </a:solidFill>
                <a:latin typeface="+mj-lt"/>
                <a:ea typeface="+mj-ea"/>
                <a:cs typeface="B Compset" pitchFamily="2" charset="-78"/>
              </a:rPr>
              <a:t>تفكر سنتي</a:t>
            </a:r>
          </a:p>
          <a:p>
            <a:pPr algn="ctr" rtl="1" eaLnBrk="1" hangingPunct="1">
              <a:buFontTx/>
              <a:buNone/>
              <a:defRPr/>
            </a:pPr>
            <a:endParaRPr lang="fa-IR" sz="3200" b="1" dirty="0" smtClean="0">
              <a:solidFill>
                <a:srgbClr val="C00000"/>
              </a:solidFill>
              <a:latin typeface="+mj-lt"/>
              <a:ea typeface="+mj-ea"/>
              <a:cs typeface="B Compset" pitchFamily="2" charset="-78"/>
            </a:endParaRPr>
          </a:p>
          <a:p>
            <a:pPr algn="just" rtl="1" eaLnBrk="1" hangingPunct="1">
              <a:buFont typeface="Wingdings" pitchFamily="2" charset="2"/>
              <a:buChar char="ü"/>
              <a:defRPr/>
            </a:pPr>
            <a:r>
              <a:rPr lang="fa-IR" sz="2800" b="1" dirty="0" smtClean="0">
                <a:cs typeface="B Compset" pitchFamily="2" charset="-78"/>
              </a:rPr>
              <a:t>رهبر مردي است در راس سازمان</a:t>
            </a:r>
          </a:p>
          <a:p>
            <a:pPr algn="just" rtl="1" eaLnBrk="1" hangingPunct="1">
              <a:buFont typeface="Wingdings" pitchFamily="2" charset="2"/>
              <a:buChar char="ü"/>
              <a:defRPr/>
            </a:pPr>
            <a:endParaRPr lang="fa-IR" sz="2800" b="1" dirty="0" smtClean="0">
              <a:cs typeface="B Compset" pitchFamily="2" charset="-78"/>
            </a:endParaRPr>
          </a:p>
          <a:p>
            <a:pPr algn="just" rtl="1" eaLnBrk="1" hangingPunct="1">
              <a:buFont typeface="Wingdings" pitchFamily="2" charset="2"/>
              <a:buChar char="ü"/>
              <a:defRPr/>
            </a:pPr>
            <a:r>
              <a:rPr lang="fa-IR" sz="2800" b="1" dirty="0" smtClean="0">
                <a:cs typeface="B Compset" pitchFamily="2" charset="-78"/>
              </a:rPr>
              <a:t>فعاليت از طريق سلسله مراتب</a:t>
            </a:r>
          </a:p>
          <a:p>
            <a:pPr algn="just" rtl="1" eaLnBrk="1" hangingPunct="1">
              <a:buFont typeface="Wingdings" pitchFamily="2" charset="2"/>
              <a:buChar char="ü"/>
              <a:defRPr/>
            </a:pPr>
            <a:endParaRPr lang="fa-IR" sz="2800" b="1" dirty="0" smtClean="0">
              <a:cs typeface="B Compset" pitchFamily="2" charset="-78"/>
            </a:endParaRPr>
          </a:p>
          <a:p>
            <a:pPr algn="just" rtl="1" eaLnBrk="1" hangingPunct="1">
              <a:buFont typeface="Wingdings" pitchFamily="2" charset="2"/>
              <a:buChar char="ü"/>
              <a:defRPr/>
            </a:pPr>
            <a:r>
              <a:rPr lang="fa-IR" sz="2800" b="1" dirty="0" smtClean="0">
                <a:cs typeface="B Compset" pitchFamily="2" charset="-78"/>
              </a:rPr>
              <a:t>هدايت وكنترل كليه جوانب كار </a:t>
            </a:r>
          </a:p>
          <a:p>
            <a:pPr algn="just" rtl="1" eaLnBrk="1" hangingPunct="1">
              <a:buFont typeface="Wingdings" pitchFamily="2" charset="2"/>
              <a:buChar char="ü"/>
              <a:defRPr/>
            </a:pPr>
            <a:endParaRPr lang="fa-IR" sz="2800" b="1" dirty="0" smtClean="0">
              <a:cs typeface="B Compset" pitchFamily="2" charset="-78"/>
            </a:endParaRPr>
          </a:p>
          <a:p>
            <a:pPr algn="just" rtl="1" eaLnBrk="1" hangingPunct="1">
              <a:buFont typeface="Wingdings" pitchFamily="2" charset="2"/>
              <a:buChar char="ü"/>
              <a:defRPr/>
            </a:pPr>
            <a:r>
              <a:rPr lang="fa-IR" sz="2800" b="1" dirty="0" smtClean="0">
                <a:cs typeface="B Compset" pitchFamily="2" charset="-78"/>
              </a:rPr>
              <a:t>داراي نقاط قوتي مثل:</a:t>
            </a:r>
          </a:p>
          <a:p>
            <a:pPr algn="just" rtl="1" eaLnBrk="1" hangingPunct="1">
              <a:buFont typeface="Wingdings" pitchFamily="2" charset="2"/>
              <a:buChar char="ü"/>
              <a:defRPr/>
            </a:pPr>
            <a:r>
              <a:rPr lang="fa-IR" sz="2800" b="1" dirty="0" smtClean="0">
                <a:cs typeface="B Compset" pitchFamily="2" charset="-78"/>
              </a:rPr>
              <a:t> قابليت فني، شخصيت قوي، جاذبه، درك روشن از هدف سازمان و... .</a:t>
            </a:r>
            <a:r>
              <a:rPr lang="fa-IR" sz="2800" b="1" dirty="0" smtClean="0">
                <a:solidFill>
                  <a:schemeClr val="tx2"/>
                </a:solidFill>
                <a:cs typeface="B Compset" pitchFamily="2" charset="-78"/>
              </a:rPr>
              <a:t> </a:t>
            </a:r>
          </a:p>
        </p:txBody>
      </p:sp>
      <p:sp>
        <p:nvSpPr>
          <p:cNvPr id="4" name="Footer Placeholder 3"/>
          <p:cNvSpPr>
            <a:spLocks noGrp="1"/>
          </p:cNvSpPr>
          <p:nvPr>
            <p:ph type="ftr" sz="quarter" idx="11"/>
          </p:nvPr>
        </p:nvSpPr>
        <p:spPr>
          <a:xfrm>
            <a:off x="2514600" y="6245225"/>
            <a:ext cx="3505200" cy="476250"/>
          </a:xfrm>
        </p:spPr>
        <p:txBody>
          <a:bodyPr/>
          <a:lstStyle/>
          <a:p>
            <a:pPr>
              <a:defRPr/>
            </a:pPr>
            <a:r>
              <a:rPr lang="fa-IR" sz="1000" dirty="0">
                <a:solidFill>
                  <a:srgbClr val="000000"/>
                </a:solidFill>
                <a:latin typeface="2  Compset"/>
                <a:cs typeface="B Compset" panose="00000400000000000000" pitchFamily="2" charset="-78"/>
              </a:rPr>
              <a:t>دکتر داریوش غلام زاده- همایش آسیب شناسی- تعهد و تعلق و رهبری</a:t>
            </a:r>
            <a:endParaRPr lang="en-US" sz="1000" dirty="0">
              <a:solidFill>
                <a:srgbClr val="000000"/>
              </a:solidFill>
              <a:latin typeface="2  Compset"/>
              <a:cs typeface="B Compset" panose="00000400000000000000" pitchFamily="2" charset="-78"/>
            </a:endParaRPr>
          </a:p>
        </p:txBody>
      </p:sp>
    </p:spTree>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1" name="Rectangle 3"/>
          <p:cNvSpPr>
            <a:spLocks noGrp="1" noChangeArrowheads="1"/>
          </p:cNvSpPr>
          <p:nvPr>
            <p:ph type="body" idx="1"/>
          </p:nvPr>
        </p:nvSpPr>
        <p:spPr>
          <a:xfrm>
            <a:off x="0" y="533400"/>
            <a:ext cx="9144000" cy="5943600"/>
          </a:xfrm>
        </p:spPr>
        <p:txBody>
          <a:bodyPr/>
          <a:lstStyle/>
          <a:p>
            <a:pPr algn="ctr" eaLnBrk="1" hangingPunct="1">
              <a:lnSpc>
                <a:spcPct val="90000"/>
              </a:lnSpc>
              <a:buFontTx/>
              <a:buNone/>
              <a:defRPr/>
            </a:pPr>
            <a:endParaRPr lang="fa-IR" sz="3200" b="1" dirty="0" smtClean="0">
              <a:solidFill>
                <a:srgbClr val="C00000"/>
              </a:solidFill>
              <a:latin typeface="+mj-lt"/>
              <a:ea typeface="+mj-ea"/>
              <a:cs typeface="B Compset" pitchFamily="2" charset="-78"/>
            </a:endParaRPr>
          </a:p>
          <a:p>
            <a:pPr algn="ctr" eaLnBrk="1" hangingPunct="1">
              <a:lnSpc>
                <a:spcPct val="90000"/>
              </a:lnSpc>
              <a:buFontTx/>
              <a:buNone/>
              <a:defRPr/>
            </a:pPr>
            <a:r>
              <a:rPr lang="fa-IR" sz="3200" b="1" dirty="0" smtClean="0">
                <a:solidFill>
                  <a:srgbClr val="C00000"/>
                </a:solidFill>
                <a:latin typeface="+mj-lt"/>
                <a:ea typeface="+mj-ea"/>
                <a:cs typeface="B Compset" pitchFamily="2" charset="-78"/>
              </a:rPr>
              <a:t>تفكر نوين:</a:t>
            </a:r>
          </a:p>
          <a:p>
            <a:pPr algn="just" rtl="1" eaLnBrk="1" hangingPunct="1">
              <a:lnSpc>
                <a:spcPct val="90000"/>
              </a:lnSpc>
              <a:buFontTx/>
              <a:buNone/>
              <a:defRPr/>
            </a:pPr>
            <a:r>
              <a:rPr lang="fa-IR" sz="2800" b="1" dirty="0" smtClean="0">
                <a:solidFill>
                  <a:schemeClr val="tx2"/>
                </a:solidFill>
                <a:cs typeface="Mitra" pitchFamily="2" charset="-78"/>
              </a:rPr>
              <a:t>  </a:t>
            </a:r>
            <a:r>
              <a:rPr lang="fa-IR" sz="2800" b="1" dirty="0" smtClean="0">
                <a:cs typeface="B Compset" pitchFamily="2" charset="-78"/>
              </a:rPr>
              <a:t>سازمانها ديگر نمي توانند با اتكا بر گروه كوچكي ازمديران ارشد با چالش ها مواجه بشوند، بلكه خصوصيات رهبري بايد در همه اعضاي سازمان تقويت و تشويق شود.</a:t>
            </a:r>
          </a:p>
          <a:p>
            <a:pPr algn="ctr" eaLnBrk="1" hangingPunct="1">
              <a:lnSpc>
                <a:spcPct val="90000"/>
              </a:lnSpc>
              <a:buFontTx/>
              <a:buNone/>
              <a:defRPr/>
            </a:pPr>
            <a:endParaRPr lang="fa-IR" sz="2800" b="1" dirty="0" smtClean="0">
              <a:cs typeface="B Compset" pitchFamily="2" charset="-78"/>
            </a:endParaRPr>
          </a:p>
          <a:p>
            <a:pPr algn="just" rtl="1" eaLnBrk="1" hangingPunct="1">
              <a:lnSpc>
                <a:spcPct val="90000"/>
              </a:lnSpc>
              <a:buFontTx/>
              <a:buNone/>
              <a:defRPr/>
            </a:pPr>
            <a:r>
              <a:rPr lang="fa-IR" sz="2800" b="1" dirty="0" smtClean="0">
                <a:cs typeface="B Compset" pitchFamily="2" charset="-78"/>
              </a:rPr>
              <a:t>هر كسي كه در اداره كردن سازمان، دخالت ومسووليتي داشته باشد، رهبر است.</a:t>
            </a:r>
          </a:p>
          <a:p>
            <a:pPr algn="ctr" rtl="1" eaLnBrk="1" hangingPunct="1">
              <a:lnSpc>
                <a:spcPct val="90000"/>
              </a:lnSpc>
              <a:buFontTx/>
              <a:buNone/>
              <a:defRPr/>
            </a:pPr>
            <a:r>
              <a:rPr lang="fa-IR" sz="2800" b="1" dirty="0" smtClean="0">
                <a:cs typeface="B Compset" pitchFamily="2" charset="-78"/>
              </a:rPr>
              <a:t>برنده جايزه</a:t>
            </a:r>
            <a:r>
              <a:rPr lang="en-US" sz="2800" b="1" dirty="0" smtClean="0">
                <a:cs typeface="B Compset" pitchFamily="2" charset="-78"/>
              </a:rPr>
              <a:t>EFQM</a:t>
            </a:r>
            <a:r>
              <a:rPr lang="fa-IR" sz="2800" b="1" dirty="0" smtClean="0">
                <a:cs typeface="B Compset" pitchFamily="2" charset="-78"/>
              </a:rPr>
              <a:t> سال 2000 (مستندات سازمان اكزاسيباسي و ويترا)</a:t>
            </a:r>
            <a:endParaRPr lang="en-US" sz="2800" b="1" dirty="0" smtClean="0">
              <a:cs typeface="B Compset" pitchFamily="2" charset="-78"/>
            </a:endParaRPr>
          </a:p>
          <a:p>
            <a:pPr algn="just" rtl="1">
              <a:buFontTx/>
              <a:buNone/>
              <a:defRPr/>
            </a:pPr>
            <a:r>
              <a:rPr lang="fa-IR" sz="2800" b="1" dirty="0" smtClean="0">
                <a:cs typeface="B Compset" pitchFamily="2" charset="-78"/>
              </a:rPr>
              <a:t> “ما كليه مديران، روسا، متخصصان و سركارگرها و همچنين هركسي كه گروهي را هدايت مي كند، را رهبر مي شناسيم“ </a:t>
            </a:r>
          </a:p>
        </p:txBody>
      </p:sp>
      <p:sp>
        <p:nvSpPr>
          <p:cNvPr id="4" name="Footer Placeholder 3"/>
          <p:cNvSpPr>
            <a:spLocks noGrp="1"/>
          </p:cNvSpPr>
          <p:nvPr>
            <p:ph type="ftr" sz="quarter" idx="11"/>
          </p:nvPr>
        </p:nvSpPr>
        <p:spPr>
          <a:xfrm>
            <a:off x="2590800" y="6245225"/>
            <a:ext cx="3429000" cy="476250"/>
          </a:xfrm>
        </p:spPr>
        <p:txBody>
          <a:bodyPr/>
          <a:lstStyle/>
          <a:p>
            <a:pPr>
              <a:defRPr/>
            </a:pPr>
            <a:r>
              <a:rPr lang="fa-IR" sz="1000" dirty="0">
                <a:solidFill>
                  <a:srgbClr val="000000"/>
                </a:solidFill>
                <a:latin typeface="2  Compset"/>
                <a:cs typeface="B Compset" panose="00000400000000000000" pitchFamily="2" charset="-78"/>
              </a:rPr>
              <a:t>دکتر داریوش غلام زاده- همایش آسیب شناسی- تعهد و تعلق و رهبری</a:t>
            </a:r>
            <a:endParaRPr lang="en-US" sz="1000" dirty="0">
              <a:solidFill>
                <a:srgbClr val="000000"/>
              </a:solidFill>
              <a:latin typeface="2  Compset"/>
              <a:cs typeface="B Compset" panose="00000400000000000000" pitchFamily="2" charset="-78"/>
            </a:endParaRPr>
          </a:p>
        </p:txBody>
      </p:sp>
    </p:spTree>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381000"/>
            <a:ext cx="8915400" cy="5562600"/>
          </a:xfrm>
        </p:spPr>
        <p:txBody>
          <a:bodyPr/>
          <a:lstStyle/>
          <a:p>
            <a:pPr algn="just" rtl="1">
              <a:buFontTx/>
              <a:buNone/>
              <a:defRPr/>
            </a:pPr>
            <a:r>
              <a:rPr lang="fa-IR" sz="1600" dirty="0" smtClean="0">
                <a:effectLst/>
                <a:cs typeface="B Compset" pitchFamily="2" charset="-78"/>
              </a:rPr>
              <a:t> </a:t>
            </a:r>
            <a:r>
              <a:rPr lang="fa-IR" sz="2800" b="1" dirty="0" smtClean="0">
                <a:effectLst>
                  <a:outerShdw blurRad="38100" dist="38100" dir="2700000" algn="tl">
                    <a:srgbClr val="000000">
                      <a:alpha val="43137"/>
                    </a:srgbClr>
                  </a:outerShdw>
                </a:effectLst>
                <a:cs typeface="B Compset" pitchFamily="2" charset="-78"/>
              </a:rPr>
              <a:t>دیدگاه جدید رهبری این است که نقش سنتی یک فرد تنها به عنوان رهبر که از طریق دستور و کنترل رهبری می کند، دوام نمی آورد زیرا چالش های پیش روی سازمان های امروز به قدری پیچیده و دشوار هستند که اداره آن از عهده یک فرد به تنهایی و یا گروه کوچکي از مجریان خارج است.</a:t>
            </a:r>
          </a:p>
          <a:p>
            <a:pPr algn="just" rtl="1">
              <a:buFontTx/>
              <a:buNone/>
              <a:defRPr/>
            </a:pPr>
            <a:endParaRPr lang="en-US" sz="2000" b="1" dirty="0" smtClean="0">
              <a:solidFill>
                <a:srgbClr val="FF0066"/>
              </a:solidFill>
              <a:effectLst>
                <a:outerShdw blurRad="38100" dist="38100" dir="2700000" algn="tl">
                  <a:srgbClr val="000000">
                    <a:alpha val="43137"/>
                  </a:srgbClr>
                </a:outerShdw>
              </a:effectLst>
              <a:cs typeface="B Compset" pitchFamily="2" charset="-78"/>
            </a:endParaRPr>
          </a:p>
          <a:p>
            <a:pPr algn="just" rtl="1">
              <a:buFontTx/>
              <a:buNone/>
              <a:defRPr/>
            </a:pPr>
            <a:r>
              <a:rPr lang="fa-IR" sz="2000" b="1" dirty="0" smtClean="0">
                <a:effectLst>
                  <a:outerShdw blurRad="38100" dist="38100" dir="2700000" algn="tl">
                    <a:srgbClr val="000000">
                      <a:alpha val="43137"/>
                    </a:srgbClr>
                  </a:outerShdw>
                </a:effectLst>
                <a:cs typeface="B Compset" pitchFamily="2" charset="-78"/>
              </a:rPr>
              <a:t> </a:t>
            </a:r>
            <a:r>
              <a:rPr lang="fa-IR" sz="2500" b="1" dirty="0" smtClean="0">
                <a:effectLst>
                  <a:outerShdw blurRad="38100" dist="38100" dir="2700000" algn="tl">
                    <a:srgbClr val="000000">
                      <a:alpha val="43137"/>
                    </a:srgbClr>
                  </a:outerShdw>
                </a:effectLst>
                <a:cs typeface="B Compset" pitchFamily="2" charset="-78"/>
              </a:rPr>
              <a:t>الگوی قهرمان رهبری، با نسبت دادن عواملی همچون بزرگی و عظمت رهبران و نیز مصونیت آنان از هر نوع خطا، هم خطرناک و هم به شكل نگران كننده اي ساده لوحانه است</a:t>
            </a:r>
            <a:r>
              <a:rPr lang="fa-IR" sz="2000" b="1" dirty="0" smtClean="0">
                <a:effectLst>
                  <a:outerShdw blurRad="38100" dist="38100" dir="2700000" algn="tl">
                    <a:srgbClr val="000000">
                      <a:alpha val="43137"/>
                    </a:srgbClr>
                  </a:outerShdw>
                </a:effectLst>
                <a:cs typeface="B Compset" pitchFamily="2" charset="-78"/>
              </a:rPr>
              <a:t>. </a:t>
            </a:r>
          </a:p>
          <a:p>
            <a:pPr algn="just" rtl="1">
              <a:buFontTx/>
              <a:buNone/>
              <a:defRPr/>
            </a:pPr>
            <a:endParaRPr lang="fa-IR" sz="2000" b="1" dirty="0" smtClean="0">
              <a:effectLst>
                <a:outerShdw blurRad="38100" dist="38100" dir="2700000" algn="tl">
                  <a:srgbClr val="000000">
                    <a:alpha val="43137"/>
                  </a:srgbClr>
                </a:outerShdw>
              </a:effectLst>
              <a:cs typeface="B Compset" pitchFamily="2" charset="-78"/>
            </a:endParaRPr>
          </a:p>
          <a:p>
            <a:pPr algn="just" rtl="1">
              <a:buFontTx/>
              <a:buNone/>
              <a:defRPr/>
            </a:pPr>
            <a:r>
              <a:rPr lang="fa-IR" sz="2500" b="1" dirty="0" smtClean="0">
                <a:effectLst>
                  <a:outerShdw blurRad="38100" dist="38100" dir="2700000" algn="tl">
                    <a:srgbClr val="000000">
                      <a:alpha val="43137"/>
                    </a:srgbClr>
                  </a:outerShdw>
                </a:effectLst>
                <a:cs typeface="B Compset" pitchFamily="2" charset="-78"/>
              </a:rPr>
              <a:t>رهبری کسب وکار اگر به یک رهبر قدرتمند وابسته باشد، در بلند مدت بی ثبات خواهد بود. شرکت های ای.تی.تی. جنرال موتورز، پولاروید بعد از بازنشستگی مدیر عامل آن با وضعیت نامناسبی مواجه شدند.  </a:t>
            </a:r>
          </a:p>
          <a:p>
            <a:pPr algn="just" rtl="1">
              <a:buFontTx/>
              <a:buNone/>
              <a:defRPr/>
            </a:pPr>
            <a:endParaRPr lang="fa-IR" sz="2000" b="1" dirty="0" smtClean="0">
              <a:effectLst>
                <a:outerShdw blurRad="38100" dist="38100" dir="2700000" algn="tl">
                  <a:srgbClr val="000000">
                    <a:alpha val="43137"/>
                  </a:srgbClr>
                </a:outerShdw>
              </a:effectLst>
              <a:cs typeface="B Compset" pitchFamily="2" charset="-78"/>
            </a:endParaRPr>
          </a:p>
        </p:txBody>
      </p:sp>
      <p:sp>
        <p:nvSpPr>
          <p:cNvPr id="4" name="Footer Placeholder 3"/>
          <p:cNvSpPr>
            <a:spLocks noGrp="1"/>
          </p:cNvSpPr>
          <p:nvPr>
            <p:ph type="ftr" sz="quarter" idx="11"/>
          </p:nvPr>
        </p:nvSpPr>
        <p:spPr/>
        <p:txBody>
          <a:bodyPr/>
          <a:lstStyle/>
          <a:p>
            <a:pPr>
              <a:defRPr/>
            </a:pPr>
            <a:r>
              <a:rPr lang="fa-IR" sz="1000" dirty="0">
                <a:solidFill>
                  <a:srgbClr val="000000"/>
                </a:solidFill>
                <a:latin typeface="2  Compset"/>
                <a:cs typeface="B Compset" panose="00000400000000000000" pitchFamily="2" charset="-78"/>
              </a:rPr>
              <a:t>دکتر داریوش غلام زاده- همایش آسیب شناسی- تعهد و تعلق و رهبری</a:t>
            </a:r>
            <a:endParaRPr lang="en-US" sz="1000" dirty="0">
              <a:solidFill>
                <a:srgbClr val="000000"/>
              </a:solidFill>
              <a:latin typeface="2  Compset"/>
              <a:cs typeface="B Compset" panose="00000400000000000000" pitchFamily="2" charset="-78"/>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6200" y="304800"/>
            <a:ext cx="8915400" cy="6019800"/>
          </a:xfrm>
        </p:spPr>
        <p:txBody>
          <a:bodyPr/>
          <a:lstStyle/>
          <a:p>
            <a:pPr algn="just" rtl="1">
              <a:buFontTx/>
              <a:buNone/>
              <a:defRPr/>
            </a:pPr>
            <a:endParaRPr lang="fa-IR" sz="2400" dirty="0" smtClean="0">
              <a:cs typeface="2  Compset" pitchFamily="2" charset="-78"/>
            </a:endParaRPr>
          </a:p>
          <a:p>
            <a:pPr algn="just" rtl="1">
              <a:buFontTx/>
              <a:buNone/>
              <a:defRPr/>
            </a:pPr>
            <a:r>
              <a:rPr lang="fa-IR" sz="2800" b="1" dirty="0" smtClean="0">
                <a:cs typeface="B Compset" pitchFamily="2" charset="-78"/>
              </a:rPr>
              <a:t>پاسترناك و همکاران (2001) در سال 2001 با همکاری دانشگاه کالیفرنیای جنوبی و دیوان اقتصاد جهانی بیش از 4000 نفر را در نقش های رهبری در 12 سازمان بزرگ از سه قاره مورد بررسی قرار داده و در هریک از آنها با 20-40 نفر مصاحبه کردند.</a:t>
            </a:r>
          </a:p>
          <a:p>
            <a:pPr algn="just" rtl="1">
              <a:buFontTx/>
              <a:buNone/>
              <a:defRPr/>
            </a:pPr>
            <a:r>
              <a:rPr lang="fa-IR" sz="2800" b="1" dirty="0" smtClean="0">
                <a:solidFill>
                  <a:srgbClr val="C00000"/>
                </a:solidFill>
                <a:cs typeface="B Compset" pitchFamily="2" charset="-78"/>
              </a:rPr>
              <a:t>نتیجه:</a:t>
            </a:r>
          </a:p>
          <a:p>
            <a:pPr algn="just" rtl="1">
              <a:buFontTx/>
              <a:buNone/>
              <a:defRPr/>
            </a:pPr>
            <a:r>
              <a:rPr lang="fa-IR" sz="2800" b="1" dirty="0" smtClean="0">
                <a:solidFill>
                  <a:srgbClr val="C00000"/>
                </a:solidFill>
                <a:cs typeface="B Compset" pitchFamily="2" charset="-78"/>
              </a:rPr>
              <a:t>بسیاری از شرکت های موفق-از قبیل اینتل، موتورولا و صنایع الکترونیک هیوندای به جای وابستگی به یک مدیرعامل فرهمند، در درون خود یک ظرفیت رهبری نهادی را توسعه داده اند. </a:t>
            </a:r>
          </a:p>
          <a:p>
            <a:pPr algn="just" rtl="1">
              <a:buFontTx/>
              <a:buNone/>
              <a:defRPr/>
            </a:pPr>
            <a:endParaRPr lang="fa-IR" sz="2800" b="1" dirty="0" smtClean="0">
              <a:cs typeface="B Compset" pitchFamily="2" charset="-78"/>
            </a:endParaRPr>
          </a:p>
          <a:p>
            <a:pPr algn="ctr" rtl="1">
              <a:buFontTx/>
              <a:buNone/>
              <a:defRPr/>
            </a:pPr>
            <a:r>
              <a:rPr lang="fa-IR" sz="2800" b="1" dirty="0" smtClean="0">
                <a:cs typeface="B Compset" pitchFamily="2" charset="-78"/>
              </a:rPr>
              <a:t>رهبری می تواند اركستري متشكل از صداهای مختلف باشد که به صورت هماهنگ هم خواني مي كنند. </a:t>
            </a:r>
          </a:p>
          <a:p>
            <a:pPr algn="just" rtl="1">
              <a:defRPr/>
            </a:pPr>
            <a:endParaRPr lang="en-US" sz="1600" dirty="0" smtClean="0"/>
          </a:p>
        </p:txBody>
      </p:sp>
      <p:sp>
        <p:nvSpPr>
          <p:cNvPr id="4" name="Footer Placeholder 3"/>
          <p:cNvSpPr>
            <a:spLocks noGrp="1"/>
          </p:cNvSpPr>
          <p:nvPr>
            <p:ph type="ftr" sz="quarter" idx="11"/>
          </p:nvPr>
        </p:nvSpPr>
        <p:spPr/>
        <p:txBody>
          <a:bodyPr/>
          <a:lstStyle/>
          <a:p>
            <a:pPr>
              <a:defRPr/>
            </a:pPr>
            <a:r>
              <a:rPr lang="fa-IR" sz="1000" dirty="0">
                <a:solidFill>
                  <a:srgbClr val="000000"/>
                </a:solidFill>
                <a:latin typeface="2  Compset"/>
                <a:cs typeface="B Compset" panose="00000400000000000000" pitchFamily="2" charset="-78"/>
              </a:rPr>
              <a:t>دکتر داریوش غلام زاده- همایش آسیب شناسی- تعهد و تعلق و رهبری</a:t>
            </a:r>
            <a:endParaRPr lang="en-US" sz="1000" dirty="0">
              <a:solidFill>
                <a:srgbClr val="000000"/>
              </a:solidFill>
              <a:latin typeface="2  Compset"/>
              <a:cs typeface="B Compset" panose="00000400000000000000" pitchFamily="2" charset="-78"/>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066800"/>
          </a:xfrm>
        </p:spPr>
        <p:txBody>
          <a:bodyPr/>
          <a:lstStyle/>
          <a:p>
            <a:pPr algn="ctr" rtl="1">
              <a:defRPr/>
            </a:pPr>
            <a:r>
              <a:rPr lang="fa-IR" sz="4000" b="1" dirty="0" smtClean="0">
                <a:solidFill>
                  <a:srgbClr val="C00000"/>
                </a:solidFill>
                <a:cs typeface="B Compset" pitchFamily="2" charset="-78"/>
              </a:rPr>
              <a:t>نتایج پژوهشی پیرامون تاثیر رهبری </a:t>
            </a:r>
            <a:endParaRPr lang="fa-IR" sz="4000" b="1" dirty="0">
              <a:solidFill>
                <a:srgbClr val="C00000"/>
              </a:solidFill>
              <a:cs typeface="B Compset" pitchFamily="2" charset="-78"/>
            </a:endParaRPr>
          </a:p>
        </p:txBody>
      </p:sp>
      <p:sp>
        <p:nvSpPr>
          <p:cNvPr id="3" name="Content Placeholder 2"/>
          <p:cNvSpPr>
            <a:spLocks noGrp="1"/>
          </p:cNvSpPr>
          <p:nvPr>
            <p:ph idx="1"/>
          </p:nvPr>
        </p:nvSpPr>
        <p:spPr>
          <a:xfrm>
            <a:off x="0" y="1295400"/>
            <a:ext cx="9144000" cy="5029200"/>
          </a:xfrm>
        </p:spPr>
        <p:txBody>
          <a:bodyPr/>
          <a:lstStyle/>
          <a:p>
            <a:pPr algn="just" rtl="1">
              <a:defRPr/>
            </a:pPr>
            <a:r>
              <a:rPr lang="fa-IR" sz="3000" b="1" dirty="0" smtClean="0">
                <a:cs typeface="B Compset" pitchFamily="2" charset="-78"/>
              </a:rPr>
              <a:t>پژوهش فورچون(</a:t>
            </a:r>
            <a:r>
              <a:rPr lang="en-US" sz="3000" b="1" dirty="0" smtClean="0">
                <a:cs typeface="B Compset" pitchFamily="2" charset="-78"/>
              </a:rPr>
              <a:t>USA</a:t>
            </a:r>
            <a:r>
              <a:rPr lang="fa-IR" sz="3000" b="1" dirty="0" smtClean="0">
                <a:cs typeface="B Compset" pitchFamily="2" charset="-78"/>
              </a:rPr>
              <a:t>) و ساندی تایمز(</a:t>
            </a:r>
            <a:r>
              <a:rPr lang="en-US" sz="3000" b="1" dirty="0" smtClean="0">
                <a:cs typeface="B Compset" pitchFamily="2" charset="-78"/>
              </a:rPr>
              <a:t>(UK</a:t>
            </a:r>
            <a:r>
              <a:rPr lang="fa-IR" sz="3000" b="1" dirty="0" smtClean="0">
                <a:cs typeface="B Compset" pitchFamily="2" charset="-78"/>
              </a:rPr>
              <a:t>(مشهورترین شرکت های دنیا و بهترین سازمان برای کار):</a:t>
            </a:r>
          </a:p>
          <a:p>
            <a:pPr algn="just" rtl="1">
              <a:buFontTx/>
              <a:buNone/>
              <a:defRPr/>
            </a:pPr>
            <a:r>
              <a:rPr lang="fa-IR" b="1" dirty="0" smtClean="0">
                <a:solidFill>
                  <a:srgbClr val="C00000"/>
                </a:solidFill>
                <a:cs typeface="B Compset" pitchFamily="2" charset="-78"/>
              </a:rPr>
              <a:t>رهبری مهمترین عامل اثرگذار بر رتبه بندی سازمان ها تشخیص داده شد.</a:t>
            </a:r>
          </a:p>
          <a:p>
            <a:pPr algn="just" rtl="1">
              <a:defRPr/>
            </a:pPr>
            <a:endParaRPr lang="fa-IR" dirty="0" smtClean="0"/>
          </a:p>
          <a:p>
            <a:pPr algn="just" rtl="1">
              <a:defRPr/>
            </a:pPr>
            <a:r>
              <a:rPr lang="fa-IR" sz="3000" b="1" dirty="0" smtClean="0">
                <a:cs typeface="B Compset" pitchFamily="2" charset="-78"/>
              </a:rPr>
              <a:t>پژوهش</a:t>
            </a:r>
            <a:r>
              <a:rPr lang="fa-IR" dirty="0" smtClean="0"/>
              <a:t> </a:t>
            </a:r>
            <a:r>
              <a:rPr lang="en-US" dirty="0" smtClean="0"/>
              <a:t>HEY GROUP,2002</a:t>
            </a:r>
            <a:r>
              <a:rPr lang="fa-IR" dirty="0" smtClean="0"/>
              <a:t> </a:t>
            </a:r>
            <a:r>
              <a:rPr lang="fa-IR" sz="3000" b="1" dirty="0" smtClean="0">
                <a:cs typeface="B Compset" pitchFamily="2" charset="-78"/>
              </a:rPr>
              <a:t>درمعروفترین شرکت های فورچون:</a:t>
            </a:r>
          </a:p>
          <a:p>
            <a:pPr algn="just" rtl="1">
              <a:buFontTx/>
              <a:buNone/>
              <a:defRPr/>
            </a:pPr>
            <a:r>
              <a:rPr lang="fa-IR" sz="3200" b="1" dirty="0" smtClean="0">
                <a:solidFill>
                  <a:srgbClr val="C00000"/>
                </a:solidFill>
                <a:cs typeface="B Compset" pitchFamily="2" charset="-78"/>
              </a:rPr>
              <a:t>رهبری بهتر؛ حفظ تعهد و روحیه افراد؛ تیم سازی</a:t>
            </a:r>
          </a:p>
          <a:p>
            <a:pPr algn="just" rtl="1">
              <a:buFontTx/>
              <a:buNone/>
              <a:defRPr/>
            </a:pPr>
            <a:endParaRPr lang="fa-IR" sz="3600" b="1" dirty="0" smtClean="0">
              <a:solidFill>
                <a:srgbClr val="FF0066"/>
              </a:solidFill>
              <a:cs typeface="B Compset" pitchFamily="2" charset="-78"/>
            </a:endParaRPr>
          </a:p>
          <a:p>
            <a:pPr algn="just" rtl="1">
              <a:defRPr/>
            </a:pPr>
            <a:r>
              <a:rPr lang="fa-IR" sz="3600" b="1" dirty="0" smtClean="0">
                <a:solidFill>
                  <a:srgbClr val="FF0066"/>
                </a:solidFill>
                <a:cs typeface="B Compset" pitchFamily="2" charset="-78"/>
              </a:rPr>
              <a:t> </a:t>
            </a:r>
            <a:r>
              <a:rPr lang="fa-IR" b="1" dirty="0" smtClean="0">
                <a:cs typeface="B Compset" pitchFamily="2" charset="-78"/>
              </a:rPr>
              <a:t>پژوهش موسسه اکسنتر؛ </a:t>
            </a:r>
            <a:r>
              <a:rPr lang="fa-IR" b="1" dirty="0" smtClean="0">
                <a:solidFill>
                  <a:srgbClr val="C00000"/>
                </a:solidFill>
                <a:cs typeface="B Compset" pitchFamily="2" charset="-78"/>
              </a:rPr>
              <a:t>قیمت سهام شرکت های دارای رهبری خوب، 900درصد افزایش داشته است.</a:t>
            </a:r>
          </a:p>
        </p:txBody>
      </p:sp>
      <p:sp>
        <p:nvSpPr>
          <p:cNvPr id="4" name="Footer Placeholder 3"/>
          <p:cNvSpPr>
            <a:spLocks noGrp="1"/>
          </p:cNvSpPr>
          <p:nvPr>
            <p:ph type="ftr" sz="quarter" idx="11"/>
          </p:nvPr>
        </p:nvSpPr>
        <p:spPr>
          <a:xfrm>
            <a:off x="0" y="6461125"/>
            <a:ext cx="3276600" cy="396875"/>
          </a:xfrm>
        </p:spPr>
        <p:txBody>
          <a:bodyPr/>
          <a:lstStyle/>
          <a:p>
            <a:pPr>
              <a:defRPr/>
            </a:pPr>
            <a:r>
              <a:rPr lang="fa-IR" sz="1000" dirty="0">
                <a:solidFill>
                  <a:srgbClr val="000000"/>
                </a:solidFill>
                <a:latin typeface="2  Compset"/>
                <a:cs typeface="B Compset" panose="00000400000000000000" pitchFamily="2" charset="-78"/>
              </a:rPr>
              <a:t>دکتر داریوش غلام زاده- همایش آسیب شناسی- تعهد و تعلق و رهبری</a:t>
            </a:r>
            <a:endParaRPr lang="en-US" sz="1000" dirty="0">
              <a:solidFill>
                <a:srgbClr val="000000"/>
              </a:solidFill>
              <a:latin typeface="2  Compset"/>
              <a:cs typeface="B Compset" panose="00000400000000000000" pitchFamily="2" charset="-78"/>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Content Placeholder 2"/>
          <p:cNvSpPr>
            <a:spLocks noGrp="1"/>
          </p:cNvSpPr>
          <p:nvPr>
            <p:ph idx="1"/>
          </p:nvPr>
        </p:nvSpPr>
        <p:spPr>
          <a:xfrm>
            <a:off x="0" y="381000"/>
            <a:ext cx="9144000" cy="5638800"/>
          </a:xfrm>
        </p:spPr>
        <p:txBody>
          <a:bodyPr>
            <a:normAutofit lnSpcReduction="10000"/>
          </a:bodyPr>
          <a:lstStyle/>
          <a:p>
            <a:pPr algn="ctr" rtl="1">
              <a:buNone/>
            </a:pPr>
            <a:r>
              <a:rPr lang="fa-IR" sz="5200" b="1" dirty="0" smtClean="0">
                <a:solidFill>
                  <a:srgbClr val="FFFFFF"/>
                </a:solidFill>
                <a:cs typeface="2  Compset" pitchFamily="2" charset="-78"/>
              </a:rPr>
              <a:t> </a:t>
            </a:r>
            <a:r>
              <a:rPr lang="fa-IR" sz="5200" b="1" dirty="0" smtClean="0">
                <a:solidFill>
                  <a:srgbClr val="000000"/>
                </a:solidFill>
                <a:cs typeface="2  Compset" pitchFamily="2" charset="-78"/>
              </a:rPr>
              <a:t>عموما موفقیت و شکست سازمان ها را به رهبران آنها نسبت می دهند. </a:t>
            </a:r>
          </a:p>
          <a:p>
            <a:pPr algn="ctr" rtl="1">
              <a:buFontTx/>
              <a:buNone/>
            </a:pPr>
            <a:endParaRPr lang="fa-IR" sz="6000" b="1" dirty="0" smtClean="0">
              <a:solidFill>
                <a:srgbClr val="000000"/>
              </a:solidFill>
              <a:effectLst/>
              <a:cs typeface="2  Compset" pitchFamily="2" charset="-78"/>
            </a:endParaRPr>
          </a:p>
          <a:p>
            <a:pPr algn="ctr" rtl="1">
              <a:buFontTx/>
              <a:buNone/>
            </a:pPr>
            <a:r>
              <a:rPr lang="fa-IR" sz="4800" b="1" dirty="0" smtClean="0">
                <a:solidFill>
                  <a:srgbClr val="000000"/>
                </a:solidFill>
                <a:effectLst/>
                <a:cs typeface="2  Compset" pitchFamily="2" charset="-78"/>
              </a:rPr>
              <a:t>افراد</a:t>
            </a:r>
            <a:r>
              <a:rPr lang="fa-IR" sz="4800" b="1" dirty="0" smtClean="0">
                <a:solidFill>
                  <a:srgbClr val="FFFFFF"/>
                </a:solidFill>
                <a:effectLst/>
                <a:cs typeface="2  Compset" pitchFamily="2" charset="-78"/>
              </a:rPr>
              <a:t> </a:t>
            </a:r>
            <a:endParaRPr lang="fa-IR" sz="4800" b="1" dirty="0" smtClean="0">
              <a:effectLst/>
              <a:cs typeface="2  Compset" pitchFamily="2" charset="-78"/>
            </a:endParaRPr>
          </a:p>
          <a:p>
            <a:pPr algn="ctr" rtl="1">
              <a:buFontTx/>
              <a:buNone/>
            </a:pPr>
            <a:r>
              <a:rPr lang="fa-IR" sz="4800" b="1" dirty="0" smtClean="0">
                <a:effectLst/>
                <a:cs typeface="2  Compset" pitchFamily="2" charset="-78"/>
              </a:rPr>
              <a:t>سازمان های خود را ترک نمی کنند</a:t>
            </a:r>
          </a:p>
          <a:p>
            <a:pPr algn="ctr" rtl="1">
              <a:buFontTx/>
              <a:buNone/>
            </a:pPr>
            <a:r>
              <a:rPr lang="fa-IR" sz="4800" b="1" dirty="0" smtClean="0">
                <a:solidFill>
                  <a:srgbClr val="C00000"/>
                </a:solidFill>
                <a:effectLst/>
                <a:cs typeface="2  Compset" pitchFamily="2" charset="-78"/>
              </a:rPr>
              <a:t>رهبران</a:t>
            </a:r>
            <a:r>
              <a:rPr lang="fa-IR" sz="4800" b="1" dirty="0" smtClean="0">
                <a:solidFill>
                  <a:srgbClr val="FFFFFF"/>
                </a:solidFill>
                <a:effectLst/>
                <a:cs typeface="2  Compset" pitchFamily="2" charset="-78"/>
              </a:rPr>
              <a:t> </a:t>
            </a:r>
          </a:p>
          <a:p>
            <a:pPr algn="ctr" rtl="1">
              <a:buFontTx/>
              <a:buNone/>
            </a:pPr>
            <a:r>
              <a:rPr lang="fa-IR" sz="4800" b="1" dirty="0" smtClean="0">
                <a:solidFill>
                  <a:srgbClr val="CC3300"/>
                </a:solidFill>
                <a:effectLst/>
                <a:cs typeface="2  Compset" pitchFamily="2" charset="-78"/>
              </a:rPr>
              <a:t>خود را ترک می کنند.</a:t>
            </a:r>
          </a:p>
        </p:txBody>
      </p:sp>
      <p:sp>
        <p:nvSpPr>
          <p:cNvPr id="4" name="Footer Placeholder 3"/>
          <p:cNvSpPr>
            <a:spLocks noGrp="1"/>
          </p:cNvSpPr>
          <p:nvPr>
            <p:ph type="ftr" sz="quarter" idx="11"/>
          </p:nvPr>
        </p:nvSpPr>
        <p:spPr/>
        <p:txBody>
          <a:bodyPr/>
          <a:lstStyle/>
          <a:p>
            <a:pPr>
              <a:defRPr/>
            </a:pPr>
            <a:r>
              <a:rPr lang="fa-IR" sz="1000" dirty="0">
                <a:solidFill>
                  <a:srgbClr val="000000"/>
                </a:solidFill>
                <a:latin typeface="2  Compset"/>
                <a:cs typeface="B Compset" panose="00000400000000000000" pitchFamily="2" charset="-78"/>
              </a:rPr>
              <a:t>دکتر داریوش غلام زاده- همایش آسیب شناسی- تعهد و تعلق و رهبری</a:t>
            </a:r>
            <a:endParaRPr lang="en-US" sz="1000" dirty="0">
              <a:solidFill>
                <a:srgbClr val="000000"/>
              </a:solidFill>
              <a:latin typeface="2  Compset"/>
              <a:cs typeface="B Compset" panose="00000400000000000000" pitchFamily="2" charset="-78"/>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274638"/>
            <a:ext cx="7772400" cy="715962"/>
          </a:xfrm>
        </p:spPr>
        <p:txBody>
          <a:bodyPr>
            <a:normAutofit fontScale="90000"/>
          </a:bodyPr>
          <a:lstStyle/>
          <a:p>
            <a:pPr algn="just" rtl="1"/>
            <a:r>
              <a:rPr lang="fa-IR" b="1" dirty="0" smtClean="0">
                <a:solidFill>
                  <a:srgbClr val="C00000"/>
                </a:solidFill>
                <a:cs typeface="B Compset" pitchFamily="2" charset="-78"/>
              </a:rPr>
              <a:t>و اما، . . .         رهبری چیست؟</a:t>
            </a:r>
            <a:endParaRPr lang="en-US" b="1" dirty="0" smtClean="0">
              <a:solidFill>
                <a:srgbClr val="C00000"/>
              </a:solidFill>
              <a:cs typeface="B Compset" pitchFamily="2" charset="-78"/>
            </a:endParaRPr>
          </a:p>
        </p:txBody>
      </p:sp>
      <p:sp>
        <p:nvSpPr>
          <p:cNvPr id="3" name="Content Placeholder 2"/>
          <p:cNvSpPr>
            <a:spLocks noGrp="1"/>
          </p:cNvSpPr>
          <p:nvPr>
            <p:ph sz="quarter" idx="1"/>
          </p:nvPr>
        </p:nvSpPr>
        <p:spPr>
          <a:xfrm>
            <a:off x="228600" y="1143000"/>
            <a:ext cx="8610600" cy="5410200"/>
          </a:xfrm>
        </p:spPr>
        <p:txBody>
          <a:bodyPr/>
          <a:lstStyle/>
          <a:p>
            <a:pPr algn="just" rtl="1"/>
            <a:r>
              <a:rPr lang="fa-IR" b="1" dirty="0" smtClean="0">
                <a:cs typeface="B Compset" pitchFamily="2" charset="-78"/>
              </a:rPr>
              <a:t>کاتر می گوید ازسال 1987 که بحث تفاوت بین رهبری و مدیریت را باز کرده ام، تا به امروز شناخت این تفاوت آسانتر شده است، اما هنوز اهمیت موضوع پابرجاست. </a:t>
            </a:r>
          </a:p>
          <a:p>
            <a:pPr algn="ctr" rtl="1">
              <a:buNone/>
            </a:pPr>
            <a:r>
              <a:rPr lang="fa-IR" b="1" u="sng" dirty="0" smtClean="0">
                <a:cs typeface="B Compset" pitchFamily="2" charset="-78"/>
              </a:rPr>
              <a:t>هنوز می گوییم رهبری ولی از آن مدیریت مراد می کنیم. </a:t>
            </a:r>
          </a:p>
          <a:p>
            <a:pPr algn="ctr" rtl="1">
              <a:buNone/>
            </a:pPr>
            <a:endParaRPr lang="fa-IR" b="1" u="sng" dirty="0" smtClean="0">
              <a:cs typeface="B Compset" pitchFamily="2" charset="-78"/>
            </a:endParaRPr>
          </a:p>
          <a:p>
            <a:pPr algn="just" rtl="1"/>
            <a:r>
              <a:rPr lang="fa-IR" sz="2300" b="1" dirty="0" smtClean="0">
                <a:cs typeface="B Compset" pitchFamily="2" charset="-78"/>
              </a:rPr>
              <a:t>اگر کسی معنای واقعی رهبری را نداند، نمی تواند مهارت های مربوطه را در خود بپروراند.</a:t>
            </a:r>
          </a:p>
          <a:p>
            <a:pPr algn="just" rtl="1"/>
            <a:r>
              <a:rPr lang="fa-IR" sz="2300" b="1" dirty="0" smtClean="0">
                <a:cs typeface="B Compset" pitchFamily="2" charset="-78"/>
              </a:rPr>
              <a:t>آنها تغییر را مدیریت می کنند اما بدون عنصر رهبری</a:t>
            </a:r>
          </a:p>
          <a:p>
            <a:pPr algn="just" rtl="1"/>
            <a:r>
              <a:rPr lang="fa-IR" sz="2300" b="1" dirty="0" smtClean="0">
                <a:cs typeface="B Compset" pitchFamily="2" charset="-78"/>
              </a:rPr>
              <a:t>آنها افراد را اداره می کنند اما آنها را بر نمی انگیزند تا با وقایع دشوار مقابله کنند.</a:t>
            </a:r>
          </a:p>
          <a:p>
            <a:pPr algn="just" rtl="1"/>
            <a:r>
              <a:rPr lang="fa-IR" sz="2300" b="1" dirty="0" smtClean="0">
                <a:cs typeface="B Compset" pitchFamily="2" charset="-78"/>
              </a:rPr>
              <a:t>در اداره کردن بنگاه توفیق دارند اما از قاپیدن فرصت های تازه و مهار مخاطرات تازه عاجزند.</a:t>
            </a:r>
          </a:p>
          <a:p>
            <a:pPr algn="just" rtl="1">
              <a:buNone/>
            </a:pPr>
            <a:r>
              <a:rPr lang="fa-IR" b="1" dirty="0" smtClean="0">
                <a:cs typeface="B Compset" pitchFamily="2" charset="-78"/>
              </a:rPr>
              <a:t> </a:t>
            </a:r>
          </a:p>
          <a:p>
            <a:pPr algn="just" rtl="1">
              <a:buNone/>
            </a:pPr>
            <a:r>
              <a:rPr lang="fa-IR" b="1" dirty="0" smtClean="0">
                <a:solidFill>
                  <a:srgbClr val="C00000"/>
                </a:solidFill>
                <a:cs typeface="B Compset" pitchFamily="2" charset="-78"/>
              </a:rPr>
              <a:t>رهبری فراتر از این هاست . . . </a:t>
            </a:r>
            <a:endParaRPr lang="en-US" b="1" dirty="0">
              <a:solidFill>
                <a:srgbClr val="C00000"/>
              </a:solidFill>
              <a:cs typeface="B Compset" pitchFamily="2" charset="-78"/>
            </a:endParaRPr>
          </a:p>
        </p:txBody>
      </p:sp>
      <p:sp>
        <p:nvSpPr>
          <p:cNvPr id="4" name="Footer Placeholder 3"/>
          <p:cNvSpPr>
            <a:spLocks noGrp="1"/>
          </p:cNvSpPr>
          <p:nvPr>
            <p:ph type="ftr" sz="quarter" idx="11"/>
          </p:nvPr>
        </p:nvSpPr>
        <p:spPr/>
        <p:txBody>
          <a:bodyPr/>
          <a:lstStyle/>
          <a:p>
            <a:pPr>
              <a:defRPr/>
            </a:pPr>
            <a:r>
              <a:rPr lang="fa-IR" sz="1000" dirty="0">
                <a:solidFill>
                  <a:srgbClr val="000000"/>
                </a:solidFill>
                <a:latin typeface="2  Compset"/>
                <a:cs typeface="B Compset" panose="00000400000000000000" pitchFamily="2" charset="-78"/>
              </a:rPr>
              <a:t>دکتر داریوش غلام زاده- همایش آسیب شناسی- تعهد و تعلق و رهبری</a:t>
            </a:r>
            <a:endParaRPr lang="en-US" sz="1000" dirty="0">
              <a:solidFill>
                <a:srgbClr val="000000"/>
              </a:solidFill>
              <a:latin typeface="2  Compset"/>
              <a:cs typeface="B Compset" panose="00000400000000000000" pitchFamily="2" charset="-78"/>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 1"/>
          <p:cNvGraphicFramePr/>
          <p:nvPr>
            <p:extLst>
              <p:ext uri="{D42A27DB-BD31-4B8C-83A1-F6EECF244321}">
                <p14:modId xmlns:p14="http://schemas.microsoft.com/office/powerpoint/2010/main" val="660063563"/>
              </p:ext>
            </p:extLst>
          </p:nvPr>
        </p:nvGraphicFramePr>
        <p:xfrm>
          <a:off x="914400" y="381000"/>
          <a:ext cx="6858000" cy="51816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Footer Placeholder 1"/>
          <p:cNvSpPr txBox="1">
            <a:spLocks/>
          </p:cNvSpPr>
          <p:nvPr/>
        </p:nvSpPr>
        <p:spPr bwMode="gray">
          <a:xfrm>
            <a:off x="19050" y="6539553"/>
            <a:ext cx="3028950" cy="381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defPPr>
              <a:defRPr lang="en-US"/>
            </a:defPPr>
            <a:lvl1pPr algn="r" rtl="1" fontAlgn="base">
              <a:spcBef>
                <a:spcPct val="0"/>
              </a:spcBef>
              <a:spcAft>
                <a:spcPct val="0"/>
              </a:spcAft>
              <a:defRPr sz="1000" kern="1200">
                <a:solidFill>
                  <a:schemeClr val="bg1"/>
                </a:solidFill>
                <a:latin typeface="+mn-lt"/>
                <a:ea typeface="+mn-ea"/>
                <a:cs typeface="Times New Roman" pitchFamily="18" charset="0"/>
              </a:defRPr>
            </a:lvl1pPr>
            <a:lvl2pPr marL="457200" algn="r" rtl="1" fontAlgn="base">
              <a:spcBef>
                <a:spcPct val="0"/>
              </a:spcBef>
              <a:spcAft>
                <a:spcPct val="0"/>
              </a:spcAft>
              <a:defRPr sz="2400" kern="1200">
                <a:solidFill>
                  <a:schemeClr val="tx1"/>
                </a:solidFill>
                <a:latin typeface="Times New Roman" pitchFamily="18" charset="0"/>
                <a:ea typeface="+mn-ea"/>
                <a:cs typeface="Times New Roman" pitchFamily="18" charset="0"/>
              </a:defRPr>
            </a:lvl2pPr>
            <a:lvl3pPr marL="914400" algn="r" rtl="1" fontAlgn="base">
              <a:spcBef>
                <a:spcPct val="0"/>
              </a:spcBef>
              <a:spcAft>
                <a:spcPct val="0"/>
              </a:spcAft>
              <a:defRPr sz="2400" kern="1200">
                <a:solidFill>
                  <a:schemeClr val="tx1"/>
                </a:solidFill>
                <a:latin typeface="Times New Roman" pitchFamily="18" charset="0"/>
                <a:ea typeface="+mn-ea"/>
                <a:cs typeface="Times New Roman" pitchFamily="18" charset="0"/>
              </a:defRPr>
            </a:lvl3pPr>
            <a:lvl4pPr marL="1371600" algn="r" rtl="1" fontAlgn="base">
              <a:spcBef>
                <a:spcPct val="0"/>
              </a:spcBef>
              <a:spcAft>
                <a:spcPct val="0"/>
              </a:spcAft>
              <a:defRPr sz="2400" kern="1200">
                <a:solidFill>
                  <a:schemeClr val="tx1"/>
                </a:solidFill>
                <a:latin typeface="Times New Roman" pitchFamily="18" charset="0"/>
                <a:ea typeface="+mn-ea"/>
                <a:cs typeface="Times New Roman" pitchFamily="18" charset="0"/>
              </a:defRPr>
            </a:lvl4pPr>
            <a:lvl5pPr marL="1828800" algn="r" rtl="1" fontAlgn="base">
              <a:spcBef>
                <a:spcPct val="0"/>
              </a:spcBef>
              <a:spcAft>
                <a:spcPct val="0"/>
              </a:spcAft>
              <a:defRPr sz="2400" kern="1200">
                <a:solidFill>
                  <a:schemeClr val="tx1"/>
                </a:solidFill>
                <a:latin typeface="Times New Roman" pitchFamily="18" charset="0"/>
                <a:ea typeface="+mn-ea"/>
                <a:cs typeface="Times New Roman" pitchFamily="18" charset="0"/>
              </a:defRPr>
            </a:lvl5pPr>
            <a:lvl6pPr marL="2286000" algn="l" defTabSz="914400" rtl="0" eaLnBrk="1" latinLnBrk="0" hangingPunct="1">
              <a:defRPr sz="2400" kern="1200">
                <a:solidFill>
                  <a:schemeClr val="tx1"/>
                </a:solidFill>
                <a:latin typeface="Times New Roman" pitchFamily="18" charset="0"/>
                <a:ea typeface="+mn-ea"/>
                <a:cs typeface="Times New Roman" pitchFamily="18" charset="0"/>
              </a:defRPr>
            </a:lvl6pPr>
            <a:lvl7pPr marL="2743200" algn="l" defTabSz="914400" rtl="0" eaLnBrk="1" latinLnBrk="0" hangingPunct="1">
              <a:defRPr sz="2400" kern="1200">
                <a:solidFill>
                  <a:schemeClr val="tx1"/>
                </a:solidFill>
                <a:latin typeface="Times New Roman" pitchFamily="18" charset="0"/>
                <a:ea typeface="+mn-ea"/>
                <a:cs typeface="Times New Roman" pitchFamily="18" charset="0"/>
              </a:defRPr>
            </a:lvl7pPr>
            <a:lvl8pPr marL="3200400" algn="l" defTabSz="914400" rtl="0" eaLnBrk="1" latinLnBrk="0" hangingPunct="1">
              <a:defRPr sz="2400" kern="1200">
                <a:solidFill>
                  <a:schemeClr val="tx1"/>
                </a:solidFill>
                <a:latin typeface="Times New Roman" pitchFamily="18" charset="0"/>
                <a:ea typeface="+mn-ea"/>
                <a:cs typeface="Times New Roman" pitchFamily="18" charset="0"/>
              </a:defRPr>
            </a:lvl8pPr>
            <a:lvl9pPr marL="3657600" algn="l" defTabSz="914400" rtl="0" eaLnBrk="1" latinLnBrk="0" hangingPunct="1">
              <a:defRPr sz="2400" kern="1200">
                <a:solidFill>
                  <a:schemeClr val="tx1"/>
                </a:solidFill>
                <a:latin typeface="Times New Roman" pitchFamily="18" charset="0"/>
                <a:ea typeface="+mn-ea"/>
                <a:cs typeface="Times New Roman" pitchFamily="18" charset="0"/>
              </a:defRPr>
            </a:lvl9pPr>
          </a:lstStyle>
          <a:p>
            <a:pPr>
              <a:defRPr/>
            </a:pPr>
            <a:r>
              <a:rPr lang="fa-IR" sz="1100" b="1" dirty="0" smtClean="0">
                <a:solidFill>
                  <a:srgbClr val="FFFFFF"/>
                </a:solidFill>
                <a:cs typeface="B Zar" pitchFamily="2" charset="-78"/>
              </a:rPr>
              <a:t>مربی‌گری در مدیریت عملکرد- دکتر داریوش غلام زاده</a:t>
            </a:r>
            <a:endParaRPr lang="en-US" sz="1100" b="1" dirty="0">
              <a:solidFill>
                <a:srgbClr val="FFFFFF"/>
              </a:solidFill>
              <a:cs typeface="B Zar" pitchFamily="2" charset="-78"/>
            </a:endParaRPr>
          </a:p>
        </p:txBody>
      </p:sp>
      <p:pic>
        <p:nvPicPr>
          <p:cNvPr id="3" name="Picture 2"/>
          <p:cNvPicPr>
            <a:picLocks noChangeAspect="1"/>
          </p:cNvPicPr>
          <p:nvPr/>
        </p:nvPicPr>
        <p:blipFill>
          <a:blip r:embed="rId7"/>
          <a:stretch>
            <a:fillRect/>
          </a:stretch>
        </p:blipFill>
        <p:spPr>
          <a:xfrm>
            <a:off x="6098662" y="152400"/>
            <a:ext cx="2743098" cy="2438400"/>
          </a:xfrm>
          <a:prstGeom prst="rect">
            <a:avLst/>
          </a:prstGeom>
        </p:spPr>
      </p:pic>
      <p:pic>
        <p:nvPicPr>
          <p:cNvPr id="5" name="Picture 4"/>
          <p:cNvPicPr>
            <a:picLocks noChangeAspect="1"/>
          </p:cNvPicPr>
          <p:nvPr/>
        </p:nvPicPr>
        <p:blipFill>
          <a:blip r:embed="rId8"/>
          <a:stretch>
            <a:fillRect/>
          </a:stretch>
        </p:blipFill>
        <p:spPr>
          <a:xfrm>
            <a:off x="58686" y="4374922"/>
            <a:ext cx="2472268" cy="2172005"/>
          </a:xfrm>
          <a:prstGeom prst="rect">
            <a:avLst/>
          </a:prstGeom>
        </p:spPr>
      </p:pic>
      <p:pic>
        <p:nvPicPr>
          <p:cNvPr id="9" name="Picture 8"/>
          <p:cNvPicPr>
            <a:picLocks noChangeAspect="1"/>
          </p:cNvPicPr>
          <p:nvPr/>
        </p:nvPicPr>
        <p:blipFill>
          <a:blip r:embed="rId9"/>
          <a:stretch>
            <a:fillRect/>
          </a:stretch>
        </p:blipFill>
        <p:spPr>
          <a:xfrm>
            <a:off x="5030644" y="4374922"/>
            <a:ext cx="3960956" cy="2330678"/>
          </a:xfrm>
          <a:prstGeom prst="rect">
            <a:avLst/>
          </a:prstGeom>
        </p:spPr>
      </p:pic>
    </p:spTree>
    <p:extLst>
      <p:ext uri="{BB962C8B-B14F-4D97-AF65-F5344CB8AC3E}">
        <p14:creationId xmlns:p14="http://schemas.microsoft.com/office/powerpoint/2010/main" val="947767328"/>
      </p:ext>
    </p:extLst>
  </p:cSld>
  <p:clrMapOvr>
    <a:masterClrMapping/>
  </p:clrMapOvr>
  <p:transition spd="slow">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1"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0" fill="hold"/>
                                        <p:tgtEl>
                                          <p:spTgt spid="2"/>
                                        </p:tgtEl>
                                        <p:attrNameLst>
                                          <p:attrName>ppt_w</p:attrName>
                                        </p:attrNameLst>
                                      </p:cBhvr>
                                      <p:tavLst>
                                        <p:tav tm="0">
                                          <p:val>
                                            <p:fltVal val="0"/>
                                          </p:val>
                                        </p:tav>
                                        <p:tav tm="100000">
                                          <p:val>
                                            <p:strVal val="#ppt_w"/>
                                          </p:val>
                                        </p:tav>
                                      </p:tavLst>
                                    </p:anim>
                                    <p:anim calcmode="lin" valueType="num">
                                      <p:cBhvr>
                                        <p:cTn id="8" dur="5000" fill="hold"/>
                                        <p:tgtEl>
                                          <p:spTgt spid="2"/>
                                        </p:tgtEl>
                                        <p:attrNameLst>
                                          <p:attrName>ppt_h</p:attrName>
                                        </p:attrNameLst>
                                      </p:cBhvr>
                                      <p:tavLst>
                                        <p:tav tm="0">
                                          <p:val>
                                            <p:fltVal val="0"/>
                                          </p:val>
                                        </p:tav>
                                        <p:tav tm="100000">
                                          <p:val>
                                            <p:strVal val="#ppt_h"/>
                                          </p:val>
                                        </p:tav>
                                      </p:tavLst>
                                    </p:anim>
                                    <p:animEffect transition="in" filter="fade">
                                      <p:cBhvr>
                                        <p:cTn id="9" dur="5000"/>
                                        <p:tgtEl>
                                          <p:spTgt spid="2"/>
                                        </p:tgtEl>
                                      </p:cBhvr>
                                    </p:animEffect>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nodeType="clickEffect">
                                  <p:stCondLst>
                                    <p:cond delay="0"/>
                                  </p:stCondLst>
                                  <p:childTnLst>
                                    <p:set>
                                      <p:cBhvr>
                                        <p:cTn id="13" dur="1" fill="hold">
                                          <p:stCondLst>
                                            <p:cond delay="0"/>
                                          </p:stCondLst>
                                        </p:cTn>
                                        <p:tgtEl>
                                          <p:spTgt spid="3"/>
                                        </p:tgtEl>
                                        <p:attrNameLst>
                                          <p:attrName>style.visibility</p:attrName>
                                        </p:attrNameLst>
                                      </p:cBhvr>
                                      <p:to>
                                        <p:strVal val="visible"/>
                                      </p:to>
                                    </p:set>
                                    <p:anim calcmode="lin" valueType="num">
                                      <p:cBhvr additive="base">
                                        <p:cTn id="14" dur="3000" fill="hold"/>
                                        <p:tgtEl>
                                          <p:spTgt spid="3"/>
                                        </p:tgtEl>
                                        <p:attrNameLst>
                                          <p:attrName>ppt_x</p:attrName>
                                        </p:attrNameLst>
                                      </p:cBhvr>
                                      <p:tavLst>
                                        <p:tav tm="0">
                                          <p:val>
                                            <p:strVal val="#ppt_x"/>
                                          </p:val>
                                        </p:tav>
                                        <p:tav tm="100000">
                                          <p:val>
                                            <p:strVal val="#ppt_x"/>
                                          </p:val>
                                        </p:tav>
                                      </p:tavLst>
                                    </p:anim>
                                    <p:anim calcmode="lin" valueType="num">
                                      <p:cBhvr additive="base">
                                        <p:cTn id="15" dur="3000" fill="hold"/>
                                        <p:tgtEl>
                                          <p:spTgt spid="3"/>
                                        </p:tgtEl>
                                        <p:attrNameLst>
                                          <p:attrName>ppt_y</p:attrName>
                                        </p:attrNameLst>
                                      </p:cBhvr>
                                      <p:tavLst>
                                        <p:tav tm="0">
                                          <p:val>
                                            <p:strVal val="1+#ppt_h/2"/>
                                          </p:val>
                                        </p:tav>
                                        <p:tav tm="100000">
                                          <p:val>
                                            <p:strVal val="#ppt_y"/>
                                          </p:val>
                                        </p:tav>
                                      </p:tavLst>
                                    </p:anim>
                                  </p:childTnLst>
                                  <p:subTnLst>
                                    <p:set>
                                      <p:cBhvr override="childStyle">
                                        <p:cTn dur="1" fill="hold" display="0" masterRel="nextClick" afterEffect="1"/>
                                        <p:tgtEl>
                                          <p:spTgt spid="3"/>
                                        </p:tgtEl>
                                        <p:attrNameLst>
                                          <p:attrName>style.visibility</p:attrName>
                                        </p:attrNameLst>
                                      </p:cBhvr>
                                      <p:to>
                                        <p:strVal val="hidden"/>
                                      </p:to>
                                    </p:set>
                                  </p:subTnLst>
                                </p:cTn>
                              </p:par>
                            </p:childTnLst>
                          </p:cTn>
                        </p:par>
                      </p:childTnLst>
                    </p:cTn>
                  </p:par>
                  <p:par>
                    <p:cTn id="16" fill="hold">
                      <p:stCondLst>
                        <p:cond delay="indefinite"/>
                      </p:stCondLst>
                      <p:childTnLst>
                        <p:par>
                          <p:cTn id="17" fill="hold">
                            <p:stCondLst>
                              <p:cond delay="0"/>
                            </p:stCondLst>
                            <p:childTnLst>
                              <p:par>
                                <p:cTn id="18" presetID="1" presetClass="entr" presetSubtype="0" fill="hold" nodeType="clickEffect">
                                  <p:stCondLst>
                                    <p:cond delay="0"/>
                                  </p:stCondLst>
                                  <p:childTnLst>
                                    <p:set>
                                      <p:cBhvr>
                                        <p:cTn id="19" dur="1" fill="hold">
                                          <p:stCondLst>
                                            <p:cond delay="0"/>
                                          </p:stCondLst>
                                        </p:cTn>
                                        <p:tgtEl>
                                          <p:spTgt spid="9"/>
                                        </p:tgtEl>
                                        <p:attrNameLst>
                                          <p:attrName>style.visibility</p:attrName>
                                        </p:attrNameLst>
                                      </p:cBhvr>
                                      <p:to>
                                        <p:strVal val="visible"/>
                                      </p:to>
                                    </p:set>
                                  </p:childTnLst>
                                  <p:subTnLst>
                                    <p:set>
                                      <p:cBhvr override="childStyle">
                                        <p:cTn dur="1" fill="hold" display="0" masterRel="nextClick" afterEffect="1"/>
                                        <p:tgtEl>
                                          <p:spTgt spid="9"/>
                                        </p:tgtEl>
                                        <p:attrNameLst>
                                          <p:attrName>style.visibility</p:attrName>
                                        </p:attrNameLst>
                                      </p:cBhvr>
                                      <p:to>
                                        <p:strVal val="hidden"/>
                                      </p:to>
                                    </p:set>
                                  </p:subTnLst>
                                </p:cTn>
                              </p:par>
                            </p:childTnLst>
                          </p:cTn>
                        </p:par>
                      </p:childTnLst>
                    </p:cTn>
                  </p:par>
                  <p:par>
                    <p:cTn id="20" fill="hold">
                      <p:stCondLst>
                        <p:cond delay="indefinite"/>
                      </p:stCondLst>
                      <p:childTnLst>
                        <p:par>
                          <p:cTn id="21" fill="hold">
                            <p:stCondLst>
                              <p:cond delay="0"/>
                            </p:stCondLst>
                            <p:childTnLst>
                              <p:par>
                                <p:cTn id="22" presetID="1" presetClass="entr" presetSubtype="0" fill="hold" nodeType="clickEffect">
                                  <p:stCondLst>
                                    <p:cond delay="0"/>
                                  </p:stCondLst>
                                  <p:childTnLst>
                                    <p:set>
                                      <p:cBhvr>
                                        <p:cTn id="23" dur="1" fill="hold">
                                          <p:stCondLst>
                                            <p:cond delay="9"/>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 grpId="1">
        <p:bldAsOne/>
      </p:bldGraphic>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274638"/>
            <a:ext cx="7772400" cy="715962"/>
          </a:xfrm>
        </p:spPr>
        <p:txBody>
          <a:bodyPr>
            <a:normAutofit fontScale="90000"/>
          </a:bodyPr>
          <a:lstStyle/>
          <a:p>
            <a:pPr algn="just" rtl="1"/>
            <a:r>
              <a:rPr lang="fa-IR" b="1" dirty="0" smtClean="0">
                <a:solidFill>
                  <a:srgbClr val="C00000"/>
                </a:solidFill>
                <a:cs typeface="B Compset" pitchFamily="2" charset="-78"/>
              </a:rPr>
              <a:t>و اما، . . .         رهبری چیست؟</a:t>
            </a:r>
            <a:endParaRPr lang="en-US" b="1" dirty="0" smtClean="0">
              <a:solidFill>
                <a:srgbClr val="C00000"/>
              </a:solidFill>
              <a:cs typeface="B Compset" pitchFamily="2" charset="-78"/>
            </a:endParaRPr>
          </a:p>
        </p:txBody>
      </p:sp>
      <p:sp>
        <p:nvSpPr>
          <p:cNvPr id="3" name="Content Placeholder 2"/>
          <p:cNvSpPr>
            <a:spLocks noGrp="1"/>
          </p:cNvSpPr>
          <p:nvPr>
            <p:ph sz="quarter" idx="1"/>
          </p:nvPr>
        </p:nvSpPr>
        <p:spPr>
          <a:xfrm>
            <a:off x="152400" y="1143000"/>
            <a:ext cx="8915400" cy="5410200"/>
          </a:xfrm>
        </p:spPr>
        <p:txBody>
          <a:bodyPr>
            <a:normAutofit/>
          </a:bodyPr>
          <a:lstStyle/>
          <a:p>
            <a:pPr algn="just" rtl="1">
              <a:buNone/>
            </a:pPr>
            <a:r>
              <a:rPr lang="fa-IR" sz="2800" b="1" dirty="0" smtClean="0">
                <a:cs typeface="B Compset" pitchFamily="2" charset="-78"/>
              </a:rPr>
              <a:t>رهبري: عمل تاثيرگذاري برافراد است، به طوري كه از روي ميل و علاقه براي تحقق اهداف گروهي تلاش كنند. </a:t>
            </a:r>
          </a:p>
          <a:p>
            <a:pPr algn="just" rtl="1">
              <a:buNone/>
            </a:pPr>
            <a:endParaRPr lang="fa-IR" sz="2800" b="1" dirty="0" smtClean="0">
              <a:cs typeface="B Compset" pitchFamily="2" charset="-78"/>
            </a:endParaRPr>
          </a:p>
          <a:p>
            <a:pPr algn="just" rtl="1">
              <a:buNone/>
            </a:pPr>
            <a:r>
              <a:rPr lang="fa-IR" sz="2800" b="1" dirty="0" smtClean="0">
                <a:cs typeface="B Compset" pitchFamily="2" charset="-78"/>
              </a:rPr>
              <a:t>---- اثري است كه يك فرد، بر گروهي از افراد براي دستيابي به هدف مشترك عمومي مي گذارد.</a:t>
            </a:r>
          </a:p>
          <a:p>
            <a:pPr algn="r">
              <a:buNone/>
            </a:pPr>
            <a:endParaRPr lang="fa-IR" sz="3200" b="1" dirty="0" smtClean="0">
              <a:solidFill>
                <a:srgbClr val="000000"/>
              </a:solidFill>
              <a:cs typeface="2  Compset" pitchFamily="2" charset="-78"/>
            </a:endParaRPr>
          </a:p>
          <a:p>
            <a:pPr algn="just" rtl="1">
              <a:buFont typeface="Wingdings" pitchFamily="2" charset="2"/>
              <a:buChar char="ü"/>
            </a:pPr>
            <a:r>
              <a:rPr lang="fa-IR" sz="2400" b="1" dirty="0" smtClean="0">
                <a:solidFill>
                  <a:srgbClr val="000000"/>
                </a:solidFill>
                <a:cs typeface="B Compset" pitchFamily="2" charset="-78"/>
              </a:rPr>
              <a:t>رهبري يك فرايند است، به این ترتیب با داشتن سمت فرق می کند. </a:t>
            </a:r>
          </a:p>
          <a:p>
            <a:pPr algn="just" rtl="1">
              <a:buFont typeface="Wingdings" pitchFamily="2" charset="2"/>
              <a:buChar char="ü"/>
            </a:pPr>
            <a:r>
              <a:rPr lang="fa-IR" sz="2400" b="1" dirty="0" smtClean="0">
                <a:solidFill>
                  <a:srgbClr val="000000"/>
                </a:solidFill>
                <a:cs typeface="B Compset" pitchFamily="2" charset="-78"/>
              </a:rPr>
              <a:t>رهبري با تغيير آميخته است. </a:t>
            </a:r>
            <a:r>
              <a:rPr lang="fa-IR" sz="2300" b="1" dirty="0" smtClean="0">
                <a:solidFill>
                  <a:srgbClr val="000000"/>
                </a:solidFill>
                <a:cs typeface="B Compset" pitchFamily="2" charset="-78"/>
              </a:rPr>
              <a:t>نمی توان در شرایط با ثبات یا با حفظ وضعیت موجود رهبر بود.</a:t>
            </a:r>
          </a:p>
          <a:p>
            <a:pPr algn="just" rtl="1">
              <a:buFont typeface="Wingdings" pitchFamily="2" charset="2"/>
              <a:buChar char="ü"/>
            </a:pPr>
            <a:r>
              <a:rPr lang="fa-IR" sz="2400" b="1" dirty="0" smtClean="0">
                <a:solidFill>
                  <a:srgbClr val="000000"/>
                </a:solidFill>
                <a:cs typeface="B Compset" pitchFamily="2" charset="-78"/>
              </a:rPr>
              <a:t>رهبري در داخل يك گروه اتفاق مي افتد.</a:t>
            </a:r>
          </a:p>
          <a:p>
            <a:pPr algn="just" rtl="1">
              <a:buFont typeface="Wingdings" pitchFamily="2" charset="2"/>
              <a:buChar char="ü"/>
            </a:pPr>
            <a:r>
              <a:rPr lang="fa-IR" sz="2400" b="1" dirty="0" smtClean="0">
                <a:solidFill>
                  <a:srgbClr val="000000"/>
                </a:solidFill>
                <a:cs typeface="B Compset" pitchFamily="2" charset="-78"/>
              </a:rPr>
              <a:t>رهبري هدفمند است.</a:t>
            </a:r>
            <a:endParaRPr lang="en-US" sz="2400" b="1" dirty="0" smtClean="0">
              <a:solidFill>
                <a:srgbClr val="000000"/>
              </a:solidFill>
              <a:cs typeface="B Compset" pitchFamily="2" charset="-78"/>
            </a:endParaRPr>
          </a:p>
          <a:p>
            <a:pPr algn="just" rtl="1">
              <a:buNone/>
            </a:pPr>
            <a:endParaRPr lang="en-US" sz="3000" b="1" dirty="0" smtClean="0">
              <a:cs typeface="B Compset" pitchFamily="2" charset="-78"/>
            </a:endParaRPr>
          </a:p>
          <a:p>
            <a:pPr algn="just" rtl="1"/>
            <a:endParaRPr lang="en-US" b="1" dirty="0">
              <a:solidFill>
                <a:srgbClr val="C00000"/>
              </a:solidFill>
              <a:cs typeface="B Compset" pitchFamily="2" charset="-78"/>
            </a:endParaRPr>
          </a:p>
        </p:txBody>
      </p:sp>
      <p:sp>
        <p:nvSpPr>
          <p:cNvPr id="4" name="Footer Placeholder 3"/>
          <p:cNvSpPr>
            <a:spLocks noGrp="1"/>
          </p:cNvSpPr>
          <p:nvPr>
            <p:ph type="ftr" sz="quarter" idx="11"/>
          </p:nvPr>
        </p:nvSpPr>
        <p:spPr/>
        <p:txBody>
          <a:bodyPr/>
          <a:lstStyle/>
          <a:p>
            <a:pPr>
              <a:defRPr/>
            </a:pPr>
            <a:r>
              <a:rPr lang="fa-IR" sz="1000" dirty="0">
                <a:solidFill>
                  <a:srgbClr val="000000"/>
                </a:solidFill>
                <a:latin typeface="2  Compset"/>
                <a:cs typeface="B Compset" panose="00000400000000000000" pitchFamily="2" charset="-78"/>
              </a:rPr>
              <a:t>دکتر داریوش غلام زاده- همایش آسیب شناسی- تعهد و تعلق و رهبری</a:t>
            </a:r>
            <a:endParaRPr lang="en-US" sz="1000" dirty="0">
              <a:solidFill>
                <a:srgbClr val="000000"/>
              </a:solidFill>
              <a:latin typeface="2  Compset"/>
              <a:cs typeface="B Compset" panose="00000400000000000000" pitchFamily="2" charset="-78"/>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6850" name="Rectangle 2"/>
          <p:cNvSpPr>
            <a:spLocks noGrp="1" noChangeArrowheads="1"/>
          </p:cNvSpPr>
          <p:nvPr>
            <p:ph type="title"/>
          </p:nvPr>
        </p:nvSpPr>
        <p:spPr>
          <a:xfrm>
            <a:off x="457200" y="152400"/>
            <a:ext cx="8229600" cy="762000"/>
          </a:xfrm>
        </p:spPr>
        <p:txBody>
          <a:bodyPr/>
          <a:lstStyle/>
          <a:p>
            <a:pPr algn="ctr" rtl="1" eaLnBrk="1" hangingPunct="1">
              <a:defRPr/>
            </a:pPr>
            <a:r>
              <a:rPr lang="fa-IR" sz="3200" b="1" dirty="0" smtClean="0">
                <a:solidFill>
                  <a:schemeClr val="tx1"/>
                </a:solidFill>
                <a:cs typeface="B Titr" pitchFamily="2" charset="-78"/>
              </a:rPr>
              <a:t>پیتر سنگه معتقد است:</a:t>
            </a:r>
            <a:endParaRPr lang="en-US" sz="3200" b="1" dirty="0" smtClean="0">
              <a:solidFill>
                <a:schemeClr val="tx1"/>
              </a:solidFill>
              <a:cs typeface="B Titr" pitchFamily="2" charset="-78"/>
            </a:endParaRPr>
          </a:p>
        </p:txBody>
      </p:sp>
      <p:sp>
        <p:nvSpPr>
          <p:cNvPr id="206851" name="Rectangle 3"/>
          <p:cNvSpPr>
            <a:spLocks noGrp="1" noChangeArrowheads="1"/>
          </p:cNvSpPr>
          <p:nvPr>
            <p:ph type="body" idx="1"/>
          </p:nvPr>
        </p:nvSpPr>
        <p:spPr>
          <a:xfrm>
            <a:off x="0" y="1371600"/>
            <a:ext cx="9144000" cy="5105400"/>
          </a:xfrm>
        </p:spPr>
        <p:txBody>
          <a:bodyPr/>
          <a:lstStyle/>
          <a:p>
            <a:pPr algn="just" rtl="1" eaLnBrk="1" hangingPunct="1">
              <a:defRPr/>
            </a:pPr>
            <a:r>
              <a:rPr lang="fa-IR" sz="2800" b="1" dirty="0" smtClean="0">
                <a:solidFill>
                  <a:srgbClr val="FF0066"/>
                </a:solidFill>
                <a:cs typeface="B Titr" pitchFamily="2" charset="-78"/>
              </a:rPr>
              <a:t>رهبران به عنوان خدمتگذار، تسهیل گر و مربی عمل می کنند، یعنی از نزدیک با کار درگیر شده و تسهیلات و پشتیبانی های لازم را برای کار کارکنان فراهم می کنند.</a:t>
            </a:r>
          </a:p>
          <a:p>
            <a:pPr algn="just" rtl="1" eaLnBrk="1" hangingPunct="1">
              <a:defRPr/>
            </a:pPr>
            <a:endParaRPr lang="fa-IR" b="1" dirty="0" smtClean="0">
              <a:solidFill>
                <a:srgbClr val="FF0066"/>
              </a:solidFill>
              <a:cs typeface="B Titr" pitchFamily="2" charset="-78"/>
            </a:endParaRPr>
          </a:p>
          <a:p>
            <a:pPr algn="just" rtl="1" eaLnBrk="1" hangingPunct="1">
              <a:defRPr/>
            </a:pPr>
            <a:r>
              <a:rPr lang="fa-IR" sz="2800" b="1" dirty="0" smtClean="0">
                <a:solidFill>
                  <a:srgbClr val="FF0066"/>
                </a:solidFill>
                <a:cs typeface="B Titr" pitchFamily="2" charset="-78"/>
              </a:rPr>
              <a:t>رهبران به عنوان معلم عمل می کنند، یعنی آنان الگوی عملی کارکنان  مثلا در عمل به ارزشها هستند. </a:t>
            </a:r>
          </a:p>
          <a:p>
            <a:pPr algn="just" rtl="1" eaLnBrk="1" hangingPunct="1">
              <a:defRPr/>
            </a:pPr>
            <a:endParaRPr lang="fa-IR" b="1" dirty="0" smtClean="0">
              <a:solidFill>
                <a:srgbClr val="FF0066"/>
              </a:solidFill>
              <a:cs typeface="B Titr" pitchFamily="2" charset="-78"/>
            </a:endParaRPr>
          </a:p>
          <a:p>
            <a:pPr algn="just" rtl="1" eaLnBrk="1" hangingPunct="1">
              <a:defRPr/>
            </a:pPr>
            <a:r>
              <a:rPr lang="fa-IR" sz="2800" b="1" dirty="0" smtClean="0">
                <a:solidFill>
                  <a:srgbClr val="FF0066"/>
                </a:solidFill>
                <a:cs typeface="B Titr" pitchFamily="2" charset="-78"/>
              </a:rPr>
              <a:t>رهبران به عنوان طراح عمل می کنند، یعنی به طراحی آینده سازمان، چشم انداز و ارزش های آن می پردازند. </a:t>
            </a:r>
            <a:endParaRPr lang="en-US" sz="2800" b="1" dirty="0" smtClean="0">
              <a:solidFill>
                <a:srgbClr val="FF0066"/>
              </a:solidFill>
              <a:cs typeface="B Titr" pitchFamily="2" charset="-78"/>
            </a:endParaRPr>
          </a:p>
        </p:txBody>
      </p:sp>
      <p:sp>
        <p:nvSpPr>
          <p:cNvPr id="5" name="Footer Placeholder 4"/>
          <p:cNvSpPr>
            <a:spLocks noGrp="1"/>
          </p:cNvSpPr>
          <p:nvPr>
            <p:ph type="ftr" sz="quarter" idx="11"/>
          </p:nvPr>
        </p:nvSpPr>
        <p:spPr>
          <a:xfrm>
            <a:off x="2819400" y="6245225"/>
            <a:ext cx="3200400" cy="476250"/>
          </a:xfrm>
        </p:spPr>
        <p:txBody>
          <a:bodyPr/>
          <a:lstStyle/>
          <a:p>
            <a:pPr>
              <a:defRPr/>
            </a:pPr>
            <a:r>
              <a:rPr lang="fa-IR" sz="1000" dirty="0">
                <a:solidFill>
                  <a:srgbClr val="000000"/>
                </a:solidFill>
                <a:latin typeface="2  Compset"/>
                <a:cs typeface="B Compset" panose="00000400000000000000" pitchFamily="2" charset="-78"/>
              </a:rPr>
              <a:t>دکتر داریوش غلام زاده- همایش آسیب شناسی- تعهد و تعلق و رهبری</a:t>
            </a:r>
            <a:endParaRPr lang="en-US" sz="1000" dirty="0">
              <a:solidFill>
                <a:srgbClr val="000000"/>
              </a:solidFill>
              <a:latin typeface="2  Compset"/>
              <a:cs typeface="B Compset" panose="00000400000000000000" pitchFamily="2" charset="-78"/>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a:xfrm>
            <a:off x="685800" y="152400"/>
            <a:ext cx="7772400" cy="762000"/>
          </a:xfrm>
        </p:spPr>
        <p:txBody>
          <a:bodyPr/>
          <a:lstStyle/>
          <a:p>
            <a:pPr algn="ctr" rtl="1" eaLnBrk="1" hangingPunct="1">
              <a:defRPr/>
            </a:pPr>
            <a:r>
              <a:rPr lang="fa-IR" sz="3600" b="1" dirty="0" smtClean="0">
                <a:solidFill>
                  <a:schemeClr val="tx1"/>
                </a:solidFill>
                <a:cs typeface="B Titr" pitchFamily="2" charset="-78"/>
              </a:rPr>
              <a:t>رهبري انتصابي  و رهبري انتخابي </a:t>
            </a:r>
          </a:p>
        </p:txBody>
      </p:sp>
      <p:sp>
        <p:nvSpPr>
          <p:cNvPr id="33795" name="Rectangle 3"/>
          <p:cNvSpPr>
            <a:spLocks noGrp="1" noChangeArrowheads="1"/>
          </p:cNvSpPr>
          <p:nvPr>
            <p:ph type="body" idx="1"/>
          </p:nvPr>
        </p:nvSpPr>
        <p:spPr>
          <a:xfrm>
            <a:off x="0" y="1371600"/>
            <a:ext cx="9144000" cy="5638800"/>
          </a:xfrm>
        </p:spPr>
        <p:txBody>
          <a:bodyPr/>
          <a:lstStyle/>
          <a:p>
            <a:pPr algn="just" rtl="1" eaLnBrk="1" hangingPunct="1">
              <a:lnSpc>
                <a:spcPct val="80000"/>
              </a:lnSpc>
              <a:buFontTx/>
              <a:buNone/>
              <a:defRPr/>
            </a:pPr>
            <a:r>
              <a:rPr lang="fa-IR" sz="3600" b="1" dirty="0" smtClean="0">
                <a:latin typeface="+mj-lt"/>
                <a:ea typeface="+mj-ea"/>
                <a:cs typeface="B Titr" pitchFamily="2" charset="-78"/>
              </a:rPr>
              <a:t>رهبري انتصابي: </a:t>
            </a:r>
            <a:r>
              <a:rPr lang="fa-IR" sz="4000" b="1" dirty="0" smtClean="0">
                <a:solidFill>
                  <a:srgbClr val="000000"/>
                </a:solidFill>
                <a:effectLst/>
                <a:cs typeface="2  Compset" pitchFamily="2" charset="-78"/>
              </a:rPr>
              <a:t>رهبری بر اساس مقام رسمي و بر اساس احراز يك پست ومقام در سازمان. </a:t>
            </a:r>
          </a:p>
          <a:p>
            <a:pPr algn="r" rtl="1" eaLnBrk="1" hangingPunct="1">
              <a:lnSpc>
                <a:spcPct val="80000"/>
              </a:lnSpc>
              <a:buFontTx/>
              <a:buNone/>
              <a:defRPr/>
            </a:pPr>
            <a:endParaRPr lang="fa-IR" sz="4400" b="1" dirty="0" smtClean="0">
              <a:solidFill>
                <a:srgbClr val="CC3300"/>
              </a:solidFill>
              <a:cs typeface="Titr" pitchFamily="2" charset="-78"/>
            </a:endParaRPr>
          </a:p>
          <a:p>
            <a:pPr algn="just" rtl="1" eaLnBrk="1" hangingPunct="1">
              <a:lnSpc>
                <a:spcPct val="80000"/>
              </a:lnSpc>
              <a:buFontTx/>
              <a:buNone/>
              <a:defRPr/>
            </a:pPr>
            <a:r>
              <a:rPr lang="fa-IR" sz="3600" b="1" dirty="0" smtClean="0">
                <a:latin typeface="+mj-lt"/>
                <a:ea typeface="+mj-ea"/>
                <a:cs typeface="B Titr" pitchFamily="2" charset="-78"/>
              </a:rPr>
              <a:t>رهبري انتخابي: </a:t>
            </a:r>
            <a:r>
              <a:rPr lang="fa-IR" sz="4000" b="1" dirty="0" smtClean="0">
                <a:solidFill>
                  <a:srgbClr val="000000"/>
                </a:solidFill>
                <a:effectLst/>
                <a:cs typeface="2  Compset" pitchFamily="2" charset="-78"/>
              </a:rPr>
              <a:t>داشتن  بيشترين تاثير بر اعضاي گروه و سازمان، جداي از عنوان و مقام.</a:t>
            </a:r>
          </a:p>
          <a:p>
            <a:pPr algn="r" rtl="1" eaLnBrk="1" hangingPunct="1">
              <a:lnSpc>
                <a:spcPct val="80000"/>
              </a:lnSpc>
              <a:buFontTx/>
              <a:buNone/>
              <a:defRPr/>
            </a:pPr>
            <a:endParaRPr lang="fa-IR" sz="4400" b="1" dirty="0" smtClean="0">
              <a:solidFill>
                <a:srgbClr val="CC3300"/>
              </a:solidFill>
              <a:cs typeface="Titr" pitchFamily="2" charset="-78"/>
            </a:endParaRPr>
          </a:p>
          <a:p>
            <a:pPr algn="ctr" rtl="1" eaLnBrk="1" hangingPunct="1">
              <a:lnSpc>
                <a:spcPct val="80000"/>
              </a:lnSpc>
              <a:buFontTx/>
              <a:buNone/>
              <a:defRPr/>
            </a:pPr>
            <a:r>
              <a:rPr lang="fa-IR" sz="4000" b="1" dirty="0" smtClean="0">
                <a:solidFill>
                  <a:srgbClr val="C00000"/>
                </a:solidFill>
                <a:latin typeface="+mj-lt"/>
                <a:ea typeface="+mj-ea"/>
                <a:cs typeface="2  Compset"/>
              </a:rPr>
              <a:t>كسي كه سمتي را در سازمان احراز كند، الزاما رهبر نيست. براي ايفاي رهبري بايد پايگاهي به غير از سمت رسمی وجود داشته باشد.</a:t>
            </a:r>
            <a:endParaRPr lang="en-US" sz="4000" b="1" dirty="0" smtClean="0">
              <a:solidFill>
                <a:srgbClr val="C00000"/>
              </a:solidFill>
              <a:latin typeface="+mj-lt"/>
              <a:ea typeface="+mj-ea"/>
              <a:cs typeface="2  Compset"/>
            </a:endParaRPr>
          </a:p>
        </p:txBody>
      </p:sp>
      <p:sp>
        <p:nvSpPr>
          <p:cNvPr id="5" name="Footer Placeholder 4"/>
          <p:cNvSpPr>
            <a:spLocks noGrp="1"/>
          </p:cNvSpPr>
          <p:nvPr>
            <p:ph type="ftr" sz="quarter" idx="11"/>
          </p:nvPr>
        </p:nvSpPr>
        <p:spPr>
          <a:xfrm>
            <a:off x="2438400" y="6245225"/>
            <a:ext cx="3581400" cy="476250"/>
          </a:xfrm>
        </p:spPr>
        <p:txBody>
          <a:bodyPr/>
          <a:lstStyle/>
          <a:p>
            <a:pPr>
              <a:defRPr/>
            </a:pPr>
            <a:r>
              <a:rPr lang="fa-IR" sz="1000" dirty="0">
                <a:solidFill>
                  <a:srgbClr val="000000"/>
                </a:solidFill>
                <a:latin typeface="2  Compset"/>
                <a:cs typeface="B Compset" panose="00000400000000000000" pitchFamily="2" charset="-78"/>
              </a:rPr>
              <a:t>دکتر داریوش غلام زاده- همایش آسیب شناسی- تعهد و تعلق و رهبری</a:t>
            </a:r>
            <a:endParaRPr lang="en-US" sz="1000" dirty="0">
              <a:solidFill>
                <a:srgbClr val="000000"/>
              </a:solidFill>
              <a:latin typeface="2  Compset"/>
              <a:cs typeface="B Compset" panose="00000400000000000000" pitchFamily="2" charset="-78"/>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a:xfrm>
            <a:off x="457200" y="76200"/>
            <a:ext cx="8229600" cy="1384300"/>
          </a:xfrm>
        </p:spPr>
        <p:txBody>
          <a:bodyPr/>
          <a:lstStyle/>
          <a:p>
            <a:pPr algn="ctr">
              <a:defRPr/>
            </a:pPr>
            <a:r>
              <a:rPr lang="en-US" b="1" dirty="0">
                <a:solidFill>
                  <a:srgbClr val="C00000"/>
                </a:solidFill>
              </a:rPr>
              <a:t>Power and Influence</a:t>
            </a:r>
          </a:p>
        </p:txBody>
      </p:sp>
      <p:sp>
        <p:nvSpPr>
          <p:cNvPr id="12291" name="Rectangle 3"/>
          <p:cNvSpPr>
            <a:spLocks noGrp="1" noChangeArrowheads="1"/>
          </p:cNvSpPr>
          <p:nvPr>
            <p:ph type="body" idx="1"/>
          </p:nvPr>
        </p:nvSpPr>
        <p:spPr>
          <a:xfrm>
            <a:off x="457200" y="1524000"/>
            <a:ext cx="8229600" cy="4495800"/>
          </a:xfrm>
        </p:spPr>
        <p:txBody>
          <a:bodyPr/>
          <a:lstStyle/>
          <a:p>
            <a:pPr>
              <a:spcBef>
                <a:spcPct val="0"/>
              </a:spcBef>
              <a:buFontTx/>
              <a:buNone/>
              <a:defRPr/>
            </a:pPr>
            <a:r>
              <a:rPr lang="en-US" sz="4400" b="1" dirty="0">
                <a:solidFill>
                  <a:srgbClr val="C00000"/>
                </a:solidFill>
                <a:latin typeface="+mj-lt"/>
                <a:ea typeface="+mj-ea"/>
                <a:cs typeface="+mj-cs"/>
              </a:rPr>
              <a:t>Power</a:t>
            </a:r>
          </a:p>
          <a:p>
            <a:pPr lvl="1">
              <a:defRPr/>
            </a:pPr>
            <a:r>
              <a:rPr lang="en-US" dirty="0"/>
              <a:t>The ability of one person or department in an organization to influence other people to bring about desired </a:t>
            </a:r>
            <a:r>
              <a:rPr lang="en-US" dirty="0" smtClean="0"/>
              <a:t>outcomes</a:t>
            </a:r>
          </a:p>
          <a:p>
            <a:pPr lvl="1">
              <a:defRPr/>
            </a:pPr>
            <a:endParaRPr lang="en-US" dirty="0"/>
          </a:p>
          <a:p>
            <a:pPr>
              <a:spcBef>
                <a:spcPct val="0"/>
              </a:spcBef>
              <a:buFontTx/>
              <a:buNone/>
              <a:defRPr/>
            </a:pPr>
            <a:r>
              <a:rPr lang="en-US" sz="4400" b="1" dirty="0">
                <a:solidFill>
                  <a:srgbClr val="C00000"/>
                </a:solidFill>
                <a:latin typeface="+mj-lt"/>
                <a:ea typeface="+mj-ea"/>
                <a:cs typeface="+mj-cs"/>
              </a:rPr>
              <a:t>Influence</a:t>
            </a:r>
          </a:p>
          <a:p>
            <a:pPr lvl="1">
              <a:defRPr/>
            </a:pPr>
            <a:r>
              <a:rPr lang="en-US" dirty="0"/>
              <a:t>The effect a person’s actions have on the attitudes, values, beliefs, or actions of others</a:t>
            </a:r>
          </a:p>
        </p:txBody>
      </p:sp>
      <p:sp>
        <p:nvSpPr>
          <p:cNvPr id="4" name="Footer Placeholder 3"/>
          <p:cNvSpPr>
            <a:spLocks noGrp="1"/>
          </p:cNvSpPr>
          <p:nvPr>
            <p:ph type="ftr" sz="quarter" idx="11"/>
          </p:nvPr>
        </p:nvSpPr>
        <p:spPr/>
        <p:txBody>
          <a:bodyPr/>
          <a:lstStyle/>
          <a:p>
            <a:pPr>
              <a:defRPr/>
            </a:pPr>
            <a:r>
              <a:rPr lang="fa-IR" sz="1000" dirty="0">
                <a:solidFill>
                  <a:srgbClr val="000000"/>
                </a:solidFill>
                <a:latin typeface="2  Compset"/>
                <a:cs typeface="B Compset" panose="00000400000000000000" pitchFamily="2" charset="-78"/>
              </a:rPr>
              <a:t>دکتر داریوش غلام زاده- همایش آسیب شناسی- تعهد و تعلق و رهبری</a:t>
            </a:r>
            <a:endParaRPr lang="en-US" sz="1000" dirty="0">
              <a:solidFill>
                <a:srgbClr val="000000"/>
              </a:solidFill>
              <a:latin typeface="2  Compset"/>
              <a:cs typeface="B Compset" panose="00000400000000000000" pitchFamily="2" charset="-78"/>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291">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2291">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2291">
                                            <p:txEl>
                                              <p:pRg st="3" end="3"/>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2291">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291" grpId="0" build="p"/>
    </p:bldLst>
  </p:timing>
</p:sld>
</file>

<file path=ppt/slides/slide2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a:xfrm>
            <a:off x="457200" y="511175"/>
            <a:ext cx="8229600" cy="555625"/>
          </a:xfrm>
        </p:spPr>
        <p:txBody>
          <a:bodyPr>
            <a:normAutofit fontScale="90000"/>
          </a:bodyPr>
          <a:lstStyle/>
          <a:p>
            <a:pPr algn="ctr" rtl="1" eaLnBrk="1" hangingPunct="1">
              <a:defRPr/>
            </a:pPr>
            <a:r>
              <a:rPr lang="fa-IR" b="1" dirty="0" smtClean="0">
                <a:solidFill>
                  <a:schemeClr val="tx1"/>
                </a:solidFill>
                <a:cs typeface="B Titr" pitchFamily="2" charset="-78"/>
              </a:rPr>
              <a:t>رهبري و قدرت</a:t>
            </a:r>
            <a:endParaRPr lang="en-US" b="1" dirty="0" smtClean="0">
              <a:solidFill>
                <a:schemeClr val="tx1"/>
              </a:solidFill>
              <a:cs typeface="B Titr" pitchFamily="2" charset="-78"/>
            </a:endParaRPr>
          </a:p>
        </p:txBody>
      </p:sp>
      <p:sp>
        <p:nvSpPr>
          <p:cNvPr id="34819" name="Rectangle 3"/>
          <p:cNvSpPr>
            <a:spLocks noGrp="1" noChangeArrowheads="1"/>
          </p:cNvSpPr>
          <p:nvPr>
            <p:ph type="body" idx="1"/>
          </p:nvPr>
        </p:nvSpPr>
        <p:spPr>
          <a:xfrm>
            <a:off x="76200" y="1600200"/>
            <a:ext cx="8915400" cy="5334000"/>
          </a:xfrm>
        </p:spPr>
        <p:txBody>
          <a:bodyPr/>
          <a:lstStyle/>
          <a:p>
            <a:pPr algn="r" eaLnBrk="1" hangingPunct="1">
              <a:lnSpc>
                <a:spcPct val="80000"/>
              </a:lnSpc>
              <a:buFontTx/>
              <a:buNone/>
              <a:defRPr/>
            </a:pPr>
            <a:r>
              <a:rPr lang="fa-IR" sz="2800" b="1" dirty="0" smtClean="0">
                <a:cs typeface="B Titr" pitchFamily="2" charset="-78"/>
              </a:rPr>
              <a:t> قدرت : </a:t>
            </a:r>
            <a:r>
              <a:rPr lang="fa-IR" b="1" dirty="0" smtClean="0">
                <a:solidFill>
                  <a:srgbClr val="FF0066"/>
                </a:solidFill>
                <a:cs typeface="Titr" pitchFamily="2" charset="-78"/>
              </a:rPr>
              <a:t>ظرفيت يا توانايي بالقوه تاثير و تغيير رفتار ديگران .</a:t>
            </a:r>
          </a:p>
          <a:p>
            <a:pPr algn="r" eaLnBrk="1" hangingPunct="1">
              <a:lnSpc>
                <a:spcPct val="80000"/>
              </a:lnSpc>
              <a:buFontTx/>
              <a:buNone/>
              <a:defRPr/>
            </a:pPr>
            <a:endParaRPr lang="fa-IR" sz="2400" b="1" dirty="0" smtClean="0">
              <a:solidFill>
                <a:schemeClr val="tx2"/>
              </a:solidFill>
              <a:cs typeface="Mitra" pitchFamily="2" charset="-78"/>
            </a:endParaRPr>
          </a:p>
          <a:p>
            <a:pPr algn="r" eaLnBrk="1" hangingPunct="1">
              <a:lnSpc>
                <a:spcPct val="80000"/>
              </a:lnSpc>
              <a:buFontTx/>
              <a:buNone/>
              <a:defRPr/>
            </a:pPr>
            <a:r>
              <a:rPr lang="fa-IR" sz="2800" b="1" dirty="0" smtClean="0">
                <a:cs typeface="B Titr" pitchFamily="2" charset="-78"/>
              </a:rPr>
              <a:t>منابع قدرت : </a:t>
            </a:r>
            <a:r>
              <a:rPr lang="fa-IR" b="1" dirty="0" smtClean="0">
                <a:solidFill>
                  <a:srgbClr val="FF0066"/>
                </a:solidFill>
                <a:cs typeface="Titr" pitchFamily="2" charset="-78"/>
              </a:rPr>
              <a:t>قدرت مقام و قدرت شخصي</a:t>
            </a:r>
          </a:p>
          <a:p>
            <a:pPr algn="r" eaLnBrk="1" hangingPunct="1">
              <a:lnSpc>
                <a:spcPct val="80000"/>
              </a:lnSpc>
              <a:buFontTx/>
              <a:buNone/>
              <a:defRPr/>
            </a:pPr>
            <a:endParaRPr lang="fa-IR" b="1" dirty="0" smtClean="0">
              <a:solidFill>
                <a:srgbClr val="000000"/>
              </a:solidFill>
              <a:effectLst>
                <a:outerShdw blurRad="38100" dist="38100" dir="2700000" algn="tl">
                  <a:srgbClr val="FFFFFF"/>
                </a:outerShdw>
              </a:effectLst>
              <a:cs typeface="Titr" pitchFamily="2" charset="-78"/>
            </a:endParaRPr>
          </a:p>
          <a:p>
            <a:pPr algn="just" rtl="1" eaLnBrk="1" hangingPunct="1">
              <a:lnSpc>
                <a:spcPct val="80000"/>
              </a:lnSpc>
              <a:buFontTx/>
              <a:buNone/>
              <a:defRPr/>
            </a:pPr>
            <a:r>
              <a:rPr lang="fa-IR" sz="2800" b="1" dirty="0" smtClean="0">
                <a:cs typeface="B Titr" pitchFamily="2" charset="-78"/>
              </a:rPr>
              <a:t>قدرت مقام :  </a:t>
            </a:r>
            <a:r>
              <a:rPr lang="fa-IR" b="1" dirty="0" smtClean="0">
                <a:solidFill>
                  <a:srgbClr val="FF0066"/>
                </a:solidFill>
                <a:cs typeface="Titr" pitchFamily="2" charset="-78"/>
              </a:rPr>
              <a:t>ناشی از يك مرتبه و يا مقام بخصوص در يك سيستم رسمي سازمان.</a:t>
            </a:r>
          </a:p>
          <a:p>
            <a:pPr algn="just" rtl="1" eaLnBrk="1" hangingPunct="1">
              <a:lnSpc>
                <a:spcPct val="80000"/>
              </a:lnSpc>
              <a:buFontTx/>
              <a:buNone/>
              <a:defRPr/>
            </a:pPr>
            <a:endParaRPr lang="fa-IR" b="1" dirty="0" smtClean="0">
              <a:solidFill>
                <a:srgbClr val="FF0066"/>
              </a:solidFill>
              <a:cs typeface="Titr" pitchFamily="2" charset="-78"/>
            </a:endParaRPr>
          </a:p>
          <a:p>
            <a:pPr algn="just" rtl="1" eaLnBrk="1" hangingPunct="1">
              <a:lnSpc>
                <a:spcPct val="80000"/>
              </a:lnSpc>
              <a:buFontTx/>
              <a:buNone/>
              <a:defRPr/>
            </a:pPr>
            <a:r>
              <a:rPr lang="fa-IR" sz="2800" b="1" dirty="0" smtClean="0">
                <a:cs typeface="B Titr" pitchFamily="2" charset="-78"/>
              </a:rPr>
              <a:t>قدرت شخصي: </a:t>
            </a:r>
            <a:r>
              <a:rPr lang="fa-IR" b="1" dirty="0" smtClean="0">
                <a:solidFill>
                  <a:srgbClr val="FF0066"/>
                </a:solidFill>
                <a:cs typeface="Titr" pitchFamily="2" charset="-78"/>
              </a:rPr>
              <a:t>قدرتي كه رهبر، به دليل نحوه عمل وكردار خود و جلب توجه و پذيرش پيروان، از پيروان مي گيرد .</a:t>
            </a:r>
          </a:p>
          <a:p>
            <a:pPr algn="r" eaLnBrk="1" hangingPunct="1">
              <a:lnSpc>
                <a:spcPct val="80000"/>
              </a:lnSpc>
              <a:buFontTx/>
              <a:buNone/>
              <a:defRPr/>
            </a:pPr>
            <a:endParaRPr lang="fa-IR" b="1" dirty="0" smtClean="0">
              <a:solidFill>
                <a:srgbClr val="000000"/>
              </a:solidFill>
              <a:effectLst>
                <a:outerShdw blurRad="38100" dist="38100" dir="2700000" algn="tl">
                  <a:srgbClr val="FFFFFF"/>
                </a:outerShdw>
              </a:effectLst>
              <a:cs typeface="Titr" pitchFamily="2" charset="-78"/>
            </a:endParaRPr>
          </a:p>
        </p:txBody>
      </p:sp>
      <p:sp>
        <p:nvSpPr>
          <p:cNvPr id="5" name="Footer Placeholder 4"/>
          <p:cNvSpPr>
            <a:spLocks noGrp="1"/>
          </p:cNvSpPr>
          <p:nvPr>
            <p:ph type="ftr" sz="quarter" idx="11"/>
          </p:nvPr>
        </p:nvSpPr>
        <p:spPr>
          <a:xfrm>
            <a:off x="2362200" y="6245225"/>
            <a:ext cx="3657600" cy="476250"/>
          </a:xfrm>
        </p:spPr>
        <p:txBody>
          <a:bodyPr/>
          <a:lstStyle/>
          <a:p>
            <a:pPr>
              <a:defRPr/>
            </a:pPr>
            <a:r>
              <a:rPr lang="fa-IR" sz="1000" dirty="0">
                <a:solidFill>
                  <a:srgbClr val="000000"/>
                </a:solidFill>
                <a:latin typeface="2  Compset"/>
                <a:cs typeface="B Compset" panose="00000400000000000000" pitchFamily="2" charset="-78"/>
              </a:rPr>
              <a:t>دکتر داریوش غلام زاده- همایش آسیب شناسی- تعهد و تعلق و رهبری</a:t>
            </a:r>
            <a:endParaRPr lang="en-US" sz="1000" dirty="0">
              <a:solidFill>
                <a:srgbClr val="000000"/>
              </a:solidFill>
              <a:latin typeface="2  Compset"/>
              <a:cs typeface="B Compset" panose="00000400000000000000" pitchFamily="2" charset="-78"/>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3316" name="Rectangle 4"/>
          <p:cNvSpPr>
            <a:spLocks noGrp="1" noChangeArrowheads="1"/>
          </p:cNvSpPr>
          <p:nvPr>
            <p:ph type="title"/>
          </p:nvPr>
        </p:nvSpPr>
        <p:spPr/>
        <p:txBody>
          <a:bodyPr/>
          <a:lstStyle/>
          <a:p>
            <a:pPr algn="ctr">
              <a:defRPr/>
            </a:pPr>
            <a:r>
              <a:rPr lang="en-US" sz="3600" b="1" dirty="0" smtClean="0">
                <a:solidFill>
                  <a:srgbClr val="C00000"/>
                </a:solidFill>
              </a:rPr>
              <a:t> </a:t>
            </a:r>
            <a:r>
              <a:rPr lang="en-US" sz="3600" b="1" dirty="0">
                <a:solidFill>
                  <a:srgbClr val="C00000"/>
                </a:solidFill>
              </a:rPr>
              <a:t>Five Types of Leader Power</a:t>
            </a:r>
          </a:p>
        </p:txBody>
      </p:sp>
      <p:sp>
        <p:nvSpPr>
          <p:cNvPr id="30723" name="Oval 5"/>
          <p:cNvSpPr>
            <a:spLocks noChangeArrowheads="1"/>
          </p:cNvSpPr>
          <p:nvPr/>
        </p:nvSpPr>
        <p:spPr bwMode="auto">
          <a:xfrm>
            <a:off x="1676400" y="1752600"/>
            <a:ext cx="3200400" cy="3276600"/>
          </a:xfrm>
          <a:prstGeom prst="ellipse">
            <a:avLst/>
          </a:prstGeom>
          <a:solidFill>
            <a:schemeClr val="accent2"/>
          </a:solidFill>
          <a:ln w="9525">
            <a:solidFill>
              <a:schemeClr val="tx1"/>
            </a:solidFill>
            <a:round/>
            <a:headEnd/>
            <a:tailEnd/>
          </a:ln>
        </p:spPr>
        <p:txBody>
          <a:bodyPr wrap="none" anchor="ctr"/>
          <a:lstStyle/>
          <a:p>
            <a:endParaRPr lang="fa-IR"/>
          </a:p>
        </p:txBody>
      </p:sp>
      <p:sp>
        <p:nvSpPr>
          <p:cNvPr id="30724" name="Oval 6"/>
          <p:cNvSpPr>
            <a:spLocks noChangeArrowheads="1"/>
          </p:cNvSpPr>
          <p:nvPr/>
        </p:nvSpPr>
        <p:spPr bwMode="auto">
          <a:xfrm>
            <a:off x="4191000" y="1752600"/>
            <a:ext cx="3200400" cy="3276600"/>
          </a:xfrm>
          <a:prstGeom prst="ellipse">
            <a:avLst/>
          </a:prstGeom>
          <a:solidFill>
            <a:srgbClr val="339966"/>
          </a:solidFill>
          <a:ln w="9525">
            <a:solidFill>
              <a:schemeClr val="tx1"/>
            </a:solidFill>
            <a:round/>
            <a:headEnd/>
            <a:tailEnd/>
          </a:ln>
        </p:spPr>
        <p:txBody>
          <a:bodyPr wrap="none" anchor="ctr"/>
          <a:lstStyle/>
          <a:p>
            <a:endParaRPr lang="fa-IR"/>
          </a:p>
        </p:txBody>
      </p:sp>
      <p:sp>
        <p:nvSpPr>
          <p:cNvPr id="13319" name="Text Box 7"/>
          <p:cNvSpPr txBox="1">
            <a:spLocks noChangeArrowheads="1"/>
          </p:cNvSpPr>
          <p:nvPr/>
        </p:nvSpPr>
        <p:spPr bwMode="auto">
          <a:xfrm>
            <a:off x="1981200" y="2438400"/>
            <a:ext cx="2286000" cy="1938992"/>
          </a:xfrm>
          <a:prstGeom prst="rect">
            <a:avLst/>
          </a:prstGeom>
          <a:noFill/>
          <a:ln w="9525">
            <a:noFill/>
            <a:miter lim="800000"/>
            <a:headEnd/>
            <a:tailEnd/>
          </a:ln>
          <a:effectLst/>
        </p:spPr>
        <p:txBody>
          <a:bodyPr wrap="square">
            <a:spAutoFit/>
          </a:bodyPr>
          <a:lstStyle/>
          <a:p>
            <a:pPr algn="ctr">
              <a:defRPr/>
            </a:pPr>
            <a:r>
              <a:rPr lang="en-US" sz="2400" b="1" dirty="0" smtClean="0">
                <a:solidFill>
                  <a:schemeClr val="bg1"/>
                </a:solidFill>
                <a:latin typeface="Times New Roman" pitchFamily="18" charset="0"/>
                <a:ea typeface="+mj-ea"/>
                <a:cs typeface="Times New Roman" pitchFamily="18" charset="0"/>
              </a:rPr>
              <a:t>Legitimate</a:t>
            </a:r>
          </a:p>
          <a:p>
            <a:pPr algn="ctr">
              <a:defRPr/>
            </a:pPr>
            <a:endParaRPr lang="en-US" sz="2400" b="1" dirty="0">
              <a:solidFill>
                <a:schemeClr val="bg1"/>
              </a:solidFill>
              <a:latin typeface="Times New Roman" pitchFamily="18" charset="0"/>
              <a:ea typeface="+mj-ea"/>
              <a:cs typeface="Times New Roman" pitchFamily="18" charset="0"/>
            </a:endParaRPr>
          </a:p>
          <a:p>
            <a:pPr algn="ctr">
              <a:defRPr/>
            </a:pPr>
            <a:r>
              <a:rPr lang="en-US" sz="2400" b="1" dirty="0" smtClean="0">
                <a:solidFill>
                  <a:schemeClr val="bg1"/>
                </a:solidFill>
                <a:latin typeface="Times New Roman" pitchFamily="18" charset="0"/>
                <a:ea typeface="+mj-ea"/>
                <a:cs typeface="Times New Roman" pitchFamily="18" charset="0"/>
              </a:rPr>
              <a:t>Reward</a:t>
            </a:r>
          </a:p>
          <a:p>
            <a:pPr algn="ctr">
              <a:defRPr/>
            </a:pPr>
            <a:endParaRPr lang="en-US" sz="2400" b="1" dirty="0">
              <a:solidFill>
                <a:schemeClr val="bg1"/>
              </a:solidFill>
              <a:latin typeface="Times New Roman" pitchFamily="18" charset="0"/>
              <a:ea typeface="+mj-ea"/>
              <a:cs typeface="Times New Roman" pitchFamily="18" charset="0"/>
            </a:endParaRPr>
          </a:p>
          <a:p>
            <a:pPr algn="ctr">
              <a:defRPr/>
            </a:pPr>
            <a:r>
              <a:rPr lang="en-US" sz="2400" b="1" dirty="0">
                <a:solidFill>
                  <a:schemeClr val="bg1"/>
                </a:solidFill>
                <a:latin typeface="Times New Roman" pitchFamily="18" charset="0"/>
                <a:ea typeface="+mj-ea"/>
                <a:cs typeface="Times New Roman" pitchFamily="18" charset="0"/>
              </a:rPr>
              <a:t>Coercive</a:t>
            </a:r>
          </a:p>
        </p:txBody>
      </p:sp>
      <p:sp>
        <p:nvSpPr>
          <p:cNvPr id="30726" name="Text Box 8"/>
          <p:cNvSpPr txBox="1">
            <a:spLocks noChangeArrowheads="1"/>
          </p:cNvSpPr>
          <p:nvPr/>
        </p:nvSpPr>
        <p:spPr bwMode="auto">
          <a:xfrm>
            <a:off x="2346325" y="5181600"/>
            <a:ext cx="2454275" cy="400050"/>
          </a:xfrm>
          <a:prstGeom prst="rect">
            <a:avLst/>
          </a:prstGeom>
          <a:noFill/>
          <a:ln w="9525">
            <a:noFill/>
            <a:miter lim="800000"/>
            <a:headEnd/>
            <a:tailEnd/>
          </a:ln>
        </p:spPr>
        <p:txBody>
          <a:bodyPr>
            <a:spAutoFit/>
          </a:bodyPr>
          <a:lstStyle/>
          <a:p>
            <a:r>
              <a:rPr lang="en-US" sz="2000" b="1" dirty="0"/>
              <a:t>Position Power</a:t>
            </a:r>
          </a:p>
        </p:txBody>
      </p:sp>
      <p:sp>
        <p:nvSpPr>
          <p:cNvPr id="13321" name="Text Box 9"/>
          <p:cNvSpPr txBox="1">
            <a:spLocks noChangeArrowheads="1"/>
          </p:cNvSpPr>
          <p:nvPr/>
        </p:nvSpPr>
        <p:spPr bwMode="auto">
          <a:xfrm>
            <a:off x="4724400" y="2703513"/>
            <a:ext cx="2133600" cy="1200329"/>
          </a:xfrm>
          <a:prstGeom prst="rect">
            <a:avLst/>
          </a:prstGeom>
          <a:noFill/>
          <a:ln w="9525">
            <a:noFill/>
            <a:miter lim="800000"/>
            <a:headEnd/>
            <a:tailEnd/>
          </a:ln>
          <a:effectLst/>
        </p:spPr>
        <p:txBody>
          <a:bodyPr>
            <a:spAutoFit/>
          </a:bodyPr>
          <a:lstStyle/>
          <a:p>
            <a:pPr algn="ctr">
              <a:defRPr/>
            </a:pPr>
            <a:r>
              <a:rPr lang="en-US" sz="2400" b="1" dirty="0" smtClean="0">
                <a:solidFill>
                  <a:schemeClr val="bg1"/>
                </a:solidFill>
                <a:latin typeface="Times New Roman" pitchFamily="18" charset="0"/>
                <a:ea typeface="+mj-ea"/>
                <a:cs typeface="Times New Roman" pitchFamily="18" charset="0"/>
              </a:rPr>
              <a:t>Expert</a:t>
            </a:r>
          </a:p>
          <a:p>
            <a:pPr algn="ctr">
              <a:defRPr/>
            </a:pPr>
            <a:endParaRPr lang="en-US" sz="2400" b="1" dirty="0">
              <a:solidFill>
                <a:schemeClr val="bg1"/>
              </a:solidFill>
              <a:latin typeface="Times New Roman" pitchFamily="18" charset="0"/>
              <a:ea typeface="+mj-ea"/>
              <a:cs typeface="Times New Roman" pitchFamily="18" charset="0"/>
            </a:endParaRPr>
          </a:p>
          <a:p>
            <a:pPr algn="ctr">
              <a:defRPr/>
            </a:pPr>
            <a:r>
              <a:rPr lang="en-US" sz="2400" b="1" dirty="0">
                <a:solidFill>
                  <a:schemeClr val="bg1"/>
                </a:solidFill>
                <a:latin typeface="Times New Roman" pitchFamily="18" charset="0"/>
                <a:ea typeface="+mj-ea"/>
                <a:cs typeface="Times New Roman" pitchFamily="18" charset="0"/>
              </a:rPr>
              <a:t>Referent</a:t>
            </a:r>
          </a:p>
        </p:txBody>
      </p:sp>
      <p:sp>
        <p:nvSpPr>
          <p:cNvPr id="30728" name="Text Box 10"/>
          <p:cNvSpPr txBox="1">
            <a:spLocks noChangeArrowheads="1"/>
          </p:cNvSpPr>
          <p:nvPr/>
        </p:nvSpPr>
        <p:spPr bwMode="auto">
          <a:xfrm>
            <a:off x="4800600" y="5181600"/>
            <a:ext cx="2514600" cy="400050"/>
          </a:xfrm>
          <a:prstGeom prst="rect">
            <a:avLst/>
          </a:prstGeom>
          <a:noFill/>
          <a:ln w="9525">
            <a:noFill/>
            <a:miter lim="800000"/>
            <a:headEnd/>
            <a:tailEnd/>
          </a:ln>
        </p:spPr>
        <p:txBody>
          <a:bodyPr>
            <a:spAutoFit/>
          </a:bodyPr>
          <a:lstStyle/>
          <a:p>
            <a:r>
              <a:rPr lang="en-US" sz="2000" b="1" dirty="0"/>
              <a:t>Personal Power</a:t>
            </a:r>
          </a:p>
        </p:txBody>
      </p:sp>
      <p:sp>
        <p:nvSpPr>
          <p:cNvPr id="9" name="Footer Placeholder 8"/>
          <p:cNvSpPr>
            <a:spLocks noGrp="1"/>
          </p:cNvSpPr>
          <p:nvPr>
            <p:ph type="ftr" sz="quarter" idx="11"/>
          </p:nvPr>
        </p:nvSpPr>
        <p:spPr/>
        <p:txBody>
          <a:bodyPr/>
          <a:lstStyle/>
          <a:p>
            <a:pPr>
              <a:defRPr/>
            </a:pPr>
            <a:r>
              <a:rPr lang="fa-IR" sz="1000" dirty="0">
                <a:solidFill>
                  <a:srgbClr val="000000"/>
                </a:solidFill>
                <a:latin typeface="2  Compset"/>
                <a:cs typeface="B Compset" panose="00000400000000000000" pitchFamily="2" charset="-78"/>
              </a:rPr>
              <a:t>دکتر داریوش غلام زاده- همایش آسیب شناسی- تعهد و تعلق و رهبری</a:t>
            </a:r>
            <a:endParaRPr lang="en-US" sz="1000" dirty="0">
              <a:solidFill>
                <a:srgbClr val="000000"/>
              </a:solidFill>
              <a:latin typeface="2  Compset"/>
              <a:cs typeface="B Compset" panose="00000400000000000000" pitchFamily="2" charset="-78"/>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30723"/>
                                        </p:tgtEl>
                                        <p:attrNameLst>
                                          <p:attrName>style.visibility</p:attrName>
                                        </p:attrNameLst>
                                      </p:cBhvr>
                                      <p:to>
                                        <p:strVal val="visible"/>
                                      </p:to>
                                    </p:set>
                                    <p:animEffect transition="in" filter="circle(in)">
                                      <p:cBhvr>
                                        <p:cTn id="7" dur="2000"/>
                                        <p:tgtEl>
                                          <p:spTgt spid="30723"/>
                                        </p:tgtEl>
                                      </p:cBhvr>
                                    </p:animEffect>
                                  </p:childTnLst>
                                </p:cTn>
                              </p:par>
                            </p:childTnLst>
                          </p:cTn>
                        </p:par>
                      </p:childTnLst>
                    </p:cTn>
                  </p:par>
                  <p:par>
                    <p:cTn id="8" fill="hold">
                      <p:stCondLst>
                        <p:cond delay="indefinite"/>
                      </p:stCondLst>
                      <p:childTnLst>
                        <p:par>
                          <p:cTn id="9" fill="hold">
                            <p:stCondLst>
                              <p:cond delay="0"/>
                            </p:stCondLst>
                            <p:childTnLst>
                              <p:par>
                                <p:cTn id="10" presetID="53" presetClass="entr" presetSubtype="16" fill="hold" grpId="0" nodeType="clickEffect">
                                  <p:stCondLst>
                                    <p:cond delay="0"/>
                                  </p:stCondLst>
                                  <p:childTnLst>
                                    <p:set>
                                      <p:cBhvr>
                                        <p:cTn id="11" dur="1" fill="hold">
                                          <p:stCondLst>
                                            <p:cond delay="0"/>
                                          </p:stCondLst>
                                        </p:cTn>
                                        <p:tgtEl>
                                          <p:spTgt spid="30724"/>
                                        </p:tgtEl>
                                        <p:attrNameLst>
                                          <p:attrName>style.visibility</p:attrName>
                                        </p:attrNameLst>
                                      </p:cBhvr>
                                      <p:to>
                                        <p:strVal val="visible"/>
                                      </p:to>
                                    </p:set>
                                    <p:anim calcmode="lin" valueType="num">
                                      <p:cBhvr>
                                        <p:cTn id="12" dur="500" fill="hold"/>
                                        <p:tgtEl>
                                          <p:spTgt spid="30724"/>
                                        </p:tgtEl>
                                        <p:attrNameLst>
                                          <p:attrName>ppt_w</p:attrName>
                                        </p:attrNameLst>
                                      </p:cBhvr>
                                      <p:tavLst>
                                        <p:tav tm="0">
                                          <p:val>
                                            <p:fltVal val="0"/>
                                          </p:val>
                                        </p:tav>
                                        <p:tav tm="100000">
                                          <p:val>
                                            <p:strVal val="#ppt_w"/>
                                          </p:val>
                                        </p:tav>
                                      </p:tavLst>
                                    </p:anim>
                                    <p:anim calcmode="lin" valueType="num">
                                      <p:cBhvr>
                                        <p:cTn id="13" dur="500" fill="hold"/>
                                        <p:tgtEl>
                                          <p:spTgt spid="30724"/>
                                        </p:tgtEl>
                                        <p:attrNameLst>
                                          <p:attrName>ppt_h</p:attrName>
                                        </p:attrNameLst>
                                      </p:cBhvr>
                                      <p:tavLst>
                                        <p:tav tm="0">
                                          <p:val>
                                            <p:fltVal val="0"/>
                                          </p:val>
                                        </p:tav>
                                        <p:tav tm="100000">
                                          <p:val>
                                            <p:strVal val="#ppt_h"/>
                                          </p:val>
                                        </p:tav>
                                      </p:tavLst>
                                    </p:anim>
                                    <p:animEffect transition="in" filter="fade">
                                      <p:cBhvr>
                                        <p:cTn id="14" dur="500"/>
                                        <p:tgtEl>
                                          <p:spTgt spid="307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23" grpId="0" animBg="1"/>
      <p:bldP spid="30724" grpId="0" animBg="1"/>
    </p:bldLst>
  </p:timing>
</p:sld>
</file>

<file path=ppt/slides/slide2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5364" name="Rectangle 4"/>
          <p:cNvSpPr>
            <a:spLocks noGrp="1" noChangeArrowheads="1"/>
          </p:cNvSpPr>
          <p:nvPr>
            <p:ph type="title"/>
          </p:nvPr>
        </p:nvSpPr>
        <p:spPr/>
        <p:txBody>
          <a:bodyPr/>
          <a:lstStyle/>
          <a:p>
            <a:pPr algn="ctr">
              <a:defRPr/>
            </a:pPr>
            <a:r>
              <a:rPr lang="en-US" sz="3600" b="1" dirty="0" smtClean="0">
                <a:solidFill>
                  <a:srgbClr val="C00000"/>
                </a:solidFill>
              </a:rPr>
              <a:t> </a:t>
            </a:r>
            <a:r>
              <a:rPr lang="en-US" sz="3600" b="1" dirty="0">
                <a:solidFill>
                  <a:srgbClr val="C00000"/>
                </a:solidFill>
              </a:rPr>
              <a:t>Responses to the Use of Power</a:t>
            </a:r>
          </a:p>
        </p:txBody>
      </p:sp>
      <p:sp>
        <p:nvSpPr>
          <p:cNvPr id="15365" name="Oval 5"/>
          <p:cNvSpPr>
            <a:spLocks noChangeArrowheads="1"/>
          </p:cNvSpPr>
          <p:nvPr/>
        </p:nvSpPr>
        <p:spPr bwMode="auto">
          <a:xfrm>
            <a:off x="838200" y="4953000"/>
            <a:ext cx="1600200" cy="990600"/>
          </a:xfrm>
          <a:prstGeom prst="ellipse">
            <a:avLst/>
          </a:prstGeom>
          <a:solidFill>
            <a:schemeClr val="bg1">
              <a:lumMod val="60000"/>
              <a:lumOff val="40000"/>
            </a:schemeClr>
          </a:solidFill>
          <a:ln w="9525">
            <a:solidFill>
              <a:schemeClr val="tx1"/>
            </a:solidFill>
            <a:round/>
            <a:headEnd/>
            <a:tailEnd/>
          </a:ln>
          <a:effectLst/>
        </p:spPr>
        <p:txBody>
          <a:bodyPr wrap="none" anchor="ctr"/>
          <a:lstStyle/>
          <a:p>
            <a:pPr>
              <a:defRPr/>
            </a:pPr>
            <a:endParaRPr lang="fa-IR">
              <a:cs typeface="Arial" pitchFamily="34" charset="0"/>
            </a:endParaRPr>
          </a:p>
        </p:txBody>
      </p:sp>
      <p:sp>
        <p:nvSpPr>
          <p:cNvPr id="31748" name="Oval 6"/>
          <p:cNvSpPr>
            <a:spLocks noChangeArrowheads="1"/>
          </p:cNvSpPr>
          <p:nvPr/>
        </p:nvSpPr>
        <p:spPr bwMode="auto">
          <a:xfrm>
            <a:off x="2819400" y="4953000"/>
            <a:ext cx="1600200" cy="990600"/>
          </a:xfrm>
          <a:prstGeom prst="ellipse">
            <a:avLst/>
          </a:prstGeom>
          <a:solidFill>
            <a:srgbClr val="C00000"/>
          </a:solidFill>
          <a:ln w="9525">
            <a:solidFill>
              <a:schemeClr val="tx1"/>
            </a:solidFill>
            <a:round/>
            <a:headEnd/>
            <a:tailEnd/>
          </a:ln>
        </p:spPr>
        <p:txBody>
          <a:bodyPr wrap="none" anchor="ctr"/>
          <a:lstStyle/>
          <a:p>
            <a:endParaRPr lang="fa-IR"/>
          </a:p>
        </p:txBody>
      </p:sp>
      <p:sp>
        <p:nvSpPr>
          <p:cNvPr id="15367" name="Oval 7"/>
          <p:cNvSpPr>
            <a:spLocks noChangeArrowheads="1"/>
          </p:cNvSpPr>
          <p:nvPr/>
        </p:nvSpPr>
        <p:spPr bwMode="auto">
          <a:xfrm>
            <a:off x="5410200" y="4953000"/>
            <a:ext cx="1600200" cy="990600"/>
          </a:xfrm>
          <a:prstGeom prst="ellipse">
            <a:avLst/>
          </a:prstGeom>
          <a:solidFill>
            <a:schemeClr val="accent2">
              <a:lumMod val="75000"/>
            </a:schemeClr>
          </a:solidFill>
          <a:ln w="9525">
            <a:solidFill>
              <a:schemeClr val="tx1"/>
            </a:solidFill>
            <a:round/>
            <a:headEnd/>
            <a:tailEnd/>
          </a:ln>
          <a:effectLst/>
        </p:spPr>
        <p:txBody>
          <a:bodyPr wrap="none" anchor="ctr"/>
          <a:lstStyle/>
          <a:p>
            <a:pPr>
              <a:defRPr/>
            </a:pPr>
            <a:endParaRPr lang="fa-IR">
              <a:cs typeface="Arial" pitchFamily="34" charset="0"/>
            </a:endParaRPr>
          </a:p>
        </p:txBody>
      </p:sp>
      <p:sp>
        <p:nvSpPr>
          <p:cNvPr id="31750" name="Line 10"/>
          <p:cNvSpPr>
            <a:spLocks noChangeShapeType="1"/>
          </p:cNvSpPr>
          <p:nvPr/>
        </p:nvSpPr>
        <p:spPr bwMode="auto">
          <a:xfrm flipH="1">
            <a:off x="1676400" y="2819400"/>
            <a:ext cx="838200" cy="1981200"/>
          </a:xfrm>
          <a:prstGeom prst="line">
            <a:avLst/>
          </a:prstGeom>
          <a:noFill/>
          <a:ln w="76200" cmpd="tri">
            <a:solidFill>
              <a:schemeClr val="tx1"/>
            </a:solidFill>
            <a:round/>
            <a:headEnd/>
            <a:tailEnd type="triangle" w="med" len="med"/>
          </a:ln>
        </p:spPr>
        <p:txBody>
          <a:bodyPr/>
          <a:lstStyle/>
          <a:p>
            <a:endParaRPr lang="en-US"/>
          </a:p>
        </p:txBody>
      </p:sp>
      <p:sp>
        <p:nvSpPr>
          <p:cNvPr id="31751" name="Line 11"/>
          <p:cNvSpPr>
            <a:spLocks noChangeShapeType="1"/>
          </p:cNvSpPr>
          <p:nvPr/>
        </p:nvSpPr>
        <p:spPr bwMode="auto">
          <a:xfrm>
            <a:off x="2514600" y="2819400"/>
            <a:ext cx="914400" cy="1905000"/>
          </a:xfrm>
          <a:prstGeom prst="line">
            <a:avLst/>
          </a:prstGeom>
          <a:noFill/>
          <a:ln w="76200" cmpd="tri">
            <a:solidFill>
              <a:schemeClr val="tx1"/>
            </a:solidFill>
            <a:round/>
            <a:headEnd/>
            <a:tailEnd type="triangle" w="med" len="med"/>
          </a:ln>
        </p:spPr>
        <p:txBody>
          <a:bodyPr/>
          <a:lstStyle/>
          <a:p>
            <a:endParaRPr lang="en-US"/>
          </a:p>
        </p:txBody>
      </p:sp>
      <p:sp>
        <p:nvSpPr>
          <p:cNvPr id="31752" name="Line 13"/>
          <p:cNvSpPr>
            <a:spLocks noChangeShapeType="1"/>
          </p:cNvSpPr>
          <p:nvPr/>
        </p:nvSpPr>
        <p:spPr bwMode="auto">
          <a:xfrm>
            <a:off x="6248400" y="2819400"/>
            <a:ext cx="0" cy="1828800"/>
          </a:xfrm>
          <a:prstGeom prst="line">
            <a:avLst/>
          </a:prstGeom>
          <a:noFill/>
          <a:ln w="76200" cmpd="tri">
            <a:solidFill>
              <a:schemeClr val="tx1"/>
            </a:solidFill>
            <a:round/>
            <a:headEnd/>
            <a:tailEnd type="triangle" w="med" len="med"/>
          </a:ln>
        </p:spPr>
        <p:txBody>
          <a:bodyPr/>
          <a:lstStyle/>
          <a:p>
            <a:endParaRPr lang="en-US"/>
          </a:p>
        </p:txBody>
      </p:sp>
      <p:sp>
        <p:nvSpPr>
          <p:cNvPr id="31753" name="Text Box 14"/>
          <p:cNvSpPr txBox="1">
            <a:spLocks noChangeArrowheads="1"/>
          </p:cNvSpPr>
          <p:nvPr/>
        </p:nvSpPr>
        <p:spPr bwMode="auto">
          <a:xfrm>
            <a:off x="838200" y="5218113"/>
            <a:ext cx="1524000" cy="369887"/>
          </a:xfrm>
          <a:prstGeom prst="rect">
            <a:avLst/>
          </a:prstGeom>
          <a:noFill/>
          <a:ln w="9525">
            <a:noFill/>
            <a:miter lim="800000"/>
            <a:headEnd/>
            <a:tailEnd/>
          </a:ln>
        </p:spPr>
        <p:txBody>
          <a:bodyPr>
            <a:spAutoFit/>
          </a:bodyPr>
          <a:lstStyle/>
          <a:p>
            <a:pPr algn="ctr"/>
            <a:r>
              <a:rPr lang="en-US" b="1" dirty="0"/>
              <a:t>Compliance</a:t>
            </a:r>
          </a:p>
        </p:txBody>
      </p:sp>
      <p:sp>
        <p:nvSpPr>
          <p:cNvPr id="31754" name="Text Box 15"/>
          <p:cNvSpPr txBox="1">
            <a:spLocks noChangeArrowheads="1"/>
          </p:cNvSpPr>
          <p:nvPr/>
        </p:nvSpPr>
        <p:spPr bwMode="auto">
          <a:xfrm>
            <a:off x="2803525" y="5218113"/>
            <a:ext cx="1539875" cy="366712"/>
          </a:xfrm>
          <a:prstGeom prst="rect">
            <a:avLst/>
          </a:prstGeom>
          <a:noFill/>
          <a:ln w="9525">
            <a:noFill/>
            <a:miter lim="800000"/>
            <a:headEnd/>
            <a:tailEnd/>
          </a:ln>
        </p:spPr>
        <p:txBody>
          <a:bodyPr>
            <a:spAutoFit/>
          </a:bodyPr>
          <a:lstStyle/>
          <a:p>
            <a:pPr algn="ctr"/>
            <a:r>
              <a:rPr lang="en-US" b="1" dirty="0"/>
              <a:t>Resistance</a:t>
            </a:r>
          </a:p>
        </p:txBody>
      </p:sp>
      <p:sp>
        <p:nvSpPr>
          <p:cNvPr id="31755" name="Text Box 16"/>
          <p:cNvSpPr txBox="1">
            <a:spLocks noChangeArrowheads="1"/>
          </p:cNvSpPr>
          <p:nvPr/>
        </p:nvSpPr>
        <p:spPr bwMode="auto">
          <a:xfrm>
            <a:off x="5334000" y="5218113"/>
            <a:ext cx="1692275" cy="369887"/>
          </a:xfrm>
          <a:prstGeom prst="rect">
            <a:avLst/>
          </a:prstGeom>
          <a:noFill/>
          <a:ln w="9525">
            <a:noFill/>
            <a:miter lim="800000"/>
            <a:headEnd/>
            <a:tailEnd/>
          </a:ln>
        </p:spPr>
        <p:txBody>
          <a:bodyPr>
            <a:spAutoFit/>
          </a:bodyPr>
          <a:lstStyle/>
          <a:p>
            <a:pPr algn="ctr"/>
            <a:r>
              <a:rPr lang="en-US" b="1" dirty="0"/>
              <a:t>Commitment</a:t>
            </a:r>
          </a:p>
        </p:txBody>
      </p:sp>
      <p:sp>
        <p:nvSpPr>
          <p:cNvPr id="31756" name="Text Box 17"/>
          <p:cNvSpPr txBox="1">
            <a:spLocks noChangeArrowheads="1"/>
          </p:cNvSpPr>
          <p:nvPr/>
        </p:nvSpPr>
        <p:spPr bwMode="auto">
          <a:xfrm>
            <a:off x="1147763" y="1865313"/>
            <a:ext cx="2509837" cy="461962"/>
          </a:xfrm>
          <a:prstGeom prst="rect">
            <a:avLst/>
          </a:prstGeom>
          <a:noFill/>
          <a:ln w="9525">
            <a:noFill/>
            <a:miter lim="800000"/>
            <a:headEnd/>
            <a:tailEnd/>
          </a:ln>
        </p:spPr>
        <p:txBody>
          <a:bodyPr wrap="none">
            <a:spAutoFit/>
          </a:bodyPr>
          <a:lstStyle/>
          <a:p>
            <a:r>
              <a:rPr lang="en-US" sz="2400" b="1" dirty="0"/>
              <a:t>Position Power</a:t>
            </a:r>
          </a:p>
        </p:txBody>
      </p:sp>
      <p:sp>
        <p:nvSpPr>
          <p:cNvPr id="31757" name="Text Box 18"/>
          <p:cNvSpPr txBox="1">
            <a:spLocks noChangeArrowheads="1"/>
          </p:cNvSpPr>
          <p:nvPr/>
        </p:nvSpPr>
        <p:spPr bwMode="auto">
          <a:xfrm>
            <a:off x="4953000" y="1865313"/>
            <a:ext cx="2590800" cy="461962"/>
          </a:xfrm>
          <a:prstGeom prst="rect">
            <a:avLst/>
          </a:prstGeom>
          <a:noFill/>
          <a:ln w="9525">
            <a:noFill/>
            <a:miter lim="800000"/>
            <a:headEnd/>
            <a:tailEnd/>
          </a:ln>
        </p:spPr>
        <p:txBody>
          <a:bodyPr>
            <a:spAutoFit/>
          </a:bodyPr>
          <a:lstStyle/>
          <a:p>
            <a:r>
              <a:rPr lang="en-US" sz="2400" b="1" dirty="0"/>
              <a:t>Personal Power</a:t>
            </a:r>
          </a:p>
        </p:txBody>
      </p:sp>
      <p:sp>
        <p:nvSpPr>
          <p:cNvPr id="31758" name="Text Box 19"/>
          <p:cNvSpPr txBox="1">
            <a:spLocks noChangeArrowheads="1"/>
          </p:cNvSpPr>
          <p:nvPr/>
        </p:nvSpPr>
        <p:spPr bwMode="auto">
          <a:xfrm rot="-3843772">
            <a:off x="901426" y="3408663"/>
            <a:ext cx="1750586" cy="338554"/>
          </a:xfrm>
          <a:prstGeom prst="rect">
            <a:avLst/>
          </a:prstGeom>
          <a:noFill/>
          <a:ln w="9525">
            <a:noFill/>
            <a:miter lim="800000"/>
            <a:headEnd/>
            <a:tailEnd/>
          </a:ln>
        </p:spPr>
        <p:txBody>
          <a:bodyPr wrap="square">
            <a:spAutoFit/>
          </a:bodyPr>
          <a:lstStyle/>
          <a:p>
            <a:r>
              <a:rPr lang="en-US" sz="1600" b="1" dirty="0"/>
              <a:t>appropriate use</a:t>
            </a:r>
          </a:p>
        </p:txBody>
      </p:sp>
      <p:sp>
        <p:nvSpPr>
          <p:cNvPr id="31759" name="Text Box 20"/>
          <p:cNvSpPr txBox="1">
            <a:spLocks noChangeArrowheads="1"/>
          </p:cNvSpPr>
          <p:nvPr/>
        </p:nvSpPr>
        <p:spPr bwMode="auto">
          <a:xfrm rot="3839389">
            <a:off x="2547377" y="3422525"/>
            <a:ext cx="1543923" cy="338554"/>
          </a:xfrm>
          <a:prstGeom prst="rect">
            <a:avLst/>
          </a:prstGeom>
          <a:noFill/>
          <a:ln w="9525">
            <a:noFill/>
            <a:miter lim="800000"/>
            <a:headEnd/>
            <a:tailEnd/>
          </a:ln>
        </p:spPr>
        <p:txBody>
          <a:bodyPr wrap="square">
            <a:spAutoFit/>
          </a:bodyPr>
          <a:lstStyle/>
          <a:p>
            <a:r>
              <a:rPr lang="en-US" sz="1600" b="1" dirty="0"/>
              <a:t>excessive use</a:t>
            </a:r>
          </a:p>
        </p:txBody>
      </p:sp>
      <p:sp>
        <p:nvSpPr>
          <p:cNvPr id="16" name="Footer Placeholder 15"/>
          <p:cNvSpPr>
            <a:spLocks noGrp="1"/>
          </p:cNvSpPr>
          <p:nvPr>
            <p:ph type="ftr" sz="quarter" idx="11"/>
          </p:nvPr>
        </p:nvSpPr>
        <p:spPr/>
        <p:txBody>
          <a:bodyPr/>
          <a:lstStyle/>
          <a:p>
            <a:pPr>
              <a:defRPr/>
            </a:pPr>
            <a:r>
              <a:rPr lang="fa-IR" sz="1000" dirty="0">
                <a:solidFill>
                  <a:srgbClr val="000000"/>
                </a:solidFill>
                <a:latin typeface="2  Compset"/>
                <a:cs typeface="B Compset" panose="00000400000000000000" pitchFamily="2" charset="-78"/>
              </a:rPr>
              <a:t>دکتر داریوش غلام زاده- همایش آسیب شناسی- تعهد و تعلق و رهبری</a:t>
            </a:r>
            <a:endParaRPr lang="en-US" sz="1000" dirty="0">
              <a:solidFill>
                <a:srgbClr val="000000"/>
              </a:solidFill>
              <a:latin typeface="2  Compset"/>
              <a:cs typeface="B Compset" panose="00000400000000000000" pitchFamily="2" charset="-78"/>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1756"/>
                                        </p:tgtEl>
                                        <p:attrNameLst>
                                          <p:attrName>style.visibility</p:attrName>
                                        </p:attrNameLst>
                                      </p:cBhvr>
                                      <p:to>
                                        <p:strVal val="visible"/>
                                      </p:to>
                                    </p:set>
                                  </p:childTnLst>
                                </p:cTn>
                              </p:par>
                            </p:childTnLst>
                          </p:cTn>
                        </p:par>
                        <p:par>
                          <p:cTn id="7" fill="hold">
                            <p:stCondLst>
                              <p:cond delay="0"/>
                            </p:stCondLst>
                            <p:childTnLst>
                              <p:par>
                                <p:cTn id="8" presetID="10" presetClass="entr" presetSubtype="0" fill="hold" grpId="0" nodeType="afterEffect">
                                  <p:stCondLst>
                                    <p:cond delay="0"/>
                                  </p:stCondLst>
                                  <p:childTnLst>
                                    <p:set>
                                      <p:cBhvr>
                                        <p:cTn id="9" dur="1" fill="hold">
                                          <p:stCondLst>
                                            <p:cond delay="0"/>
                                          </p:stCondLst>
                                        </p:cTn>
                                        <p:tgtEl>
                                          <p:spTgt spid="31758"/>
                                        </p:tgtEl>
                                        <p:attrNameLst>
                                          <p:attrName>style.visibility</p:attrName>
                                        </p:attrNameLst>
                                      </p:cBhvr>
                                      <p:to>
                                        <p:strVal val="visible"/>
                                      </p:to>
                                    </p:set>
                                    <p:animEffect transition="in" filter="fade">
                                      <p:cBhvr>
                                        <p:cTn id="10" dur="500"/>
                                        <p:tgtEl>
                                          <p:spTgt spid="31758"/>
                                        </p:tgtEl>
                                      </p:cBhvr>
                                    </p:animEffect>
                                  </p:childTnLst>
                                </p:cTn>
                              </p:par>
                            </p:childTnLst>
                          </p:cTn>
                        </p:par>
                        <p:par>
                          <p:cTn id="11" fill="hold">
                            <p:stCondLst>
                              <p:cond delay="500"/>
                            </p:stCondLst>
                            <p:childTnLst>
                              <p:par>
                                <p:cTn id="12" presetID="1" presetClass="entr" presetSubtype="0" fill="hold" grpId="0" nodeType="afterEffect">
                                  <p:stCondLst>
                                    <p:cond delay="0"/>
                                  </p:stCondLst>
                                  <p:childTnLst>
                                    <p:set>
                                      <p:cBhvr>
                                        <p:cTn id="13" dur="1" fill="hold">
                                          <p:stCondLst>
                                            <p:cond delay="0"/>
                                          </p:stCondLst>
                                        </p:cTn>
                                        <p:tgtEl>
                                          <p:spTgt spid="31750"/>
                                        </p:tgtEl>
                                        <p:attrNameLst>
                                          <p:attrName>style.visibility</p:attrName>
                                        </p:attrNameLst>
                                      </p:cBhvr>
                                      <p:to>
                                        <p:strVal val="visible"/>
                                      </p:to>
                                    </p:set>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grpId="0" nodeType="clickEffect">
                                  <p:stCondLst>
                                    <p:cond delay="0"/>
                                  </p:stCondLst>
                                  <p:childTnLst>
                                    <p:set>
                                      <p:cBhvr>
                                        <p:cTn id="17" dur="1" fill="hold">
                                          <p:stCondLst>
                                            <p:cond delay="0"/>
                                          </p:stCondLst>
                                        </p:cTn>
                                        <p:tgtEl>
                                          <p:spTgt spid="15365"/>
                                        </p:tgtEl>
                                        <p:attrNameLst>
                                          <p:attrName>style.visibility</p:attrName>
                                        </p:attrNameLst>
                                      </p:cBhvr>
                                      <p:to>
                                        <p:strVal val="visible"/>
                                      </p:to>
                                    </p:set>
                                    <p:anim calcmode="lin" valueType="num">
                                      <p:cBhvr additive="base">
                                        <p:cTn id="18" dur="500" fill="hold"/>
                                        <p:tgtEl>
                                          <p:spTgt spid="15365"/>
                                        </p:tgtEl>
                                        <p:attrNameLst>
                                          <p:attrName>ppt_x</p:attrName>
                                        </p:attrNameLst>
                                      </p:cBhvr>
                                      <p:tavLst>
                                        <p:tav tm="0">
                                          <p:val>
                                            <p:strVal val="#ppt_x"/>
                                          </p:val>
                                        </p:tav>
                                        <p:tav tm="100000">
                                          <p:val>
                                            <p:strVal val="#ppt_x"/>
                                          </p:val>
                                        </p:tav>
                                      </p:tavLst>
                                    </p:anim>
                                    <p:anim calcmode="lin" valueType="num">
                                      <p:cBhvr additive="base">
                                        <p:cTn id="19" dur="500" fill="hold"/>
                                        <p:tgtEl>
                                          <p:spTgt spid="15365"/>
                                        </p:tgtEl>
                                        <p:attrNameLst>
                                          <p:attrName>ppt_y</p:attrName>
                                        </p:attrNameLst>
                                      </p:cBhvr>
                                      <p:tavLst>
                                        <p:tav tm="0">
                                          <p:val>
                                            <p:strVal val="1+#ppt_h/2"/>
                                          </p:val>
                                        </p:tav>
                                        <p:tav tm="100000">
                                          <p:val>
                                            <p:strVal val="#ppt_y"/>
                                          </p:val>
                                        </p:tav>
                                      </p:tavLst>
                                    </p:anim>
                                  </p:childTnLst>
                                </p:cTn>
                              </p:par>
                              <p:par>
                                <p:cTn id="20" presetID="2" presetClass="entr" presetSubtype="4" fill="hold" grpId="0" nodeType="withEffect">
                                  <p:stCondLst>
                                    <p:cond delay="0"/>
                                  </p:stCondLst>
                                  <p:childTnLst>
                                    <p:set>
                                      <p:cBhvr>
                                        <p:cTn id="21" dur="1" fill="hold">
                                          <p:stCondLst>
                                            <p:cond delay="0"/>
                                          </p:stCondLst>
                                        </p:cTn>
                                        <p:tgtEl>
                                          <p:spTgt spid="31753"/>
                                        </p:tgtEl>
                                        <p:attrNameLst>
                                          <p:attrName>style.visibility</p:attrName>
                                        </p:attrNameLst>
                                      </p:cBhvr>
                                      <p:to>
                                        <p:strVal val="visible"/>
                                      </p:to>
                                    </p:set>
                                    <p:anim calcmode="lin" valueType="num">
                                      <p:cBhvr additive="base">
                                        <p:cTn id="22" dur="500" fill="hold"/>
                                        <p:tgtEl>
                                          <p:spTgt spid="31753"/>
                                        </p:tgtEl>
                                        <p:attrNameLst>
                                          <p:attrName>ppt_x</p:attrName>
                                        </p:attrNameLst>
                                      </p:cBhvr>
                                      <p:tavLst>
                                        <p:tav tm="0">
                                          <p:val>
                                            <p:strVal val="#ppt_x"/>
                                          </p:val>
                                        </p:tav>
                                        <p:tav tm="100000">
                                          <p:val>
                                            <p:strVal val="#ppt_x"/>
                                          </p:val>
                                        </p:tav>
                                      </p:tavLst>
                                    </p:anim>
                                    <p:anim calcmode="lin" valueType="num">
                                      <p:cBhvr additive="base">
                                        <p:cTn id="23" dur="500" fill="hold"/>
                                        <p:tgtEl>
                                          <p:spTgt spid="31753"/>
                                        </p:tgtEl>
                                        <p:attrNameLst>
                                          <p:attrName>ppt_y</p:attrName>
                                        </p:attrNameLst>
                                      </p:cBhvr>
                                      <p:tavLst>
                                        <p:tav tm="0">
                                          <p:val>
                                            <p:strVal val="1+#ppt_h/2"/>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grpId="0" nodeType="clickEffect">
                                  <p:stCondLst>
                                    <p:cond delay="0"/>
                                  </p:stCondLst>
                                  <p:childTnLst>
                                    <p:set>
                                      <p:cBhvr>
                                        <p:cTn id="27" dur="1" fill="hold">
                                          <p:stCondLst>
                                            <p:cond delay="0"/>
                                          </p:stCondLst>
                                        </p:cTn>
                                        <p:tgtEl>
                                          <p:spTgt spid="31759"/>
                                        </p:tgtEl>
                                        <p:attrNameLst>
                                          <p:attrName>style.visibility</p:attrName>
                                        </p:attrNameLst>
                                      </p:cBhvr>
                                      <p:to>
                                        <p:strVal val="visible"/>
                                      </p:to>
                                    </p:set>
                                    <p:animEffect transition="in" filter="fade">
                                      <p:cBhvr>
                                        <p:cTn id="28" dur="500"/>
                                        <p:tgtEl>
                                          <p:spTgt spid="31759"/>
                                        </p:tgtEl>
                                      </p:cBhvr>
                                    </p:animEffect>
                                  </p:childTnLst>
                                </p:cTn>
                              </p:par>
                            </p:childTnLst>
                          </p:cTn>
                        </p:par>
                        <p:par>
                          <p:cTn id="29" fill="hold">
                            <p:stCondLst>
                              <p:cond delay="500"/>
                            </p:stCondLst>
                            <p:childTnLst>
                              <p:par>
                                <p:cTn id="30" presetID="10" presetClass="entr" presetSubtype="0" fill="hold" grpId="0" nodeType="afterEffect">
                                  <p:stCondLst>
                                    <p:cond delay="0"/>
                                  </p:stCondLst>
                                  <p:childTnLst>
                                    <p:set>
                                      <p:cBhvr>
                                        <p:cTn id="31" dur="1" fill="hold">
                                          <p:stCondLst>
                                            <p:cond delay="0"/>
                                          </p:stCondLst>
                                        </p:cTn>
                                        <p:tgtEl>
                                          <p:spTgt spid="31751"/>
                                        </p:tgtEl>
                                        <p:attrNameLst>
                                          <p:attrName>style.visibility</p:attrName>
                                        </p:attrNameLst>
                                      </p:cBhvr>
                                      <p:to>
                                        <p:strVal val="visible"/>
                                      </p:to>
                                    </p:set>
                                    <p:animEffect transition="in" filter="fade">
                                      <p:cBhvr>
                                        <p:cTn id="32" dur="500"/>
                                        <p:tgtEl>
                                          <p:spTgt spid="31751"/>
                                        </p:tgtEl>
                                      </p:cBhvr>
                                    </p:animEffect>
                                  </p:childTnLst>
                                </p:cTn>
                              </p:par>
                            </p:childTnLst>
                          </p:cTn>
                        </p:par>
                      </p:childTnLst>
                    </p:cTn>
                  </p:par>
                  <p:par>
                    <p:cTn id="33" fill="hold">
                      <p:stCondLst>
                        <p:cond delay="indefinite"/>
                      </p:stCondLst>
                      <p:childTnLst>
                        <p:par>
                          <p:cTn id="34" fill="hold">
                            <p:stCondLst>
                              <p:cond delay="0"/>
                            </p:stCondLst>
                            <p:childTnLst>
                              <p:par>
                                <p:cTn id="35" presetID="26" presetClass="entr" presetSubtype="0" fill="hold" grpId="0" nodeType="clickEffect">
                                  <p:stCondLst>
                                    <p:cond delay="0"/>
                                  </p:stCondLst>
                                  <p:childTnLst>
                                    <p:set>
                                      <p:cBhvr>
                                        <p:cTn id="36" dur="1" fill="hold">
                                          <p:stCondLst>
                                            <p:cond delay="0"/>
                                          </p:stCondLst>
                                        </p:cTn>
                                        <p:tgtEl>
                                          <p:spTgt spid="31748"/>
                                        </p:tgtEl>
                                        <p:attrNameLst>
                                          <p:attrName>style.visibility</p:attrName>
                                        </p:attrNameLst>
                                      </p:cBhvr>
                                      <p:to>
                                        <p:strVal val="visible"/>
                                      </p:to>
                                    </p:set>
                                    <p:animEffect transition="in" filter="wipe(down)">
                                      <p:cBhvr>
                                        <p:cTn id="37" dur="580">
                                          <p:stCondLst>
                                            <p:cond delay="0"/>
                                          </p:stCondLst>
                                        </p:cTn>
                                        <p:tgtEl>
                                          <p:spTgt spid="31748"/>
                                        </p:tgtEl>
                                      </p:cBhvr>
                                    </p:animEffect>
                                    <p:anim calcmode="lin" valueType="num">
                                      <p:cBhvr>
                                        <p:cTn id="38" dur="1822" tmFilter="0,0; 0.14,0.36; 0.43,0.73; 0.71,0.91; 1.0,1.0">
                                          <p:stCondLst>
                                            <p:cond delay="0"/>
                                          </p:stCondLst>
                                        </p:cTn>
                                        <p:tgtEl>
                                          <p:spTgt spid="31748"/>
                                        </p:tgtEl>
                                        <p:attrNameLst>
                                          <p:attrName>ppt_x</p:attrName>
                                        </p:attrNameLst>
                                      </p:cBhvr>
                                      <p:tavLst>
                                        <p:tav tm="0">
                                          <p:val>
                                            <p:strVal val="#ppt_x-0.25"/>
                                          </p:val>
                                        </p:tav>
                                        <p:tav tm="100000">
                                          <p:val>
                                            <p:strVal val="#ppt_x"/>
                                          </p:val>
                                        </p:tav>
                                      </p:tavLst>
                                    </p:anim>
                                    <p:anim calcmode="lin" valueType="num">
                                      <p:cBhvr>
                                        <p:cTn id="39" dur="664" tmFilter="0.0,0.0; 0.25,0.07; 0.50,0.2; 0.75,0.467; 1.0,1.0">
                                          <p:stCondLst>
                                            <p:cond delay="0"/>
                                          </p:stCondLst>
                                        </p:cTn>
                                        <p:tgtEl>
                                          <p:spTgt spid="31748"/>
                                        </p:tgtEl>
                                        <p:attrNameLst>
                                          <p:attrName>ppt_y</p:attrName>
                                        </p:attrNameLst>
                                      </p:cBhvr>
                                      <p:tavLst>
                                        <p:tav tm="0" fmla="#ppt_y-sin(pi*$)/3">
                                          <p:val>
                                            <p:fltVal val="0.5"/>
                                          </p:val>
                                        </p:tav>
                                        <p:tav tm="100000">
                                          <p:val>
                                            <p:fltVal val="1"/>
                                          </p:val>
                                        </p:tav>
                                      </p:tavLst>
                                    </p:anim>
                                    <p:anim calcmode="lin" valueType="num">
                                      <p:cBhvr>
                                        <p:cTn id="40" dur="664" tmFilter="0, 0; 0.125,0.2665; 0.25,0.4; 0.375,0.465; 0.5,0.5;  0.625,0.535; 0.75,0.6; 0.875,0.7335; 1,1">
                                          <p:stCondLst>
                                            <p:cond delay="664"/>
                                          </p:stCondLst>
                                        </p:cTn>
                                        <p:tgtEl>
                                          <p:spTgt spid="31748"/>
                                        </p:tgtEl>
                                        <p:attrNameLst>
                                          <p:attrName>ppt_y</p:attrName>
                                        </p:attrNameLst>
                                      </p:cBhvr>
                                      <p:tavLst>
                                        <p:tav tm="0" fmla="#ppt_y-sin(pi*$)/9">
                                          <p:val>
                                            <p:fltVal val="0"/>
                                          </p:val>
                                        </p:tav>
                                        <p:tav tm="100000">
                                          <p:val>
                                            <p:fltVal val="1"/>
                                          </p:val>
                                        </p:tav>
                                      </p:tavLst>
                                    </p:anim>
                                    <p:anim calcmode="lin" valueType="num">
                                      <p:cBhvr>
                                        <p:cTn id="41" dur="332" tmFilter="0, 0; 0.125,0.2665; 0.25,0.4; 0.375,0.465; 0.5,0.5;  0.625,0.535; 0.75,0.6; 0.875,0.7335; 1,1">
                                          <p:stCondLst>
                                            <p:cond delay="1324"/>
                                          </p:stCondLst>
                                        </p:cTn>
                                        <p:tgtEl>
                                          <p:spTgt spid="31748"/>
                                        </p:tgtEl>
                                        <p:attrNameLst>
                                          <p:attrName>ppt_y</p:attrName>
                                        </p:attrNameLst>
                                      </p:cBhvr>
                                      <p:tavLst>
                                        <p:tav tm="0" fmla="#ppt_y-sin(pi*$)/27">
                                          <p:val>
                                            <p:fltVal val="0"/>
                                          </p:val>
                                        </p:tav>
                                        <p:tav tm="100000">
                                          <p:val>
                                            <p:fltVal val="1"/>
                                          </p:val>
                                        </p:tav>
                                      </p:tavLst>
                                    </p:anim>
                                    <p:anim calcmode="lin" valueType="num">
                                      <p:cBhvr>
                                        <p:cTn id="42" dur="164" tmFilter="0, 0; 0.125,0.2665; 0.25,0.4; 0.375,0.465; 0.5,0.5;  0.625,0.535; 0.75,0.6; 0.875,0.7335; 1,1">
                                          <p:stCondLst>
                                            <p:cond delay="1656"/>
                                          </p:stCondLst>
                                        </p:cTn>
                                        <p:tgtEl>
                                          <p:spTgt spid="31748"/>
                                        </p:tgtEl>
                                        <p:attrNameLst>
                                          <p:attrName>ppt_y</p:attrName>
                                        </p:attrNameLst>
                                      </p:cBhvr>
                                      <p:tavLst>
                                        <p:tav tm="0" fmla="#ppt_y-sin(pi*$)/81">
                                          <p:val>
                                            <p:fltVal val="0"/>
                                          </p:val>
                                        </p:tav>
                                        <p:tav tm="100000">
                                          <p:val>
                                            <p:fltVal val="1"/>
                                          </p:val>
                                        </p:tav>
                                      </p:tavLst>
                                    </p:anim>
                                    <p:animScale>
                                      <p:cBhvr>
                                        <p:cTn id="43" dur="26">
                                          <p:stCondLst>
                                            <p:cond delay="650"/>
                                          </p:stCondLst>
                                        </p:cTn>
                                        <p:tgtEl>
                                          <p:spTgt spid="31748"/>
                                        </p:tgtEl>
                                      </p:cBhvr>
                                      <p:to x="100000" y="60000"/>
                                    </p:animScale>
                                    <p:animScale>
                                      <p:cBhvr>
                                        <p:cTn id="44" dur="166" decel="50000">
                                          <p:stCondLst>
                                            <p:cond delay="676"/>
                                          </p:stCondLst>
                                        </p:cTn>
                                        <p:tgtEl>
                                          <p:spTgt spid="31748"/>
                                        </p:tgtEl>
                                      </p:cBhvr>
                                      <p:to x="100000" y="100000"/>
                                    </p:animScale>
                                    <p:animScale>
                                      <p:cBhvr>
                                        <p:cTn id="45" dur="26">
                                          <p:stCondLst>
                                            <p:cond delay="1312"/>
                                          </p:stCondLst>
                                        </p:cTn>
                                        <p:tgtEl>
                                          <p:spTgt spid="31748"/>
                                        </p:tgtEl>
                                      </p:cBhvr>
                                      <p:to x="100000" y="80000"/>
                                    </p:animScale>
                                    <p:animScale>
                                      <p:cBhvr>
                                        <p:cTn id="46" dur="166" decel="50000">
                                          <p:stCondLst>
                                            <p:cond delay="1338"/>
                                          </p:stCondLst>
                                        </p:cTn>
                                        <p:tgtEl>
                                          <p:spTgt spid="31748"/>
                                        </p:tgtEl>
                                      </p:cBhvr>
                                      <p:to x="100000" y="100000"/>
                                    </p:animScale>
                                    <p:animScale>
                                      <p:cBhvr>
                                        <p:cTn id="47" dur="26">
                                          <p:stCondLst>
                                            <p:cond delay="1642"/>
                                          </p:stCondLst>
                                        </p:cTn>
                                        <p:tgtEl>
                                          <p:spTgt spid="31748"/>
                                        </p:tgtEl>
                                      </p:cBhvr>
                                      <p:to x="100000" y="90000"/>
                                    </p:animScale>
                                    <p:animScale>
                                      <p:cBhvr>
                                        <p:cTn id="48" dur="166" decel="50000">
                                          <p:stCondLst>
                                            <p:cond delay="1668"/>
                                          </p:stCondLst>
                                        </p:cTn>
                                        <p:tgtEl>
                                          <p:spTgt spid="31748"/>
                                        </p:tgtEl>
                                      </p:cBhvr>
                                      <p:to x="100000" y="100000"/>
                                    </p:animScale>
                                    <p:animScale>
                                      <p:cBhvr>
                                        <p:cTn id="49" dur="26">
                                          <p:stCondLst>
                                            <p:cond delay="1808"/>
                                          </p:stCondLst>
                                        </p:cTn>
                                        <p:tgtEl>
                                          <p:spTgt spid="31748"/>
                                        </p:tgtEl>
                                      </p:cBhvr>
                                      <p:to x="100000" y="95000"/>
                                    </p:animScale>
                                    <p:animScale>
                                      <p:cBhvr>
                                        <p:cTn id="50" dur="166" decel="50000">
                                          <p:stCondLst>
                                            <p:cond delay="1834"/>
                                          </p:stCondLst>
                                        </p:cTn>
                                        <p:tgtEl>
                                          <p:spTgt spid="31748"/>
                                        </p:tgtEl>
                                      </p:cBhvr>
                                      <p:to x="100000" y="100000"/>
                                    </p:animScale>
                                  </p:childTnLst>
                                </p:cTn>
                              </p:par>
                              <p:par>
                                <p:cTn id="51" presetID="42" presetClass="entr" presetSubtype="0" fill="hold" grpId="0" nodeType="withEffect">
                                  <p:stCondLst>
                                    <p:cond delay="0"/>
                                  </p:stCondLst>
                                  <p:childTnLst>
                                    <p:set>
                                      <p:cBhvr>
                                        <p:cTn id="52" dur="1" fill="hold">
                                          <p:stCondLst>
                                            <p:cond delay="0"/>
                                          </p:stCondLst>
                                        </p:cTn>
                                        <p:tgtEl>
                                          <p:spTgt spid="31754"/>
                                        </p:tgtEl>
                                        <p:attrNameLst>
                                          <p:attrName>style.visibility</p:attrName>
                                        </p:attrNameLst>
                                      </p:cBhvr>
                                      <p:to>
                                        <p:strVal val="visible"/>
                                      </p:to>
                                    </p:set>
                                    <p:animEffect transition="in" filter="fade">
                                      <p:cBhvr>
                                        <p:cTn id="53" dur="1000"/>
                                        <p:tgtEl>
                                          <p:spTgt spid="31754"/>
                                        </p:tgtEl>
                                      </p:cBhvr>
                                    </p:animEffect>
                                    <p:anim calcmode="lin" valueType="num">
                                      <p:cBhvr>
                                        <p:cTn id="54" dur="1000" fill="hold"/>
                                        <p:tgtEl>
                                          <p:spTgt spid="31754"/>
                                        </p:tgtEl>
                                        <p:attrNameLst>
                                          <p:attrName>ppt_x</p:attrName>
                                        </p:attrNameLst>
                                      </p:cBhvr>
                                      <p:tavLst>
                                        <p:tav tm="0">
                                          <p:val>
                                            <p:strVal val="#ppt_x"/>
                                          </p:val>
                                        </p:tav>
                                        <p:tav tm="100000">
                                          <p:val>
                                            <p:strVal val="#ppt_x"/>
                                          </p:val>
                                        </p:tav>
                                      </p:tavLst>
                                    </p:anim>
                                    <p:anim calcmode="lin" valueType="num">
                                      <p:cBhvr>
                                        <p:cTn id="55" dur="1000" fill="hold"/>
                                        <p:tgtEl>
                                          <p:spTgt spid="31754"/>
                                        </p:tgtEl>
                                        <p:attrNameLst>
                                          <p:attrName>ppt_y</p:attrName>
                                        </p:attrNameLst>
                                      </p:cBhvr>
                                      <p:tavLst>
                                        <p:tav tm="0">
                                          <p:val>
                                            <p:strVal val="#ppt_y+.1"/>
                                          </p:val>
                                        </p:tav>
                                        <p:tav tm="100000">
                                          <p:val>
                                            <p:strVal val="#ppt_y"/>
                                          </p:val>
                                        </p:tav>
                                      </p:tavLst>
                                    </p:anim>
                                  </p:childTnLst>
                                </p:cTn>
                              </p:par>
                            </p:childTnLst>
                          </p:cTn>
                        </p:par>
                      </p:childTnLst>
                    </p:cTn>
                  </p:par>
                  <p:par>
                    <p:cTn id="56" fill="hold">
                      <p:stCondLst>
                        <p:cond delay="indefinite"/>
                      </p:stCondLst>
                      <p:childTnLst>
                        <p:par>
                          <p:cTn id="57" fill="hold">
                            <p:stCondLst>
                              <p:cond delay="0"/>
                            </p:stCondLst>
                            <p:childTnLst>
                              <p:par>
                                <p:cTn id="58" presetID="10" presetClass="entr" presetSubtype="0" fill="hold" grpId="0" nodeType="clickEffect">
                                  <p:stCondLst>
                                    <p:cond delay="0"/>
                                  </p:stCondLst>
                                  <p:childTnLst>
                                    <p:set>
                                      <p:cBhvr>
                                        <p:cTn id="59" dur="1" fill="hold">
                                          <p:stCondLst>
                                            <p:cond delay="0"/>
                                          </p:stCondLst>
                                        </p:cTn>
                                        <p:tgtEl>
                                          <p:spTgt spid="31757"/>
                                        </p:tgtEl>
                                        <p:attrNameLst>
                                          <p:attrName>style.visibility</p:attrName>
                                        </p:attrNameLst>
                                      </p:cBhvr>
                                      <p:to>
                                        <p:strVal val="visible"/>
                                      </p:to>
                                    </p:set>
                                    <p:animEffect transition="in" filter="fade">
                                      <p:cBhvr>
                                        <p:cTn id="60" dur="500"/>
                                        <p:tgtEl>
                                          <p:spTgt spid="31757"/>
                                        </p:tgtEl>
                                      </p:cBhvr>
                                    </p:animEffect>
                                  </p:childTnLst>
                                </p:cTn>
                              </p:par>
                            </p:childTnLst>
                          </p:cTn>
                        </p:par>
                        <p:par>
                          <p:cTn id="61" fill="hold">
                            <p:stCondLst>
                              <p:cond delay="500"/>
                            </p:stCondLst>
                            <p:childTnLst>
                              <p:par>
                                <p:cTn id="62" presetID="16" presetClass="entr" presetSubtype="21" fill="hold" grpId="0" nodeType="afterEffect">
                                  <p:stCondLst>
                                    <p:cond delay="0"/>
                                  </p:stCondLst>
                                  <p:childTnLst>
                                    <p:set>
                                      <p:cBhvr>
                                        <p:cTn id="63" dur="1" fill="hold">
                                          <p:stCondLst>
                                            <p:cond delay="0"/>
                                          </p:stCondLst>
                                        </p:cTn>
                                        <p:tgtEl>
                                          <p:spTgt spid="31752"/>
                                        </p:tgtEl>
                                        <p:attrNameLst>
                                          <p:attrName>style.visibility</p:attrName>
                                        </p:attrNameLst>
                                      </p:cBhvr>
                                      <p:to>
                                        <p:strVal val="visible"/>
                                      </p:to>
                                    </p:set>
                                    <p:animEffect transition="in" filter="barn(inVertical)">
                                      <p:cBhvr>
                                        <p:cTn id="64" dur="500"/>
                                        <p:tgtEl>
                                          <p:spTgt spid="31752"/>
                                        </p:tgtEl>
                                      </p:cBhvr>
                                    </p:animEffect>
                                  </p:childTnLst>
                                </p:cTn>
                              </p:par>
                            </p:childTnLst>
                          </p:cTn>
                        </p:par>
                        <p:par>
                          <p:cTn id="65" fill="hold">
                            <p:stCondLst>
                              <p:cond delay="1000"/>
                            </p:stCondLst>
                            <p:childTnLst>
                              <p:par>
                                <p:cTn id="66" presetID="31" presetClass="entr" presetSubtype="0" fill="hold" grpId="0" nodeType="afterEffect">
                                  <p:stCondLst>
                                    <p:cond delay="1000"/>
                                  </p:stCondLst>
                                  <p:childTnLst>
                                    <p:set>
                                      <p:cBhvr>
                                        <p:cTn id="67" dur="1" fill="hold">
                                          <p:stCondLst>
                                            <p:cond delay="0"/>
                                          </p:stCondLst>
                                        </p:cTn>
                                        <p:tgtEl>
                                          <p:spTgt spid="15367"/>
                                        </p:tgtEl>
                                        <p:attrNameLst>
                                          <p:attrName>style.visibility</p:attrName>
                                        </p:attrNameLst>
                                      </p:cBhvr>
                                      <p:to>
                                        <p:strVal val="visible"/>
                                      </p:to>
                                    </p:set>
                                    <p:anim calcmode="lin" valueType="num">
                                      <p:cBhvr>
                                        <p:cTn id="68" dur="1000" fill="hold"/>
                                        <p:tgtEl>
                                          <p:spTgt spid="15367"/>
                                        </p:tgtEl>
                                        <p:attrNameLst>
                                          <p:attrName>ppt_w</p:attrName>
                                        </p:attrNameLst>
                                      </p:cBhvr>
                                      <p:tavLst>
                                        <p:tav tm="0">
                                          <p:val>
                                            <p:fltVal val="0"/>
                                          </p:val>
                                        </p:tav>
                                        <p:tav tm="100000">
                                          <p:val>
                                            <p:strVal val="#ppt_w"/>
                                          </p:val>
                                        </p:tav>
                                      </p:tavLst>
                                    </p:anim>
                                    <p:anim calcmode="lin" valueType="num">
                                      <p:cBhvr>
                                        <p:cTn id="69" dur="1000" fill="hold"/>
                                        <p:tgtEl>
                                          <p:spTgt spid="15367"/>
                                        </p:tgtEl>
                                        <p:attrNameLst>
                                          <p:attrName>ppt_h</p:attrName>
                                        </p:attrNameLst>
                                      </p:cBhvr>
                                      <p:tavLst>
                                        <p:tav tm="0">
                                          <p:val>
                                            <p:fltVal val="0"/>
                                          </p:val>
                                        </p:tav>
                                        <p:tav tm="100000">
                                          <p:val>
                                            <p:strVal val="#ppt_h"/>
                                          </p:val>
                                        </p:tav>
                                      </p:tavLst>
                                    </p:anim>
                                    <p:anim calcmode="lin" valueType="num">
                                      <p:cBhvr>
                                        <p:cTn id="70" dur="1000" fill="hold"/>
                                        <p:tgtEl>
                                          <p:spTgt spid="15367"/>
                                        </p:tgtEl>
                                        <p:attrNameLst>
                                          <p:attrName>style.rotation</p:attrName>
                                        </p:attrNameLst>
                                      </p:cBhvr>
                                      <p:tavLst>
                                        <p:tav tm="0">
                                          <p:val>
                                            <p:fltVal val="90"/>
                                          </p:val>
                                        </p:tav>
                                        <p:tav tm="100000">
                                          <p:val>
                                            <p:fltVal val="0"/>
                                          </p:val>
                                        </p:tav>
                                      </p:tavLst>
                                    </p:anim>
                                    <p:animEffect transition="in" filter="fade">
                                      <p:cBhvr>
                                        <p:cTn id="71" dur="1000"/>
                                        <p:tgtEl>
                                          <p:spTgt spid="15367"/>
                                        </p:tgtEl>
                                      </p:cBhvr>
                                    </p:animEffect>
                                  </p:childTnLst>
                                </p:cTn>
                              </p:par>
                            </p:childTnLst>
                          </p:cTn>
                        </p:par>
                        <p:par>
                          <p:cTn id="72" fill="hold">
                            <p:stCondLst>
                              <p:cond delay="3000"/>
                            </p:stCondLst>
                            <p:childTnLst>
                              <p:par>
                                <p:cTn id="73" presetID="6" presetClass="entr" presetSubtype="16" fill="hold" grpId="0" nodeType="afterEffect">
                                  <p:stCondLst>
                                    <p:cond delay="0"/>
                                  </p:stCondLst>
                                  <p:childTnLst>
                                    <p:set>
                                      <p:cBhvr>
                                        <p:cTn id="74" dur="1" fill="hold">
                                          <p:stCondLst>
                                            <p:cond delay="0"/>
                                          </p:stCondLst>
                                        </p:cTn>
                                        <p:tgtEl>
                                          <p:spTgt spid="31755"/>
                                        </p:tgtEl>
                                        <p:attrNameLst>
                                          <p:attrName>style.visibility</p:attrName>
                                        </p:attrNameLst>
                                      </p:cBhvr>
                                      <p:to>
                                        <p:strVal val="visible"/>
                                      </p:to>
                                    </p:set>
                                    <p:animEffect transition="in" filter="circle(in)">
                                      <p:cBhvr>
                                        <p:cTn id="75" dur="2000"/>
                                        <p:tgtEl>
                                          <p:spTgt spid="3175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365" grpId="0" animBg="1"/>
      <p:bldP spid="31748" grpId="0" animBg="1"/>
      <p:bldP spid="15367" grpId="0" animBg="1"/>
      <p:bldP spid="31750" grpId="0" animBg="1"/>
      <p:bldP spid="31751" grpId="0" animBg="1"/>
      <p:bldP spid="31752" grpId="0" animBg="1"/>
      <p:bldP spid="31753" grpId="0"/>
      <p:bldP spid="31754" grpId="0"/>
      <p:bldP spid="31755" grpId="0"/>
      <p:bldP spid="31756" grpId="0"/>
      <p:bldP spid="31757" grpId="0"/>
      <p:bldP spid="31758" grpId="0"/>
      <p:bldP spid="31759"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itle 1"/>
          <p:cNvSpPr>
            <a:spLocks noGrp="1"/>
          </p:cNvSpPr>
          <p:nvPr>
            <p:ph type="title"/>
          </p:nvPr>
        </p:nvSpPr>
        <p:spPr>
          <a:xfrm>
            <a:off x="34159" y="304800"/>
            <a:ext cx="8805041" cy="5486400"/>
          </a:xfrm>
        </p:spPr>
        <p:txBody>
          <a:bodyPr>
            <a:normAutofit fontScale="90000"/>
          </a:bodyPr>
          <a:lstStyle/>
          <a:p>
            <a:pPr algn="r" rtl="1"/>
            <a:r>
              <a:rPr lang="fa-IR" b="1" dirty="0" smtClean="0">
                <a:solidFill>
                  <a:srgbClr val="FF0000"/>
                </a:solidFill>
                <a:effectLst/>
                <a:cs typeface="Titr" pitchFamily="2" charset="-78"/>
              </a:rPr>
              <a:t>تعهد</a:t>
            </a:r>
            <a:r>
              <a:rPr lang="en-US" b="1" dirty="0" smtClean="0">
                <a:solidFill>
                  <a:srgbClr val="FF0000"/>
                </a:solidFill>
                <a:effectLst/>
                <a:cs typeface="Titr" pitchFamily="2" charset="-78"/>
              </a:rPr>
              <a:t/>
            </a:r>
            <a:br>
              <a:rPr lang="en-US" b="1" dirty="0" smtClean="0">
                <a:solidFill>
                  <a:srgbClr val="FF0000"/>
                </a:solidFill>
                <a:effectLst/>
                <a:cs typeface="Titr" pitchFamily="2" charset="-78"/>
              </a:rPr>
            </a:br>
            <a:r>
              <a:rPr lang="en-US" sz="1600" b="1" dirty="0" smtClean="0">
                <a:effectLst/>
                <a:cs typeface="2  Compset" pitchFamily="2" charset="-78"/>
              </a:rPr>
              <a:t/>
            </a:r>
            <a:br>
              <a:rPr lang="en-US" sz="1600" b="1" dirty="0" smtClean="0">
                <a:effectLst/>
                <a:cs typeface="2  Compset" pitchFamily="2" charset="-78"/>
              </a:rPr>
            </a:br>
            <a:r>
              <a:rPr lang="fa-IR" sz="2400" b="1" dirty="0" smtClean="0">
                <a:effectLst/>
                <a:cs typeface="2  Compset" pitchFamily="2" charset="-78"/>
              </a:rPr>
              <a:t> </a:t>
            </a:r>
            <a:r>
              <a:rPr lang="fa-IR" sz="2400" b="1" dirty="0" smtClean="0">
                <a:effectLst/>
                <a:cs typeface="B Compset" pitchFamily="2" charset="-78"/>
              </a:rPr>
              <a:t>موافقت درونی با تصمیم یا تقاضا و تلاش زیاد برای انجام تقاضا یا تصمیم به گونه ای مؤثر.</a:t>
            </a:r>
            <a:br>
              <a:rPr lang="fa-IR" sz="2400" b="1" dirty="0" smtClean="0">
                <a:effectLst/>
                <a:cs typeface="B Compset" pitchFamily="2" charset="-78"/>
              </a:rPr>
            </a:br>
            <a:r>
              <a:rPr lang="fa-IR" sz="2400" b="1" dirty="0" smtClean="0">
                <a:effectLst/>
                <a:cs typeface="B Compset" pitchFamily="2" charset="-78"/>
              </a:rPr>
              <a:t> در وظایف پیچیده و دشوار، تعهد موفقترین ستاده محسوب می شود.</a:t>
            </a:r>
            <a:r>
              <a:rPr lang="en-US" sz="2400" b="1" dirty="0" smtClean="0">
                <a:effectLst/>
                <a:cs typeface="2  Compset" pitchFamily="2" charset="-78"/>
              </a:rPr>
              <a:t/>
            </a:r>
            <a:br>
              <a:rPr lang="en-US" sz="2400" b="1" dirty="0" smtClean="0">
                <a:effectLst/>
                <a:cs typeface="2  Compset" pitchFamily="2" charset="-78"/>
              </a:rPr>
            </a:br>
            <a:r>
              <a:rPr lang="fa-IR" sz="2400" b="1" dirty="0" smtClean="0">
                <a:effectLst/>
                <a:cs typeface="2  Compset" pitchFamily="2" charset="-78"/>
              </a:rPr>
              <a:t> </a:t>
            </a:r>
            <a:r>
              <a:rPr lang="en-US" sz="1600" b="1" dirty="0" smtClean="0">
                <a:effectLst/>
                <a:cs typeface="2  Compset" pitchFamily="2" charset="-78"/>
              </a:rPr>
              <a:t/>
            </a:r>
            <a:br>
              <a:rPr lang="en-US" sz="1600" b="1" dirty="0" smtClean="0">
                <a:effectLst/>
                <a:cs typeface="2  Compset" pitchFamily="2" charset="-78"/>
              </a:rPr>
            </a:br>
            <a:r>
              <a:rPr lang="fa-IR" sz="1600" b="1" dirty="0" smtClean="0">
                <a:effectLst/>
                <a:cs typeface="2  Compset" pitchFamily="2" charset="-78"/>
              </a:rPr>
              <a:t> </a:t>
            </a:r>
            <a:r>
              <a:rPr lang="en-US" sz="1600" dirty="0" smtClean="0">
                <a:effectLst/>
              </a:rPr>
              <a:t/>
            </a:r>
            <a:br>
              <a:rPr lang="en-US" sz="1600" dirty="0" smtClean="0">
                <a:effectLst/>
              </a:rPr>
            </a:br>
            <a:r>
              <a:rPr lang="fa-IR" b="1" dirty="0">
                <a:solidFill>
                  <a:srgbClr val="FF0000"/>
                </a:solidFill>
                <a:cs typeface="Titr" pitchFamily="2" charset="-78"/>
              </a:rPr>
              <a:t>اجابت</a:t>
            </a:r>
            <a:r>
              <a:rPr lang="en-US" sz="1600" dirty="0" smtClean="0">
                <a:effectLst/>
              </a:rPr>
              <a:t/>
            </a:r>
            <a:br>
              <a:rPr lang="en-US" sz="1600" dirty="0" smtClean="0">
                <a:effectLst/>
              </a:rPr>
            </a:br>
            <a:r>
              <a:rPr lang="fa-IR" sz="2400" b="1" dirty="0">
                <a:cs typeface="B Compset" pitchFamily="2" charset="-78"/>
              </a:rPr>
              <a:t>تمایل به انجام کار وجود دارد اما طرف بی تفاوت و بی احساس است. برای انجام کار شور و شوق ندارد و بدین ترتیب حداقل تلاش را به خرج می دهد. </a:t>
            </a:r>
            <a:r>
              <a:rPr lang="fa-IR" sz="2400" b="1" dirty="0" smtClean="0">
                <a:effectLst/>
                <a:cs typeface="2  Compset" pitchFamily="2" charset="-78"/>
              </a:rPr>
              <a:t/>
            </a:r>
            <a:br>
              <a:rPr lang="fa-IR" sz="2400" b="1" dirty="0" smtClean="0">
                <a:effectLst/>
                <a:cs typeface="2  Compset" pitchFamily="2" charset="-78"/>
              </a:rPr>
            </a:br>
            <a:r>
              <a:rPr lang="fa-IR" sz="2400" b="1" dirty="0" smtClean="0">
                <a:effectLst/>
                <a:cs typeface="2  Compset" pitchFamily="2" charset="-78"/>
              </a:rPr>
              <a:t/>
            </a:r>
            <a:br>
              <a:rPr lang="fa-IR" sz="2400" b="1" dirty="0" smtClean="0">
                <a:effectLst/>
                <a:cs typeface="2  Compset" pitchFamily="2" charset="-78"/>
              </a:rPr>
            </a:br>
            <a:r>
              <a:rPr lang="fa-IR" sz="2400" b="1" dirty="0" smtClean="0">
                <a:effectLst/>
                <a:cs typeface="2  Compset" pitchFamily="2" charset="-78"/>
              </a:rPr>
              <a:t/>
            </a:r>
            <a:br>
              <a:rPr lang="fa-IR" sz="2400" b="1" dirty="0" smtClean="0">
                <a:effectLst/>
                <a:cs typeface="2  Compset" pitchFamily="2" charset="-78"/>
              </a:rPr>
            </a:br>
            <a:r>
              <a:rPr lang="fa-IR" sz="2400" b="1" dirty="0">
                <a:cs typeface="B Compset" pitchFamily="2" charset="-78"/>
              </a:rPr>
              <a:t>در این حالت، عامل فقط بر رفتار شخص هدف نفوذ کرده است نه بر نگرش وی. شخص مورد نظر متقاعد نشده است که تصمیم یا اقدام مربوطه بهترین کاری است که باید انجام شود یا حتی متقاعد نشده است که انجام این کار تأثیری خواهد داشت و یا هدف وی را محقق خواهد کرد</a:t>
            </a:r>
            <a:r>
              <a:rPr lang="fa-IR" sz="2400" b="1" dirty="0" smtClean="0">
                <a:effectLst/>
                <a:cs typeface="2  Compset" pitchFamily="2" charset="-78"/>
              </a:rPr>
              <a:t>. </a:t>
            </a:r>
            <a:r>
              <a:rPr lang="en-US" sz="1600" dirty="0" smtClean="0">
                <a:effectLst/>
              </a:rPr>
              <a:t/>
            </a:r>
            <a:br>
              <a:rPr lang="en-US" sz="1600" dirty="0" smtClean="0">
                <a:effectLst/>
              </a:rPr>
            </a:br>
            <a:r>
              <a:rPr lang="fa-IR" sz="1600" dirty="0" smtClean="0">
                <a:effectLst/>
              </a:rPr>
              <a:t> </a:t>
            </a:r>
            <a:r>
              <a:rPr lang="en-US" sz="1600" dirty="0" smtClean="0">
                <a:effectLst/>
              </a:rPr>
              <a:t/>
            </a:r>
            <a:br>
              <a:rPr lang="en-US" sz="1600" dirty="0" smtClean="0">
                <a:effectLst/>
              </a:rPr>
            </a:br>
            <a:endParaRPr lang="fa-IR" sz="1600" dirty="0" smtClean="0">
              <a:effectLst/>
            </a:endParaRPr>
          </a:p>
        </p:txBody>
      </p:sp>
      <p:sp>
        <p:nvSpPr>
          <p:cNvPr id="3" name="Footer Placeholder 2"/>
          <p:cNvSpPr>
            <a:spLocks noGrp="1"/>
          </p:cNvSpPr>
          <p:nvPr>
            <p:ph type="ftr" sz="quarter" idx="11"/>
          </p:nvPr>
        </p:nvSpPr>
        <p:spPr/>
        <p:txBody>
          <a:bodyPr/>
          <a:lstStyle/>
          <a:p>
            <a:pPr>
              <a:defRPr/>
            </a:pPr>
            <a:r>
              <a:rPr lang="fa-IR" sz="1000" dirty="0">
                <a:solidFill>
                  <a:srgbClr val="000000"/>
                </a:solidFill>
                <a:latin typeface="2  Compset"/>
                <a:cs typeface="B Compset" panose="00000400000000000000" pitchFamily="2" charset="-78"/>
              </a:rPr>
              <a:t>دکتر داریوش غلام زاده- همایش آسیب شناسی- تعهد و تعلق و رهبری</a:t>
            </a:r>
            <a:endParaRPr lang="en-US" sz="1000" dirty="0">
              <a:solidFill>
                <a:srgbClr val="000000"/>
              </a:solidFill>
              <a:latin typeface="2  Compset"/>
              <a:cs typeface="B Compset" panose="00000400000000000000" pitchFamily="2" charset="-78"/>
            </a:endParaRP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itle 1"/>
          <p:cNvSpPr>
            <a:spLocks noGrp="1"/>
          </p:cNvSpPr>
          <p:nvPr>
            <p:ph type="title"/>
          </p:nvPr>
        </p:nvSpPr>
        <p:spPr>
          <a:xfrm>
            <a:off x="228600" y="381000"/>
            <a:ext cx="8610600" cy="5410200"/>
          </a:xfrm>
        </p:spPr>
        <p:txBody>
          <a:bodyPr>
            <a:normAutofit fontScale="90000"/>
          </a:bodyPr>
          <a:lstStyle/>
          <a:p>
            <a:pPr algn="r" rtl="1"/>
            <a:r>
              <a:rPr lang="fa-IR" b="1" dirty="0" smtClean="0">
                <a:solidFill>
                  <a:srgbClr val="FF0000"/>
                </a:solidFill>
                <a:effectLst/>
                <a:cs typeface="2  Compset" pitchFamily="2" charset="-78"/>
              </a:rPr>
              <a:t>مقاومت</a:t>
            </a:r>
            <a:r>
              <a:rPr lang="fa-IR" sz="3600" b="1" dirty="0" smtClean="0">
                <a:effectLst/>
              </a:rPr>
              <a:t> </a:t>
            </a:r>
            <a:r>
              <a:rPr lang="en-US" sz="1600" dirty="0" smtClean="0">
                <a:effectLst/>
              </a:rPr>
              <a:t/>
            </a:r>
            <a:br>
              <a:rPr lang="en-US" sz="1600" dirty="0" smtClean="0">
                <a:effectLst/>
              </a:rPr>
            </a:br>
            <a:r>
              <a:rPr lang="fa-IR" sz="2800" b="1" dirty="0" smtClean="0">
                <a:effectLst/>
                <a:cs typeface="2  Compset" pitchFamily="2" charset="-78"/>
              </a:rPr>
              <a:t>در این حالت شخص مورد نظر با پیشنهاد یا تقاضاي عامل مخالفت کرده و فعالانه تلاش می کند تا از انجام آن خودداری کند. روش های عمل</a:t>
            </a:r>
            <a:r>
              <a:rPr lang="en-US" sz="2800" b="1" dirty="0" smtClean="0">
                <a:effectLst/>
                <a:cs typeface="2  Compset" pitchFamily="2" charset="-78"/>
              </a:rPr>
              <a:t>:</a:t>
            </a:r>
            <a:r>
              <a:rPr lang="fa-IR" sz="2800" b="1" dirty="0" smtClean="0">
                <a:effectLst/>
                <a:cs typeface="2  Compset" pitchFamily="2" charset="-78"/>
              </a:rPr>
              <a:t/>
            </a:r>
            <a:br>
              <a:rPr lang="fa-IR" sz="2800" b="1" dirty="0" smtClean="0">
                <a:effectLst/>
                <a:cs typeface="2  Compset" pitchFamily="2" charset="-78"/>
              </a:rPr>
            </a:br>
            <a:r>
              <a:rPr lang="en-US" sz="2800" b="1" dirty="0" smtClean="0">
                <a:effectLst/>
              </a:rPr>
              <a:t/>
            </a:r>
            <a:br>
              <a:rPr lang="en-US" sz="2800" b="1" dirty="0" smtClean="0">
                <a:effectLst/>
              </a:rPr>
            </a:br>
            <a:r>
              <a:rPr lang="fa-IR" sz="2800" b="1" dirty="0" smtClean="0">
                <a:effectLst/>
                <a:cs typeface="2  Compset" pitchFamily="2" charset="-78"/>
              </a:rPr>
              <a:t>1) درباره دلیل عدم انجام کار عذر خواهی کند</a:t>
            </a:r>
            <a:r>
              <a:rPr lang="en-US" sz="2800" b="1" dirty="0" smtClean="0">
                <a:effectLst/>
                <a:cs typeface="2  Compset" pitchFamily="2" charset="-78"/>
              </a:rPr>
              <a:t/>
            </a:r>
            <a:br>
              <a:rPr lang="en-US" sz="2800" b="1" dirty="0" smtClean="0">
                <a:effectLst/>
                <a:cs typeface="2  Compset" pitchFamily="2" charset="-78"/>
              </a:rPr>
            </a:br>
            <a:r>
              <a:rPr lang="fa-IR" sz="2800" b="1" dirty="0" smtClean="0">
                <a:effectLst/>
                <a:cs typeface="2  Compset" pitchFamily="2" charset="-78"/>
              </a:rPr>
              <a:t>2) ممکن است تلاش کند که عامل را متقاعد کند تا تقاضای خود را تغییر داده یا پس بگیرد</a:t>
            </a:r>
            <a:r>
              <a:rPr lang="en-US" sz="2800" b="1" dirty="0" smtClean="0">
                <a:effectLst/>
                <a:cs typeface="2  Compset" pitchFamily="2" charset="-78"/>
              </a:rPr>
              <a:t/>
            </a:r>
            <a:br>
              <a:rPr lang="en-US" sz="2800" b="1" dirty="0" smtClean="0">
                <a:effectLst/>
                <a:cs typeface="2  Compset" pitchFamily="2" charset="-78"/>
              </a:rPr>
            </a:br>
            <a:r>
              <a:rPr lang="fa-IR" sz="2800" b="1" dirty="0" smtClean="0">
                <a:effectLst/>
                <a:cs typeface="2  Compset" pitchFamily="2" charset="-78"/>
              </a:rPr>
              <a:t>3) از مقامات بالاتر بخواهد تا تقاضای عامل را کنار بگذارند</a:t>
            </a:r>
            <a:r>
              <a:rPr lang="en-US" sz="2800" b="1" dirty="0" smtClean="0">
                <a:effectLst/>
                <a:cs typeface="2  Compset" pitchFamily="2" charset="-78"/>
              </a:rPr>
              <a:t/>
            </a:r>
            <a:br>
              <a:rPr lang="en-US" sz="2800" b="1" dirty="0" smtClean="0">
                <a:effectLst/>
                <a:cs typeface="2  Compset" pitchFamily="2" charset="-78"/>
              </a:rPr>
            </a:br>
            <a:r>
              <a:rPr lang="fa-IR" sz="2800" b="1" dirty="0" smtClean="0">
                <a:effectLst/>
                <a:cs typeface="2  Compset" pitchFamily="2" charset="-78"/>
              </a:rPr>
              <a:t>4) انجام عمل را به تأخیر اندازد با این امید که عامل درخواست خود را فراموش خواهد کرد</a:t>
            </a:r>
            <a:r>
              <a:rPr lang="en-US" sz="2800" b="1" dirty="0" smtClean="0">
                <a:effectLst/>
                <a:cs typeface="2  Compset" pitchFamily="2" charset="-78"/>
              </a:rPr>
              <a:t/>
            </a:r>
            <a:br>
              <a:rPr lang="en-US" sz="2800" b="1" dirty="0" smtClean="0">
                <a:effectLst/>
                <a:cs typeface="2  Compset" pitchFamily="2" charset="-78"/>
              </a:rPr>
            </a:br>
            <a:r>
              <a:rPr lang="fa-IR" sz="2800" b="1" dirty="0" smtClean="0">
                <a:effectLst/>
                <a:cs typeface="2  Compset" pitchFamily="2" charset="-78"/>
              </a:rPr>
              <a:t>5) تظاهر به انجام کار کرده، اما شروع به کارشکنی و خرابکاری کار کند</a:t>
            </a:r>
            <a:r>
              <a:rPr lang="en-US" sz="2800" b="1" dirty="0" smtClean="0">
                <a:effectLst/>
                <a:cs typeface="2  Compset" pitchFamily="2" charset="-78"/>
              </a:rPr>
              <a:t/>
            </a:r>
            <a:br>
              <a:rPr lang="en-US" sz="2800" b="1" dirty="0" smtClean="0">
                <a:effectLst/>
                <a:cs typeface="2  Compset" pitchFamily="2" charset="-78"/>
              </a:rPr>
            </a:br>
            <a:r>
              <a:rPr lang="fa-IR" sz="2800" b="1" dirty="0" smtClean="0">
                <a:effectLst/>
                <a:cs typeface="2  Compset" pitchFamily="2" charset="-78"/>
              </a:rPr>
              <a:t>6) از انجام درخواست سرباز بزند </a:t>
            </a:r>
            <a:r>
              <a:rPr lang="en-US" sz="1600" dirty="0" smtClean="0">
                <a:effectLst/>
              </a:rPr>
              <a:t/>
            </a:r>
            <a:br>
              <a:rPr lang="en-US" sz="1600" dirty="0" smtClean="0">
                <a:effectLst/>
              </a:rPr>
            </a:br>
            <a:endParaRPr lang="fa-IR" sz="1600" dirty="0" smtClean="0">
              <a:effectLst/>
            </a:endParaRPr>
          </a:p>
        </p:txBody>
      </p:sp>
      <p:sp>
        <p:nvSpPr>
          <p:cNvPr id="3" name="Footer Placeholder 2"/>
          <p:cNvSpPr>
            <a:spLocks noGrp="1"/>
          </p:cNvSpPr>
          <p:nvPr>
            <p:ph type="ftr" sz="quarter" idx="11"/>
          </p:nvPr>
        </p:nvSpPr>
        <p:spPr/>
        <p:txBody>
          <a:bodyPr/>
          <a:lstStyle/>
          <a:p>
            <a:pPr>
              <a:defRPr/>
            </a:pPr>
            <a:r>
              <a:rPr lang="fa-IR" sz="1000" dirty="0">
                <a:solidFill>
                  <a:srgbClr val="000000"/>
                </a:solidFill>
                <a:latin typeface="2  Compset"/>
                <a:cs typeface="B Compset" panose="00000400000000000000" pitchFamily="2" charset="-78"/>
              </a:rPr>
              <a:t>دکتر داریوش غلام زاده- همایش آسیب شناسی- تعهد و تعلق و رهبری</a:t>
            </a:r>
            <a:endParaRPr lang="en-US" sz="1000" dirty="0">
              <a:solidFill>
                <a:srgbClr val="000000"/>
              </a:solidFill>
              <a:latin typeface="2  Compset"/>
              <a:cs typeface="B Compset" panose="00000400000000000000" pitchFamily="2" charset="-78"/>
            </a:endParaRP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9442" name="Rectangle 2"/>
          <p:cNvSpPr>
            <a:spLocks noGrp="1" noChangeArrowheads="1"/>
          </p:cNvSpPr>
          <p:nvPr>
            <p:ph type="title"/>
          </p:nvPr>
        </p:nvSpPr>
        <p:spPr bwMode="blackWhite">
          <a:xfrm>
            <a:off x="0" y="0"/>
            <a:ext cx="9144000" cy="1676400"/>
          </a:xfrm>
          <a:solidFill>
            <a:schemeClr val="accent2">
              <a:lumMod val="75000"/>
            </a:schemeClr>
          </a:solidFill>
          <a:ln w="3175" cap="flat" algn="ctr">
            <a:solidFill>
              <a:srgbClr val="5F5F5F"/>
            </a:solidFill>
          </a:ln>
          <a:effectLst>
            <a:outerShdw dist="107763" dir="2700000" algn="ctr" rotWithShape="0">
              <a:srgbClr val="B2B2B2">
                <a:alpha val="50000"/>
              </a:srgbClr>
            </a:outerShdw>
          </a:effectLst>
        </p:spPr>
        <p:txBody>
          <a:bodyPr lIns="182880"/>
          <a:lstStyle/>
          <a:p>
            <a:pPr algn="ctr">
              <a:defRPr/>
            </a:pPr>
            <a:r>
              <a:rPr lang="fa-IR" b="1" dirty="0">
                <a:solidFill>
                  <a:schemeClr val="tx1"/>
                </a:solidFill>
                <a:cs typeface="B Titr" pitchFamily="2" charset="-78"/>
              </a:rPr>
              <a:t>اعتماد: پایه رهبری</a:t>
            </a:r>
            <a:endParaRPr lang="en-US" b="1" dirty="0">
              <a:solidFill>
                <a:schemeClr val="tx1"/>
              </a:solidFill>
              <a:cs typeface="B Titr" pitchFamily="2" charset="-78"/>
            </a:endParaRPr>
          </a:p>
        </p:txBody>
      </p:sp>
      <p:sp>
        <p:nvSpPr>
          <p:cNvPr id="189443" name="Text Box 3"/>
          <p:cNvSpPr txBox="1">
            <a:spLocks noChangeArrowheads="1"/>
          </p:cNvSpPr>
          <p:nvPr/>
        </p:nvSpPr>
        <p:spPr bwMode="auto">
          <a:xfrm>
            <a:off x="533400" y="1905000"/>
            <a:ext cx="4267200" cy="3786188"/>
          </a:xfrm>
          <a:prstGeom prst="rect">
            <a:avLst/>
          </a:prstGeom>
          <a:noFill/>
          <a:ln w="9525">
            <a:noFill/>
            <a:miter lim="800000"/>
            <a:headEnd/>
            <a:tailEnd/>
          </a:ln>
          <a:effectLst/>
        </p:spPr>
        <p:txBody>
          <a:bodyPr>
            <a:spAutoFit/>
          </a:bodyPr>
          <a:lstStyle/>
          <a:p>
            <a:pPr algn="just" rtl="1">
              <a:spcBef>
                <a:spcPct val="50000"/>
              </a:spcBef>
              <a:defRPr/>
            </a:pPr>
            <a:r>
              <a:rPr lang="fa-IR" sz="3200" b="1" dirty="0">
                <a:solidFill>
                  <a:srgbClr val="FF0000"/>
                </a:solidFill>
                <a:effectLst>
                  <a:outerShdw blurRad="38100" dist="38100" dir="2700000" algn="tl">
                    <a:srgbClr val="000000"/>
                  </a:outerShdw>
                </a:effectLst>
                <a:latin typeface="+mj-lt"/>
                <a:ea typeface="+mj-ea"/>
                <a:cs typeface="B Titr" pitchFamily="2" charset="-78"/>
              </a:rPr>
              <a:t>اعتماد</a:t>
            </a:r>
            <a:endParaRPr lang="en-US" sz="3200" b="1" dirty="0">
              <a:solidFill>
                <a:srgbClr val="FF0000"/>
              </a:solidFill>
              <a:effectLst>
                <a:outerShdw blurRad="38100" dist="38100" dir="2700000" algn="tl">
                  <a:srgbClr val="000000"/>
                </a:outerShdw>
              </a:effectLst>
              <a:latin typeface="+mj-lt"/>
              <a:ea typeface="+mj-ea"/>
              <a:cs typeface="B Titr" pitchFamily="2" charset="-78"/>
            </a:endParaRPr>
          </a:p>
          <a:p>
            <a:pPr algn="just" rtl="1">
              <a:spcBef>
                <a:spcPct val="50000"/>
              </a:spcBef>
              <a:defRPr/>
            </a:pPr>
            <a:r>
              <a:rPr lang="fa-IR" sz="3200" b="1" dirty="0">
                <a:solidFill>
                  <a:srgbClr val="000000"/>
                </a:solidFill>
                <a:cs typeface="B Compset" panose="00000400000000000000" pitchFamily="2" charset="-78"/>
              </a:rPr>
              <a:t>انتظار مثبت فرد از دیگری برای اینکه فرصت طلب نباشد.</a:t>
            </a:r>
          </a:p>
          <a:p>
            <a:pPr algn="just" rtl="1">
              <a:spcBef>
                <a:spcPct val="50000"/>
              </a:spcBef>
              <a:buFontTx/>
              <a:buChar char="•"/>
              <a:defRPr/>
            </a:pPr>
            <a:r>
              <a:rPr lang="fa-IR" sz="3200" b="1" dirty="0">
                <a:solidFill>
                  <a:srgbClr val="000000"/>
                </a:solidFill>
                <a:cs typeface="B Compset" panose="00000400000000000000" pitchFamily="2" charset="-78"/>
              </a:rPr>
              <a:t>اعتماد یک فرآیند وابسته به تاریخ است(آشنایی)</a:t>
            </a:r>
          </a:p>
          <a:p>
            <a:pPr algn="just" rtl="1">
              <a:spcBef>
                <a:spcPct val="50000"/>
              </a:spcBef>
              <a:buFontTx/>
              <a:buChar char="•"/>
              <a:defRPr/>
            </a:pPr>
            <a:r>
              <a:rPr lang="fa-IR" sz="3200" b="1" dirty="0">
                <a:solidFill>
                  <a:srgbClr val="000000"/>
                </a:solidFill>
                <a:cs typeface="B Compset" panose="00000400000000000000" pitchFamily="2" charset="-78"/>
              </a:rPr>
              <a:t>اعتماد حاوی ریسک است.</a:t>
            </a:r>
          </a:p>
        </p:txBody>
      </p:sp>
      <p:sp>
        <p:nvSpPr>
          <p:cNvPr id="5" name="Footer Placeholder 4"/>
          <p:cNvSpPr>
            <a:spLocks noGrp="1"/>
          </p:cNvSpPr>
          <p:nvPr>
            <p:ph type="ftr" sz="quarter" idx="11"/>
          </p:nvPr>
        </p:nvSpPr>
        <p:spPr>
          <a:xfrm>
            <a:off x="838200" y="6245225"/>
            <a:ext cx="3962400" cy="476250"/>
          </a:xfrm>
        </p:spPr>
        <p:txBody>
          <a:bodyPr/>
          <a:lstStyle/>
          <a:p>
            <a:pPr>
              <a:defRPr/>
            </a:pPr>
            <a:r>
              <a:rPr lang="fa-IR" sz="1000" dirty="0">
                <a:solidFill>
                  <a:srgbClr val="000000"/>
                </a:solidFill>
                <a:latin typeface="2  Compset"/>
                <a:cs typeface="B Compset" panose="00000400000000000000" pitchFamily="2" charset="-78"/>
              </a:rPr>
              <a:t>دکتر داریوش غلام زاده- همایش آسیب شناسی- تعهد و تعلق و رهبری</a:t>
            </a:r>
            <a:endParaRPr lang="en-US" sz="1000" dirty="0">
              <a:solidFill>
                <a:srgbClr val="000000"/>
              </a:solidFill>
              <a:latin typeface="2  Compset"/>
              <a:cs typeface="B Compset" panose="00000400000000000000" pitchFamily="2" charset="-78"/>
            </a:endParaRPr>
          </a:p>
        </p:txBody>
      </p:sp>
      <p:pic>
        <p:nvPicPr>
          <p:cNvPr id="32773" name="Picture 5" descr="j0280728"/>
          <p:cNvPicPr>
            <a:picLocks noChangeAspect="1" noChangeArrowheads="1"/>
          </p:cNvPicPr>
          <p:nvPr/>
        </p:nvPicPr>
        <p:blipFill>
          <a:blip r:embed="rId2" cstate="print"/>
          <a:srcRect/>
          <a:stretch>
            <a:fillRect/>
          </a:stretch>
        </p:blipFill>
        <p:spPr bwMode="auto">
          <a:xfrm>
            <a:off x="5791200" y="2590800"/>
            <a:ext cx="2895600" cy="3946525"/>
          </a:xfrm>
          <a:prstGeom prst="rect">
            <a:avLst/>
          </a:prstGeom>
          <a:noFill/>
          <a:ln w="9525">
            <a:noFill/>
            <a:miter lim="800000"/>
            <a:headEnd/>
            <a:tailEnd/>
          </a:ln>
        </p:spPr>
      </p:pic>
    </p:spTree>
  </p:cSld>
  <p:clrMapOvr>
    <a:masterClrMapping/>
  </p:clrMapOvr>
  <p:transition>
    <p:cut thruBlk="1"/>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p:txBody>
          <a:bodyPr/>
          <a:lstStyle/>
          <a:p>
            <a:pPr eaLnBrk="1" hangingPunct="1"/>
            <a:r>
              <a:rPr lang="en-US" altLang="en-US" smtClean="0"/>
              <a:t>Employee Engagement</a:t>
            </a:r>
          </a:p>
        </p:txBody>
      </p:sp>
      <p:sp>
        <p:nvSpPr>
          <p:cNvPr id="4099" name="Rectangle 3"/>
          <p:cNvSpPr>
            <a:spLocks noGrp="1" noChangeArrowheads="1"/>
          </p:cNvSpPr>
          <p:nvPr>
            <p:ph type="body" idx="1"/>
          </p:nvPr>
        </p:nvSpPr>
        <p:spPr/>
        <p:txBody>
          <a:bodyPr/>
          <a:lstStyle/>
          <a:p>
            <a:pPr algn="ctr" rtl="1" eaLnBrk="1" hangingPunct="1">
              <a:defRPr/>
            </a:pPr>
            <a:r>
              <a:rPr lang="fa-IR" sz="3600" b="1" dirty="0">
                <a:solidFill>
                  <a:srgbClr val="FF0000"/>
                </a:solidFill>
                <a:latin typeface="+mj-lt"/>
                <a:ea typeface="+mj-ea"/>
                <a:cs typeface="B Compset" pitchFamily="2" charset="-78"/>
              </a:rPr>
              <a:t>تعلق و تعهد سازمانی چیست؟</a:t>
            </a:r>
            <a:endParaRPr lang="en-US" sz="3600" b="1" dirty="0">
              <a:solidFill>
                <a:srgbClr val="FF0000"/>
              </a:solidFill>
              <a:latin typeface="+mj-lt"/>
              <a:ea typeface="+mj-ea"/>
              <a:cs typeface="B Compset" pitchFamily="2" charset="-78"/>
            </a:endParaRPr>
          </a:p>
          <a:p>
            <a:pPr algn="r" rtl="1" eaLnBrk="1" hangingPunct="1">
              <a:defRPr/>
            </a:pPr>
            <a:r>
              <a:rPr lang="fa-IR" sz="2400" b="1" dirty="0" smtClean="0">
                <a:cs typeface="B Compset" pitchFamily="2" charset="-78"/>
              </a:rPr>
              <a:t>برای تبیین بهتر موضوع اجازه دهید ببینیم تعهد و تعلق چه چیزی نیست!!</a:t>
            </a:r>
            <a:endParaRPr lang="en-US" sz="2400" b="1" dirty="0" smtClean="0">
              <a:cs typeface="B Compset" pitchFamily="2" charset="-78"/>
            </a:endParaRPr>
          </a:p>
          <a:p>
            <a:pPr lvl="1" eaLnBrk="1" hangingPunct="1">
              <a:buFont typeface="Wingdings" panose="05000000000000000000" pitchFamily="2" charset="2"/>
              <a:buNone/>
              <a:defRPr/>
            </a:pPr>
            <a:endParaRPr lang="en-US" i="1" dirty="0" smtClean="0"/>
          </a:p>
          <a:p>
            <a:pPr lvl="1" eaLnBrk="1" hangingPunct="1">
              <a:defRPr/>
            </a:pPr>
            <a:r>
              <a:rPr lang="en-US" b="1" dirty="0" smtClean="0"/>
              <a:t>… does </a:t>
            </a:r>
            <a:r>
              <a:rPr lang="en-US" b="1" u="sng" dirty="0" smtClean="0"/>
              <a:t>not</a:t>
            </a:r>
            <a:r>
              <a:rPr lang="en-US" b="1" dirty="0" smtClean="0"/>
              <a:t> mean employee happiness or satisfaction</a:t>
            </a:r>
            <a:r>
              <a:rPr lang="en-US" dirty="0" smtClean="0"/>
              <a:t>. Someone might be happy at work, satisfied with their job and their pay, but that doesn’t necessarily mean they are working productively on behalf of the organization </a:t>
            </a:r>
          </a:p>
          <a:p>
            <a:pPr lvl="1" eaLnBrk="1" hangingPunct="1">
              <a:defRPr/>
            </a:pPr>
            <a:endParaRPr lang="en-US" b="1" dirty="0" smtClean="0"/>
          </a:p>
          <a:p>
            <a:pPr lvl="1" eaLnBrk="1" hangingPunct="1">
              <a:defRPr/>
            </a:pPr>
            <a:endParaRPr lang="en-US" b="1" dirty="0" smtClean="0"/>
          </a:p>
        </p:txBody>
      </p:sp>
      <p:sp>
        <p:nvSpPr>
          <p:cNvPr id="2" name="Footer Placeholder 1"/>
          <p:cNvSpPr>
            <a:spLocks noGrp="1"/>
          </p:cNvSpPr>
          <p:nvPr>
            <p:ph type="ftr" sz="quarter" idx="11"/>
          </p:nvPr>
        </p:nvSpPr>
        <p:spPr>
          <a:xfrm>
            <a:off x="2667000" y="6248400"/>
            <a:ext cx="3657600" cy="457200"/>
          </a:xfrm>
        </p:spPr>
        <p:txBody>
          <a:bodyPr/>
          <a:lstStyle/>
          <a:p>
            <a:pPr>
              <a:defRPr/>
            </a:pPr>
            <a:r>
              <a:rPr lang="fa-IR" dirty="0" smtClean="0">
                <a:solidFill>
                  <a:srgbClr val="000000"/>
                </a:solidFill>
                <a:latin typeface="2  Compset"/>
                <a:cs typeface="B Compset" panose="00000400000000000000" pitchFamily="2" charset="-78"/>
              </a:rPr>
              <a:t>دکتر داریوش غلام زاده- همایش آسیب شناسی- تعهد و تعلق و رهبری</a:t>
            </a:r>
            <a:endParaRPr lang="en-US" dirty="0">
              <a:solidFill>
                <a:srgbClr val="000000"/>
              </a:solidFill>
              <a:latin typeface="2  Compset"/>
              <a:cs typeface="B Compset" panose="00000400000000000000" pitchFamily="2" charset="-78"/>
            </a:endParaRPr>
          </a:p>
        </p:txBody>
      </p:sp>
    </p:spTree>
    <p:extLst>
      <p:ext uri="{BB962C8B-B14F-4D97-AF65-F5344CB8AC3E}">
        <p14:creationId xmlns:p14="http://schemas.microsoft.com/office/powerpoint/2010/main" val="2243058599"/>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0466" name="Rectangle 2"/>
          <p:cNvSpPr>
            <a:spLocks noGrp="1" noChangeArrowheads="1"/>
          </p:cNvSpPr>
          <p:nvPr>
            <p:ph type="title"/>
          </p:nvPr>
        </p:nvSpPr>
        <p:spPr bwMode="blackWhite">
          <a:xfrm>
            <a:off x="457200" y="76200"/>
            <a:ext cx="8229600" cy="927100"/>
          </a:xfrm>
          <a:blipFill dpi="0" rotWithShape="1">
            <a:blip r:embed="rId3" cstate="print"/>
            <a:srcRect/>
            <a:stretch>
              <a:fillRect/>
            </a:stretch>
          </a:blipFill>
          <a:ln w="3175" cap="flat" algn="ctr">
            <a:solidFill>
              <a:schemeClr val="tx1">
                <a:lumMod val="95000"/>
              </a:schemeClr>
            </a:solidFill>
          </a:ln>
          <a:effectLst>
            <a:outerShdw dist="107763" dir="2700000" algn="ctr" rotWithShape="0">
              <a:srgbClr val="B2B2B2">
                <a:alpha val="50000"/>
              </a:srgbClr>
            </a:outerShdw>
          </a:effectLst>
        </p:spPr>
        <p:txBody>
          <a:bodyPr lIns="182880"/>
          <a:lstStyle/>
          <a:p>
            <a:pPr algn="ctr">
              <a:defRPr/>
            </a:pPr>
            <a:r>
              <a:rPr lang="fa-IR" b="1" dirty="0">
                <a:solidFill>
                  <a:schemeClr val="tx1"/>
                </a:solidFill>
                <a:cs typeface="B Titr" pitchFamily="2" charset="-78"/>
              </a:rPr>
              <a:t>ابعاد اعتماد</a:t>
            </a:r>
            <a:endParaRPr lang="en-US" b="1" dirty="0">
              <a:solidFill>
                <a:schemeClr val="tx1"/>
              </a:solidFill>
              <a:cs typeface="B Titr" pitchFamily="2" charset="-78"/>
            </a:endParaRPr>
          </a:p>
        </p:txBody>
      </p:sp>
      <p:sp>
        <p:nvSpPr>
          <p:cNvPr id="190467" name="Rectangle 3"/>
          <p:cNvSpPr>
            <a:spLocks noGrp="1" noChangeArrowheads="1"/>
          </p:cNvSpPr>
          <p:nvPr>
            <p:ph type="body" sz="half" idx="1"/>
          </p:nvPr>
        </p:nvSpPr>
        <p:spPr>
          <a:xfrm>
            <a:off x="0" y="1143000"/>
            <a:ext cx="4648200" cy="5715000"/>
          </a:xfrm>
        </p:spPr>
        <p:txBody>
          <a:bodyPr/>
          <a:lstStyle/>
          <a:p>
            <a:pPr algn="r" rtl="1">
              <a:spcBef>
                <a:spcPct val="50000"/>
              </a:spcBef>
              <a:defRPr/>
            </a:pPr>
            <a:r>
              <a:rPr lang="fa-IR" sz="3200" b="1" dirty="0">
                <a:solidFill>
                  <a:srgbClr val="FF0000"/>
                </a:solidFill>
                <a:latin typeface="+mj-lt"/>
                <a:ea typeface="+mj-ea"/>
                <a:cs typeface="B Titr" pitchFamily="2" charset="-78"/>
              </a:rPr>
              <a:t>درستی</a:t>
            </a:r>
            <a:endParaRPr lang="en-US" sz="3200" b="1" dirty="0">
              <a:solidFill>
                <a:srgbClr val="FF0000"/>
              </a:solidFill>
              <a:latin typeface="+mj-lt"/>
              <a:ea typeface="+mj-ea"/>
              <a:cs typeface="B Titr" pitchFamily="2" charset="-78"/>
            </a:endParaRPr>
          </a:p>
          <a:p>
            <a:pPr lvl="1" algn="r" rtl="1">
              <a:spcBef>
                <a:spcPct val="50000"/>
              </a:spcBef>
              <a:defRPr/>
            </a:pPr>
            <a:r>
              <a:rPr lang="fa-IR" sz="2800" b="1" kern="1200" dirty="0" smtClean="0">
                <a:solidFill>
                  <a:srgbClr val="000000"/>
                </a:solidFill>
                <a:ea typeface="+mn-ea"/>
                <a:cs typeface="2  Compset" pitchFamily="2" charset="-78"/>
              </a:rPr>
              <a:t>صداقت و درستکاری</a:t>
            </a:r>
            <a:endParaRPr lang="en-US" sz="2800" b="1" kern="1200" dirty="0" smtClean="0">
              <a:solidFill>
                <a:srgbClr val="000000"/>
              </a:solidFill>
              <a:ea typeface="+mn-ea"/>
              <a:cs typeface="2  Compset" pitchFamily="2" charset="-78"/>
            </a:endParaRPr>
          </a:p>
          <a:p>
            <a:pPr algn="r" rtl="1">
              <a:spcBef>
                <a:spcPct val="50000"/>
              </a:spcBef>
              <a:defRPr/>
            </a:pPr>
            <a:r>
              <a:rPr lang="fa-IR" sz="3200" b="1" dirty="0">
                <a:solidFill>
                  <a:srgbClr val="FF0000"/>
                </a:solidFill>
                <a:latin typeface="+mj-lt"/>
                <a:ea typeface="+mj-ea"/>
                <a:cs typeface="B Titr" pitchFamily="2" charset="-78"/>
              </a:rPr>
              <a:t>شایستگی و صلاحیت</a:t>
            </a:r>
            <a:endParaRPr lang="en-US" sz="3200" b="1" dirty="0">
              <a:solidFill>
                <a:srgbClr val="FF0000"/>
              </a:solidFill>
              <a:latin typeface="+mj-lt"/>
              <a:ea typeface="+mj-ea"/>
              <a:cs typeface="B Titr" pitchFamily="2" charset="-78"/>
            </a:endParaRPr>
          </a:p>
          <a:p>
            <a:pPr lvl="1" algn="r" rtl="1">
              <a:spcBef>
                <a:spcPct val="50000"/>
              </a:spcBef>
              <a:defRPr/>
            </a:pPr>
            <a:r>
              <a:rPr lang="fa-IR" sz="2800" b="1" kern="1200" dirty="0" smtClean="0">
                <a:solidFill>
                  <a:srgbClr val="000000"/>
                </a:solidFill>
                <a:ea typeface="+mn-ea"/>
                <a:cs typeface="2  Compset" pitchFamily="2" charset="-78"/>
              </a:rPr>
              <a:t>دانش و مهارت فنی و ارتباطی فرد</a:t>
            </a:r>
            <a:endParaRPr lang="en-US" sz="2800" b="1" kern="1200" dirty="0" smtClean="0">
              <a:solidFill>
                <a:srgbClr val="000000"/>
              </a:solidFill>
              <a:ea typeface="+mn-ea"/>
              <a:cs typeface="2  Compset" pitchFamily="2" charset="-78"/>
            </a:endParaRPr>
          </a:p>
          <a:p>
            <a:pPr algn="r" rtl="1">
              <a:spcBef>
                <a:spcPct val="50000"/>
              </a:spcBef>
              <a:defRPr/>
            </a:pPr>
            <a:r>
              <a:rPr lang="fa-IR" sz="3200" b="1" dirty="0">
                <a:solidFill>
                  <a:srgbClr val="FF0000"/>
                </a:solidFill>
                <a:latin typeface="+mj-lt"/>
                <a:ea typeface="+mj-ea"/>
                <a:cs typeface="B Titr" pitchFamily="2" charset="-78"/>
              </a:rPr>
              <a:t>ثبات</a:t>
            </a:r>
            <a:endParaRPr lang="en-US" sz="3200" b="1" dirty="0">
              <a:solidFill>
                <a:srgbClr val="FF0000"/>
              </a:solidFill>
              <a:latin typeface="+mj-lt"/>
              <a:ea typeface="+mj-ea"/>
              <a:cs typeface="B Titr" pitchFamily="2" charset="-78"/>
            </a:endParaRPr>
          </a:p>
          <a:p>
            <a:pPr lvl="1" algn="r" rtl="1">
              <a:spcBef>
                <a:spcPct val="50000"/>
              </a:spcBef>
              <a:defRPr/>
            </a:pPr>
            <a:r>
              <a:rPr lang="fa-IR" sz="3200" b="1" kern="1200" dirty="0" smtClean="0">
                <a:solidFill>
                  <a:srgbClr val="000000"/>
                </a:solidFill>
                <a:ea typeface="+mn-ea"/>
                <a:cs typeface="2  Compset" pitchFamily="2" charset="-78"/>
              </a:rPr>
              <a:t>یکی بودن حرف و عمل</a:t>
            </a:r>
          </a:p>
          <a:p>
            <a:pPr algn="r" rtl="1">
              <a:spcBef>
                <a:spcPct val="50000"/>
              </a:spcBef>
              <a:defRPr/>
            </a:pPr>
            <a:r>
              <a:rPr lang="fa-IR" sz="3200" b="1" dirty="0" smtClean="0">
                <a:solidFill>
                  <a:srgbClr val="FF0000"/>
                </a:solidFill>
                <a:cs typeface="B Titr" pitchFamily="2" charset="-78"/>
              </a:rPr>
              <a:t>وفاداری</a:t>
            </a:r>
            <a:endParaRPr lang="en-US" sz="3200" b="1" dirty="0" smtClean="0">
              <a:solidFill>
                <a:srgbClr val="FF0000"/>
              </a:solidFill>
              <a:cs typeface="B Titr" pitchFamily="2" charset="-78"/>
            </a:endParaRPr>
          </a:p>
          <a:p>
            <a:pPr lvl="1" algn="r" rtl="1">
              <a:spcBef>
                <a:spcPct val="50000"/>
              </a:spcBef>
              <a:defRPr/>
            </a:pPr>
            <a:r>
              <a:rPr lang="fa-IR" sz="3200" b="1" kern="1200" dirty="0" smtClean="0">
                <a:solidFill>
                  <a:srgbClr val="000000"/>
                </a:solidFill>
                <a:ea typeface="+mn-ea"/>
                <a:cs typeface="2  Compset" pitchFamily="2" charset="-78"/>
              </a:rPr>
              <a:t>توجه و حفظ منافع دیگران</a:t>
            </a:r>
            <a:endParaRPr lang="en-US" sz="3200" b="1" kern="1200" dirty="0" smtClean="0">
              <a:solidFill>
                <a:srgbClr val="000000"/>
              </a:solidFill>
              <a:ea typeface="+mn-ea"/>
              <a:cs typeface="2  Compset" pitchFamily="2" charset="-78"/>
            </a:endParaRPr>
          </a:p>
        </p:txBody>
      </p:sp>
      <p:sp>
        <p:nvSpPr>
          <p:cNvPr id="190468" name="Rectangle 4"/>
          <p:cNvSpPr>
            <a:spLocks noGrp="1" noChangeArrowheads="1"/>
          </p:cNvSpPr>
          <p:nvPr>
            <p:ph type="body" sz="half" idx="2"/>
          </p:nvPr>
        </p:nvSpPr>
        <p:spPr>
          <a:xfrm>
            <a:off x="4805363" y="1066800"/>
            <a:ext cx="4338637" cy="1600200"/>
          </a:xfrm>
        </p:spPr>
        <p:txBody>
          <a:bodyPr>
            <a:normAutofit fontScale="92500"/>
          </a:bodyPr>
          <a:lstStyle/>
          <a:p>
            <a:pPr algn="r" rtl="1">
              <a:spcBef>
                <a:spcPct val="50000"/>
              </a:spcBef>
              <a:defRPr/>
            </a:pPr>
            <a:r>
              <a:rPr lang="fa-IR" sz="3200" b="1" dirty="0" smtClean="0">
                <a:solidFill>
                  <a:srgbClr val="FF0000"/>
                </a:solidFill>
                <a:latin typeface="+mj-lt"/>
                <a:ea typeface="+mj-ea"/>
                <a:cs typeface="B Titr" pitchFamily="2" charset="-78"/>
              </a:rPr>
              <a:t>بی </a:t>
            </a:r>
            <a:r>
              <a:rPr lang="fa-IR" sz="3200" b="1" dirty="0">
                <a:solidFill>
                  <a:srgbClr val="FF0000"/>
                </a:solidFill>
                <a:latin typeface="+mj-lt"/>
                <a:ea typeface="+mj-ea"/>
                <a:cs typeface="B Titr" pitchFamily="2" charset="-78"/>
              </a:rPr>
              <a:t>آلایشی(صراحت)</a:t>
            </a:r>
            <a:endParaRPr lang="en-US" sz="3200" b="1" dirty="0">
              <a:solidFill>
                <a:srgbClr val="FF0000"/>
              </a:solidFill>
              <a:latin typeface="+mj-lt"/>
              <a:ea typeface="+mj-ea"/>
              <a:cs typeface="B Titr" pitchFamily="2" charset="-78"/>
            </a:endParaRPr>
          </a:p>
          <a:p>
            <a:pPr lvl="1" algn="r" rtl="1">
              <a:spcBef>
                <a:spcPct val="50000"/>
              </a:spcBef>
              <a:defRPr/>
            </a:pPr>
            <a:r>
              <a:rPr lang="fa-IR" sz="2800" b="1" kern="1200" dirty="0" smtClean="0">
                <a:solidFill>
                  <a:srgbClr val="000000"/>
                </a:solidFill>
                <a:ea typeface="+mn-ea"/>
                <a:cs typeface="2  Compset" pitchFamily="2" charset="-78"/>
              </a:rPr>
              <a:t>اتکا و اعتماد به دیگری برای اعتماد کردن به شما / رابطه باز و شفاف</a:t>
            </a:r>
            <a:endParaRPr lang="en-US" sz="2800" b="1" kern="1200" dirty="0" smtClean="0">
              <a:solidFill>
                <a:srgbClr val="000000"/>
              </a:solidFill>
              <a:ea typeface="+mn-ea"/>
              <a:cs typeface="2  Compset" pitchFamily="2" charset="-78"/>
            </a:endParaRPr>
          </a:p>
          <a:p>
            <a:pPr algn="r" rtl="1">
              <a:spcBef>
                <a:spcPct val="50000"/>
              </a:spcBef>
              <a:defRPr/>
            </a:pPr>
            <a:endParaRPr lang="en-US" dirty="0"/>
          </a:p>
        </p:txBody>
      </p:sp>
      <p:graphicFrame>
        <p:nvGraphicFramePr>
          <p:cNvPr id="33797" name="Object 2"/>
          <p:cNvGraphicFramePr>
            <a:graphicFrameLocks noChangeAspect="1"/>
          </p:cNvGraphicFramePr>
          <p:nvPr/>
        </p:nvGraphicFramePr>
        <p:xfrm>
          <a:off x="4953000" y="2819400"/>
          <a:ext cx="4191000" cy="4038600"/>
        </p:xfrm>
        <a:graphic>
          <a:graphicData uri="http://schemas.openxmlformats.org/presentationml/2006/ole">
            <mc:AlternateContent xmlns:mc="http://schemas.openxmlformats.org/markup-compatibility/2006">
              <mc:Choice xmlns:v="urn:schemas-microsoft-com:vml" Requires="v">
                <p:oleObj spid="_x0000_s1075" name="Photo Editor Photo" r:id="rId4" imgW="2352381" imgH="3409524" progId="">
                  <p:embed/>
                </p:oleObj>
              </mc:Choice>
              <mc:Fallback>
                <p:oleObj name="Photo Editor Photo" r:id="rId4" imgW="2352381" imgH="3409524" progId="">
                  <p:embed/>
                  <p:pic>
                    <p:nvPicPr>
                      <p:cNvPr id="0" name="Object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953000" y="2819400"/>
                        <a:ext cx="4191000" cy="4038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999"/>
                                          </p:stCondLst>
                                        </p:cTn>
                                        <p:tgtEl>
                                          <p:spTgt spid="190468">
                                            <p:txEl>
                                              <p:pRg st="0" end="0"/>
                                            </p:txEl>
                                          </p:spTgt>
                                        </p:tgtEl>
                                        <p:attrNameLst>
                                          <p:attrName>style.visibility</p:attrName>
                                        </p:attrNameLst>
                                      </p:cBhvr>
                                      <p:to>
                                        <p:strVal val="visible"/>
                                      </p:to>
                                    </p:set>
                                  </p:childTnLst>
                                </p:cTn>
                              </p:par>
                            </p:childTnLst>
                          </p:cTn>
                        </p:par>
                        <p:par>
                          <p:cTn id="7" fill="hold">
                            <p:stCondLst>
                              <p:cond delay="1000"/>
                            </p:stCondLst>
                            <p:childTnLst>
                              <p:par>
                                <p:cTn id="8" presetID="1" presetClass="entr" presetSubtype="0" fill="hold" grpId="0" nodeType="afterEffect">
                                  <p:stCondLst>
                                    <p:cond delay="0"/>
                                  </p:stCondLst>
                                  <p:childTnLst>
                                    <p:set>
                                      <p:cBhvr>
                                        <p:cTn id="9" dur="1" fill="hold">
                                          <p:stCondLst>
                                            <p:cond delay="999"/>
                                          </p:stCondLst>
                                        </p:cTn>
                                        <p:tgtEl>
                                          <p:spTgt spid="190468">
                                            <p:txEl>
                                              <p:pRg st="1" end="1"/>
                                            </p:txEl>
                                          </p:spTgt>
                                        </p:tgtEl>
                                        <p:attrNameLst>
                                          <p:attrName>style.visibility</p:attrName>
                                        </p:attrNameLst>
                                      </p:cBhvr>
                                      <p:to>
                                        <p:strVal val="visible"/>
                                      </p:to>
                                    </p:set>
                                  </p:childTnLst>
                                </p:cTn>
                              </p:par>
                            </p:childTnLst>
                          </p:cTn>
                        </p:par>
                        <p:par>
                          <p:cTn id="10" fill="hold">
                            <p:stCondLst>
                              <p:cond delay="2000"/>
                            </p:stCondLst>
                            <p:childTnLst>
                              <p:par>
                                <p:cTn id="11" presetID="2" presetClass="entr" presetSubtype="4" fill="hold" grpId="0" nodeType="afterEffect">
                                  <p:stCondLst>
                                    <p:cond delay="2000"/>
                                  </p:stCondLst>
                                  <p:childTnLst>
                                    <p:set>
                                      <p:cBhvr>
                                        <p:cTn id="12" dur="1" fill="hold">
                                          <p:stCondLst>
                                            <p:cond delay="0"/>
                                          </p:stCondLst>
                                        </p:cTn>
                                        <p:tgtEl>
                                          <p:spTgt spid="190467">
                                            <p:txEl>
                                              <p:pRg st="0" end="0"/>
                                            </p:txEl>
                                          </p:spTgt>
                                        </p:tgtEl>
                                        <p:attrNameLst>
                                          <p:attrName>style.visibility</p:attrName>
                                        </p:attrNameLst>
                                      </p:cBhvr>
                                      <p:to>
                                        <p:strVal val="visible"/>
                                      </p:to>
                                    </p:set>
                                    <p:anim calcmode="lin" valueType="num">
                                      <p:cBhvr additive="base">
                                        <p:cTn id="13" dur="2000" fill="hold"/>
                                        <p:tgtEl>
                                          <p:spTgt spid="190467">
                                            <p:txEl>
                                              <p:pRg st="0" end="0"/>
                                            </p:txEl>
                                          </p:spTgt>
                                        </p:tgtEl>
                                        <p:attrNameLst>
                                          <p:attrName>ppt_x</p:attrName>
                                        </p:attrNameLst>
                                      </p:cBhvr>
                                      <p:tavLst>
                                        <p:tav tm="0">
                                          <p:val>
                                            <p:strVal val="#ppt_x"/>
                                          </p:val>
                                        </p:tav>
                                        <p:tav tm="100000">
                                          <p:val>
                                            <p:strVal val="#ppt_x"/>
                                          </p:val>
                                        </p:tav>
                                      </p:tavLst>
                                    </p:anim>
                                    <p:anim calcmode="lin" valueType="num">
                                      <p:cBhvr additive="base">
                                        <p:cTn id="14" dur="2000" fill="hold"/>
                                        <p:tgtEl>
                                          <p:spTgt spid="190467">
                                            <p:txEl>
                                              <p:pRg st="0" end="0"/>
                                            </p:txEl>
                                          </p:spTgt>
                                        </p:tgtEl>
                                        <p:attrNameLst>
                                          <p:attrName>ppt_y</p:attrName>
                                        </p:attrNameLst>
                                      </p:cBhvr>
                                      <p:tavLst>
                                        <p:tav tm="0">
                                          <p:val>
                                            <p:strVal val="1+#ppt_h/2"/>
                                          </p:val>
                                        </p:tav>
                                        <p:tav tm="100000">
                                          <p:val>
                                            <p:strVal val="#ppt_y"/>
                                          </p:val>
                                        </p:tav>
                                      </p:tavLst>
                                    </p:anim>
                                  </p:childTnLst>
                                </p:cTn>
                              </p:par>
                            </p:childTnLst>
                          </p:cTn>
                        </p:par>
                        <p:par>
                          <p:cTn id="15" fill="hold">
                            <p:stCondLst>
                              <p:cond delay="6000"/>
                            </p:stCondLst>
                            <p:childTnLst>
                              <p:par>
                                <p:cTn id="16" presetID="2" presetClass="entr" presetSubtype="4" fill="hold" grpId="0" nodeType="afterEffect">
                                  <p:stCondLst>
                                    <p:cond delay="0"/>
                                  </p:stCondLst>
                                  <p:childTnLst>
                                    <p:set>
                                      <p:cBhvr>
                                        <p:cTn id="17" dur="1" fill="hold">
                                          <p:stCondLst>
                                            <p:cond delay="0"/>
                                          </p:stCondLst>
                                        </p:cTn>
                                        <p:tgtEl>
                                          <p:spTgt spid="190467">
                                            <p:txEl>
                                              <p:pRg st="1" end="1"/>
                                            </p:txEl>
                                          </p:spTgt>
                                        </p:tgtEl>
                                        <p:attrNameLst>
                                          <p:attrName>style.visibility</p:attrName>
                                        </p:attrNameLst>
                                      </p:cBhvr>
                                      <p:to>
                                        <p:strVal val="visible"/>
                                      </p:to>
                                    </p:set>
                                    <p:anim calcmode="lin" valueType="num">
                                      <p:cBhvr additive="base">
                                        <p:cTn id="18" dur="500" fill="hold"/>
                                        <p:tgtEl>
                                          <p:spTgt spid="190467">
                                            <p:txEl>
                                              <p:pRg st="1" end="1"/>
                                            </p:txEl>
                                          </p:spTgt>
                                        </p:tgtEl>
                                        <p:attrNameLst>
                                          <p:attrName>ppt_x</p:attrName>
                                        </p:attrNameLst>
                                      </p:cBhvr>
                                      <p:tavLst>
                                        <p:tav tm="0">
                                          <p:val>
                                            <p:strVal val="#ppt_x"/>
                                          </p:val>
                                        </p:tav>
                                        <p:tav tm="100000">
                                          <p:val>
                                            <p:strVal val="#ppt_x"/>
                                          </p:val>
                                        </p:tav>
                                      </p:tavLst>
                                    </p:anim>
                                    <p:anim calcmode="lin" valueType="num">
                                      <p:cBhvr additive="base">
                                        <p:cTn id="19" dur="500" fill="hold"/>
                                        <p:tgtEl>
                                          <p:spTgt spid="190467">
                                            <p:txEl>
                                              <p:pRg st="1" end="1"/>
                                            </p:txEl>
                                          </p:spTgt>
                                        </p:tgtEl>
                                        <p:attrNameLst>
                                          <p:attrName>ppt_y</p:attrName>
                                        </p:attrNameLst>
                                      </p:cBhvr>
                                      <p:tavLst>
                                        <p:tav tm="0">
                                          <p:val>
                                            <p:strVal val="1+#ppt_h/2"/>
                                          </p:val>
                                        </p:tav>
                                        <p:tav tm="100000">
                                          <p:val>
                                            <p:strVal val="#ppt_y"/>
                                          </p:val>
                                        </p:tav>
                                      </p:tavLst>
                                    </p:anim>
                                  </p:childTnLst>
                                </p:cTn>
                              </p:par>
                            </p:childTnLst>
                          </p:cTn>
                        </p:par>
                        <p:par>
                          <p:cTn id="20" fill="hold">
                            <p:stCondLst>
                              <p:cond delay="6500"/>
                            </p:stCondLst>
                            <p:childTnLst>
                              <p:par>
                                <p:cTn id="21" presetID="2" presetClass="entr" presetSubtype="4" fill="hold" grpId="0" nodeType="afterEffect">
                                  <p:stCondLst>
                                    <p:cond delay="0"/>
                                  </p:stCondLst>
                                  <p:childTnLst>
                                    <p:set>
                                      <p:cBhvr>
                                        <p:cTn id="22" dur="1" fill="hold">
                                          <p:stCondLst>
                                            <p:cond delay="0"/>
                                          </p:stCondLst>
                                        </p:cTn>
                                        <p:tgtEl>
                                          <p:spTgt spid="190467">
                                            <p:txEl>
                                              <p:pRg st="2" end="2"/>
                                            </p:txEl>
                                          </p:spTgt>
                                        </p:tgtEl>
                                        <p:attrNameLst>
                                          <p:attrName>style.visibility</p:attrName>
                                        </p:attrNameLst>
                                      </p:cBhvr>
                                      <p:to>
                                        <p:strVal val="visible"/>
                                      </p:to>
                                    </p:set>
                                    <p:anim calcmode="lin" valueType="num">
                                      <p:cBhvr additive="base">
                                        <p:cTn id="23" dur="500" fill="hold"/>
                                        <p:tgtEl>
                                          <p:spTgt spid="190467">
                                            <p:txEl>
                                              <p:pRg st="2" end="2"/>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190467">
                                            <p:txEl>
                                              <p:pRg st="2" end="2"/>
                                            </p:txEl>
                                          </p:spTgt>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190467">
                                            <p:txEl>
                                              <p:pRg st="3" end="3"/>
                                            </p:txEl>
                                          </p:spTgt>
                                        </p:tgtEl>
                                        <p:attrNameLst>
                                          <p:attrName>style.visibility</p:attrName>
                                        </p:attrNameLst>
                                      </p:cBhvr>
                                      <p:to>
                                        <p:strVal val="visible"/>
                                      </p:to>
                                    </p:set>
                                    <p:anim calcmode="lin" valueType="num">
                                      <p:cBhvr additive="base">
                                        <p:cTn id="27" dur="500" fill="hold"/>
                                        <p:tgtEl>
                                          <p:spTgt spid="190467">
                                            <p:txEl>
                                              <p:pRg st="3" end="3"/>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190467">
                                            <p:txEl>
                                              <p:pRg st="3" end="3"/>
                                            </p:txEl>
                                          </p:spTgt>
                                        </p:tgtEl>
                                        <p:attrNameLst>
                                          <p:attrName>ppt_y</p:attrName>
                                        </p:attrNameLst>
                                      </p:cBhvr>
                                      <p:tavLst>
                                        <p:tav tm="0">
                                          <p:val>
                                            <p:strVal val="1+#ppt_h/2"/>
                                          </p:val>
                                        </p:tav>
                                        <p:tav tm="100000">
                                          <p:val>
                                            <p:strVal val="#ppt_y"/>
                                          </p:val>
                                        </p:tav>
                                      </p:tavLst>
                                    </p:anim>
                                  </p:childTnLst>
                                </p:cTn>
                              </p:par>
                            </p:childTnLst>
                          </p:cTn>
                        </p:par>
                        <p:par>
                          <p:cTn id="29" fill="hold">
                            <p:stCondLst>
                              <p:cond delay="7000"/>
                            </p:stCondLst>
                            <p:childTnLst>
                              <p:par>
                                <p:cTn id="30" presetID="2" presetClass="entr" presetSubtype="4" fill="hold" grpId="0" nodeType="afterEffect">
                                  <p:stCondLst>
                                    <p:cond delay="0"/>
                                  </p:stCondLst>
                                  <p:childTnLst>
                                    <p:set>
                                      <p:cBhvr>
                                        <p:cTn id="31" dur="1" fill="hold">
                                          <p:stCondLst>
                                            <p:cond delay="0"/>
                                          </p:stCondLst>
                                        </p:cTn>
                                        <p:tgtEl>
                                          <p:spTgt spid="190467">
                                            <p:txEl>
                                              <p:pRg st="4" end="4"/>
                                            </p:txEl>
                                          </p:spTgt>
                                        </p:tgtEl>
                                        <p:attrNameLst>
                                          <p:attrName>style.visibility</p:attrName>
                                        </p:attrNameLst>
                                      </p:cBhvr>
                                      <p:to>
                                        <p:strVal val="visible"/>
                                      </p:to>
                                    </p:set>
                                    <p:anim calcmode="lin" valueType="num">
                                      <p:cBhvr additive="base">
                                        <p:cTn id="32" dur="500" fill="hold"/>
                                        <p:tgtEl>
                                          <p:spTgt spid="190467">
                                            <p:txEl>
                                              <p:pRg st="4" end="4"/>
                                            </p:txEl>
                                          </p:spTgt>
                                        </p:tgtEl>
                                        <p:attrNameLst>
                                          <p:attrName>ppt_x</p:attrName>
                                        </p:attrNameLst>
                                      </p:cBhvr>
                                      <p:tavLst>
                                        <p:tav tm="0">
                                          <p:val>
                                            <p:strVal val="#ppt_x"/>
                                          </p:val>
                                        </p:tav>
                                        <p:tav tm="100000">
                                          <p:val>
                                            <p:strVal val="#ppt_x"/>
                                          </p:val>
                                        </p:tav>
                                      </p:tavLst>
                                    </p:anim>
                                    <p:anim calcmode="lin" valueType="num">
                                      <p:cBhvr additive="base">
                                        <p:cTn id="33" dur="500" fill="hold"/>
                                        <p:tgtEl>
                                          <p:spTgt spid="190467">
                                            <p:txEl>
                                              <p:pRg st="4" end="4"/>
                                            </p:txEl>
                                          </p:spTgt>
                                        </p:tgtEl>
                                        <p:attrNameLst>
                                          <p:attrName>ppt_y</p:attrName>
                                        </p:attrNameLst>
                                      </p:cBhvr>
                                      <p:tavLst>
                                        <p:tav tm="0">
                                          <p:val>
                                            <p:strVal val="1+#ppt_h/2"/>
                                          </p:val>
                                        </p:tav>
                                        <p:tav tm="100000">
                                          <p:val>
                                            <p:strVal val="#ppt_y"/>
                                          </p:val>
                                        </p:tav>
                                      </p:tavLst>
                                    </p:anim>
                                  </p:childTnLst>
                                </p:cTn>
                              </p:par>
                              <p:par>
                                <p:cTn id="34" presetID="2" presetClass="entr" presetSubtype="4" fill="hold" grpId="0" nodeType="withEffect">
                                  <p:stCondLst>
                                    <p:cond delay="0"/>
                                  </p:stCondLst>
                                  <p:childTnLst>
                                    <p:set>
                                      <p:cBhvr>
                                        <p:cTn id="35" dur="1" fill="hold">
                                          <p:stCondLst>
                                            <p:cond delay="0"/>
                                          </p:stCondLst>
                                        </p:cTn>
                                        <p:tgtEl>
                                          <p:spTgt spid="190467">
                                            <p:txEl>
                                              <p:pRg st="5" end="5"/>
                                            </p:txEl>
                                          </p:spTgt>
                                        </p:tgtEl>
                                        <p:attrNameLst>
                                          <p:attrName>style.visibility</p:attrName>
                                        </p:attrNameLst>
                                      </p:cBhvr>
                                      <p:to>
                                        <p:strVal val="visible"/>
                                      </p:to>
                                    </p:set>
                                    <p:anim calcmode="lin" valueType="num">
                                      <p:cBhvr additive="base">
                                        <p:cTn id="36" dur="500" fill="hold"/>
                                        <p:tgtEl>
                                          <p:spTgt spid="190467">
                                            <p:txEl>
                                              <p:pRg st="5" end="5"/>
                                            </p:txEl>
                                          </p:spTgt>
                                        </p:tgtEl>
                                        <p:attrNameLst>
                                          <p:attrName>ppt_x</p:attrName>
                                        </p:attrNameLst>
                                      </p:cBhvr>
                                      <p:tavLst>
                                        <p:tav tm="0">
                                          <p:val>
                                            <p:strVal val="#ppt_x"/>
                                          </p:val>
                                        </p:tav>
                                        <p:tav tm="100000">
                                          <p:val>
                                            <p:strVal val="#ppt_x"/>
                                          </p:val>
                                        </p:tav>
                                      </p:tavLst>
                                    </p:anim>
                                    <p:anim calcmode="lin" valueType="num">
                                      <p:cBhvr additive="base">
                                        <p:cTn id="37" dur="500" fill="hold"/>
                                        <p:tgtEl>
                                          <p:spTgt spid="190467">
                                            <p:txEl>
                                              <p:pRg st="5" end="5"/>
                                            </p:txEl>
                                          </p:spTgt>
                                        </p:tgtEl>
                                        <p:attrNameLst>
                                          <p:attrName>ppt_y</p:attrName>
                                        </p:attrNameLst>
                                      </p:cBhvr>
                                      <p:tavLst>
                                        <p:tav tm="0">
                                          <p:val>
                                            <p:strVal val="1+#ppt_h/2"/>
                                          </p:val>
                                        </p:tav>
                                        <p:tav tm="100000">
                                          <p:val>
                                            <p:strVal val="#ppt_y"/>
                                          </p:val>
                                        </p:tav>
                                      </p:tavLst>
                                    </p:anim>
                                  </p:childTnLst>
                                </p:cTn>
                              </p:par>
                            </p:childTnLst>
                          </p:cTn>
                        </p:par>
                        <p:par>
                          <p:cTn id="38" fill="hold">
                            <p:stCondLst>
                              <p:cond delay="7500"/>
                            </p:stCondLst>
                            <p:childTnLst>
                              <p:par>
                                <p:cTn id="39" presetID="2" presetClass="entr" presetSubtype="4" fill="hold" grpId="0" nodeType="afterEffect">
                                  <p:stCondLst>
                                    <p:cond delay="0"/>
                                  </p:stCondLst>
                                  <p:childTnLst>
                                    <p:set>
                                      <p:cBhvr>
                                        <p:cTn id="40" dur="1" fill="hold">
                                          <p:stCondLst>
                                            <p:cond delay="0"/>
                                          </p:stCondLst>
                                        </p:cTn>
                                        <p:tgtEl>
                                          <p:spTgt spid="190467">
                                            <p:txEl>
                                              <p:pRg st="6" end="6"/>
                                            </p:txEl>
                                          </p:spTgt>
                                        </p:tgtEl>
                                        <p:attrNameLst>
                                          <p:attrName>style.visibility</p:attrName>
                                        </p:attrNameLst>
                                      </p:cBhvr>
                                      <p:to>
                                        <p:strVal val="visible"/>
                                      </p:to>
                                    </p:set>
                                    <p:anim calcmode="lin" valueType="num">
                                      <p:cBhvr additive="base">
                                        <p:cTn id="41" dur="500" fill="hold"/>
                                        <p:tgtEl>
                                          <p:spTgt spid="190467">
                                            <p:txEl>
                                              <p:pRg st="6" end="6"/>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190467">
                                            <p:txEl>
                                              <p:pRg st="6" end="6"/>
                                            </p:txEl>
                                          </p:spTgt>
                                        </p:tgtEl>
                                        <p:attrNameLst>
                                          <p:attrName>ppt_y</p:attrName>
                                        </p:attrNameLst>
                                      </p:cBhvr>
                                      <p:tavLst>
                                        <p:tav tm="0">
                                          <p:val>
                                            <p:strVal val="1+#ppt_h/2"/>
                                          </p:val>
                                        </p:tav>
                                        <p:tav tm="100000">
                                          <p:val>
                                            <p:strVal val="#ppt_y"/>
                                          </p:val>
                                        </p:tav>
                                      </p:tavLst>
                                    </p:anim>
                                  </p:childTnLst>
                                </p:cTn>
                              </p:par>
                              <p:par>
                                <p:cTn id="43" presetID="2" presetClass="entr" presetSubtype="4" fill="hold" grpId="0" nodeType="withEffect">
                                  <p:stCondLst>
                                    <p:cond delay="0"/>
                                  </p:stCondLst>
                                  <p:childTnLst>
                                    <p:set>
                                      <p:cBhvr>
                                        <p:cTn id="44" dur="1" fill="hold">
                                          <p:stCondLst>
                                            <p:cond delay="0"/>
                                          </p:stCondLst>
                                        </p:cTn>
                                        <p:tgtEl>
                                          <p:spTgt spid="190467">
                                            <p:txEl>
                                              <p:pRg st="7" end="7"/>
                                            </p:txEl>
                                          </p:spTgt>
                                        </p:tgtEl>
                                        <p:attrNameLst>
                                          <p:attrName>style.visibility</p:attrName>
                                        </p:attrNameLst>
                                      </p:cBhvr>
                                      <p:to>
                                        <p:strVal val="visible"/>
                                      </p:to>
                                    </p:set>
                                    <p:anim calcmode="lin" valueType="num">
                                      <p:cBhvr additive="base">
                                        <p:cTn id="45" dur="500" fill="hold"/>
                                        <p:tgtEl>
                                          <p:spTgt spid="190467">
                                            <p:txEl>
                                              <p:pRg st="7" end="7"/>
                                            </p:txEl>
                                          </p:spTgt>
                                        </p:tgtEl>
                                        <p:attrNameLst>
                                          <p:attrName>ppt_x</p:attrName>
                                        </p:attrNameLst>
                                      </p:cBhvr>
                                      <p:tavLst>
                                        <p:tav tm="0">
                                          <p:val>
                                            <p:strVal val="#ppt_x"/>
                                          </p:val>
                                        </p:tav>
                                        <p:tav tm="100000">
                                          <p:val>
                                            <p:strVal val="#ppt_x"/>
                                          </p:val>
                                        </p:tav>
                                      </p:tavLst>
                                    </p:anim>
                                    <p:anim calcmode="lin" valueType="num">
                                      <p:cBhvr additive="base">
                                        <p:cTn id="46" dur="500" fill="hold"/>
                                        <p:tgtEl>
                                          <p:spTgt spid="190467">
                                            <p:txEl>
                                              <p:pRg st="7" end="7"/>
                                            </p:txEl>
                                          </p:spTgt>
                                        </p:tgtEl>
                                        <p:attrNameLst>
                                          <p:attrName>ppt_y</p:attrName>
                                        </p:attrNameLst>
                                      </p:cBhvr>
                                      <p:tavLst>
                                        <p:tav tm="0">
                                          <p:val>
                                            <p:strVal val="1+#ppt_h/2"/>
                                          </p:val>
                                        </p:tav>
                                        <p:tav tm="100000">
                                          <p:val>
                                            <p:strVal val="#ppt_y"/>
                                          </p:val>
                                        </p:tav>
                                      </p:tavLst>
                                    </p:anim>
                                  </p:childTnLst>
                                </p:cTn>
                              </p:par>
                            </p:childTnLst>
                          </p:cTn>
                        </p:par>
                        <p:par>
                          <p:cTn id="47" fill="hold">
                            <p:stCondLst>
                              <p:cond delay="8000"/>
                            </p:stCondLst>
                            <p:childTnLst>
                              <p:par>
                                <p:cTn id="48" presetID="45" presetClass="entr" presetSubtype="0" fill="hold" nodeType="afterEffect">
                                  <p:stCondLst>
                                    <p:cond delay="2000"/>
                                  </p:stCondLst>
                                  <p:childTnLst>
                                    <p:set>
                                      <p:cBhvr>
                                        <p:cTn id="49" dur="1" fill="hold">
                                          <p:stCondLst>
                                            <p:cond delay="0"/>
                                          </p:stCondLst>
                                        </p:cTn>
                                        <p:tgtEl>
                                          <p:spTgt spid="33797"/>
                                        </p:tgtEl>
                                        <p:attrNameLst>
                                          <p:attrName>style.visibility</p:attrName>
                                        </p:attrNameLst>
                                      </p:cBhvr>
                                      <p:to>
                                        <p:strVal val="visible"/>
                                      </p:to>
                                    </p:set>
                                    <p:animEffect transition="in" filter="fade">
                                      <p:cBhvr>
                                        <p:cTn id="50" dur="2000"/>
                                        <p:tgtEl>
                                          <p:spTgt spid="33797"/>
                                        </p:tgtEl>
                                      </p:cBhvr>
                                    </p:animEffect>
                                    <p:anim calcmode="lin" valueType="num">
                                      <p:cBhvr>
                                        <p:cTn id="51" dur="2000" fill="hold"/>
                                        <p:tgtEl>
                                          <p:spTgt spid="33797"/>
                                        </p:tgtEl>
                                        <p:attrNameLst>
                                          <p:attrName>ppt_w</p:attrName>
                                        </p:attrNameLst>
                                      </p:cBhvr>
                                      <p:tavLst>
                                        <p:tav tm="0" fmla="#ppt_w*sin(2.5*pi*$)">
                                          <p:val>
                                            <p:fltVal val="0"/>
                                          </p:val>
                                        </p:tav>
                                        <p:tav tm="100000">
                                          <p:val>
                                            <p:fltVal val="1"/>
                                          </p:val>
                                        </p:tav>
                                      </p:tavLst>
                                    </p:anim>
                                    <p:anim calcmode="lin" valueType="num">
                                      <p:cBhvr>
                                        <p:cTn id="52" dur="2000" fill="hold"/>
                                        <p:tgtEl>
                                          <p:spTgt spid="33797"/>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0467" grpId="0" uiExpand="1" build="p"/>
      <p:bldP spid="190468" grpId="0" uiExpand="1" build="p"/>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1490" name="Rectangle 2"/>
          <p:cNvSpPr>
            <a:spLocks noGrp="1" noChangeArrowheads="1"/>
          </p:cNvSpPr>
          <p:nvPr>
            <p:ph type="title"/>
          </p:nvPr>
        </p:nvSpPr>
        <p:spPr bwMode="blackWhite">
          <a:xfrm>
            <a:off x="457200" y="304800"/>
            <a:ext cx="8229600" cy="1066800"/>
          </a:xfrm>
          <a:blipFill dpi="0" rotWithShape="1">
            <a:blip r:embed="rId2" cstate="print"/>
            <a:srcRect/>
            <a:stretch>
              <a:fillRect/>
            </a:stretch>
          </a:blipFill>
          <a:ln w="3175" cap="flat" algn="ctr">
            <a:solidFill>
              <a:srgbClr val="5F5F5F"/>
            </a:solidFill>
          </a:ln>
          <a:effectLst>
            <a:outerShdw dist="107763" dir="2700000" algn="ctr" rotWithShape="0">
              <a:srgbClr val="B2B2B2">
                <a:alpha val="50000"/>
              </a:srgbClr>
            </a:outerShdw>
          </a:effectLst>
        </p:spPr>
        <p:txBody>
          <a:bodyPr lIns="182880"/>
          <a:lstStyle/>
          <a:p>
            <a:pPr algn="ctr">
              <a:defRPr/>
            </a:pPr>
            <a:r>
              <a:rPr lang="fa-IR" b="1" dirty="0">
                <a:solidFill>
                  <a:schemeClr val="tx1"/>
                </a:solidFill>
                <a:cs typeface="B Titr" pitchFamily="2" charset="-78"/>
              </a:rPr>
              <a:t>اعتماد و رهبری</a:t>
            </a:r>
            <a:endParaRPr lang="en-US" b="1" dirty="0">
              <a:solidFill>
                <a:schemeClr val="tx1"/>
              </a:solidFill>
              <a:cs typeface="B Titr" pitchFamily="2" charset="-78"/>
            </a:endParaRPr>
          </a:p>
        </p:txBody>
      </p:sp>
      <p:sp>
        <p:nvSpPr>
          <p:cNvPr id="191491" name="AutoShape 3"/>
          <p:cNvSpPr>
            <a:spLocks noChangeArrowheads="1"/>
          </p:cNvSpPr>
          <p:nvPr/>
        </p:nvSpPr>
        <p:spPr bwMode="blackWhite">
          <a:xfrm>
            <a:off x="3124200" y="1981200"/>
            <a:ext cx="2886075" cy="1828800"/>
          </a:xfrm>
          <a:prstGeom prst="triangle">
            <a:avLst>
              <a:gd name="adj" fmla="val 50000"/>
            </a:avLst>
          </a:prstGeom>
          <a:solidFill>
            <a:srgbClr val="800000"/>
          </a:solidFill>
          <a:ln w="9525">
            <a:solidFill>
              <a:schemeClr val="tx1"/>
            </a:solidFill>
            <a:miter lim="800000"/>
            <a:headEnd/>
            <a:tailEnd/>
          </a:ln>
          <a:effectLst>
            <a:outerShdw dist="107763" dir="2700000" algn="ctr" rotWithShape="0">
              <a:schemeClr val="bg2"/>
            </a:outerShdw>
          </a:effectLst>
        </p:spPr>
        <p:txBody>
          <a:bodyPr wrap="none" anchor="ctr"/>
          <a:lstStyle/>
          <a:p>
            <a:pPr algn="ctr" rtl="0">
              <a:defRPr/>
            </a:pPr>
            <a:r>
              <a:rPr lang="fa-IR" sz="2400" b="1" dirty="0">
                <a:effectLst>
                  <a:outerShdw blurRad="38100" dist="38100" dir="2700000" algn="tl">
                    <a:srgbClr val="000000"/>
                  </a:outerShdw>
                </a:effectLst>
                <a:latin typeface="Times New Roman" pitchFamily="18" charset="0"/>
                <a:cs typeface="Times New Roman" pitchFamily="18" charset="0"/>
              </a:rPr>
              <a:t>رهبری</a:t>
            </a:r>
            <a:endParaRPr lang="en-US" sz="2400" b="1" dirty="0">
              <a:effectLst>
                <a:outerShdw blurRad="38100" dist="38100" dir="2700000" algn="tl">
                  <a:srgbClr val="000000"/>
                </a:outerShdw>
              </a:effectLst>
              <a:latin typeface="Times New Roman" pitchFamily="18" charset="0"/>
              <a:cs typeface="Times New Roman" pitchFamily="18" charset="0"/>
            </a:endParaRPr>
          </a:p>
        </p:txBody>
      </p:sp>
      <p:sp>
        <p:nvSpPr>
          <p:cNvPr id="191492" name="AutoShape 4"/>
          <p:cNvSpPr>
            <a:spLocks noChangeArrowheads="1"/>
          </p:cNvSpPr>
          <p:nvPr/>
        </p:nvSpPr>
        <p:spPr bwMode="blackWhite">
          <a:xfrm flipV="1">
            <a:off x="1600200" y="3898900"/>
            <a:ext cx="5943600" cy="1752600"/>
          </a:xfrm>
          <a:custGeom>
            <a:avLst/>
            <a:gdLst>
              <a:gd name="G0" fmla="+- 5400 0 0"/>
              <a:gd name="G1" fmla="+- 21600 0 5400"/>
              <a:gd name="G2" fmla="*/ 5400 1 2"/>
              <a:gd name="G3" fmla="+- 21600 0 G2"/>
              <a:gd name="G4" fmla="+/ 5400 21600 2"/>
              <a:gd name="G5" fmla="+/ G1 0 2"/>
              <a:gd name="G6" fmla="*/ 21600 21600 5400"/>
              <a:gd name="G7" fmla="*/ G6 1 2"/>
              <a:gd name="G8" fmla="+- 21600 0 G7"/>
              <a:gd name="G9" fmla="*/ 21600 1 2"/>
              <a:gd name="G10" fmla="+- 5400 0 G9"/>
              <a:gd name="G11" fmla="?: G10 G8 0"/>
              <a:gd name="G12" fmla="?: G10 G7 21600"/>
              <a:gd name="T0" fmla="*/ 18900 w 21600"/>
              <a:gd name="T1" fmla="*/ 10800 h 21600"/>
              <a:gd name="T2" fmla="*/ 10800 w 21600"/>
              <a:gd name="T3" fmla="*/ 21600 h 21600"/>
              <a:gd name="T4" fmla="*/ 2700 w 21600"/>
              <a:gd name="T5" fmla="*/ 10800 h 21600"/>
              <a:gd name="T6" fmla="*/ 10800 w 21600"/>
              <a:gd name="T7" fmla="*/ 0 h 21600"/>
              <a:gd name="T8" fmla="*/ 4500 w 21600"/>
              <a:gd name="T9" fmla="*/ 4500 h 21600"/>
              <a:gd name="T10" fmla="*/ 17100 w 21600"/>
              <a:gd name="T11" fmla="*/ 17100 h 21600"/>
            </a:gdLst>
            <a:ahLst/>
            <a:cxnLst>
              <a:cxn ang="0">
                <a:pos x="T0" y="T1"/>
              </a:cxn>
              <a:cxn ang="0">
                <a:pos x="T2" y="T3"/>
              </a:cxn>
              <a:cxn ang="0">
                <a:pos x="T4" y="T5"/>
              </a:cxn>
              <a:cxn ang="0">
                <a:pos x="T6" y="T7"/>
              </a:cxn>
            </a:cxnLst>
            <a:rect l="T8" t="T9" r="T10" b="T11"/>
            <a:pathLst>
              <a:path w="21600" h="21600">
                <a:moveTo>
                  <a:pt x="0" y="0"/>
                </a:moveTo>
                <a:lnTo>
                  <a:pt x="5400" y="21600"/>
                </a:lnTo>
                <a:lnTo>
                  <a:pt x="16200" y="21600"/>
                </a:lnTo>
                <a:lnTo>
                  <a:pt x="21600" y="0"/>
                </a:lnTo>
                <a:close/>
              </a:path>
            </a:pathLst>
          </a:custGeom>
          <a:solidFill>
            <a:srgbClr val="006699"/>
          </a:solidFill>
          <a:ln w="9525">
            <a:solidFill>
              <a:schemeClr val="tx1"/>
            </a:solidFill>
            <a:miter lim="800000"/>
            <a:headEnd/>
            <a:tailEnd/>
          </a:ln>
          <a:effectLst>
            <a:outerShdw dist="107763" dir="2700000" algn="ctr" rotWithShape="0">
              <a:schemeClr val="bg2"/>
            </a:outerShdw>
          </a:effectLst>
        </p:spPr>
        <p:txBody>
          <a:bodyPr rot="10800000" wrap="none" anchor="ctr"/>
          <a:lstStyle/>
          <a:p>
            <a:pPr algn="ctr" rtl="0">
              <a:defRPr/>
            </a:pPr>
            <a:r>
              <a:rPr lang="fa-IR" sz="2400" b="1" dirty="0">
                <a:effectLst>
                  <a:outerShdw blurRad="38100" dist="38100" dir="2700000" algn="tl">
                    <a:srgbClr val="000000"/>
                  </a:outerShdw>
                </a:effectLst>
                <a:latin typeface="Times New Roman" pitchFamily="18" charset="0"/>
                <a:cs typeface="Times New Roman" pitchFamily="18" charset="0"/>
              </a:rPr>
              <a:t>اعتماد و درستکاری</a:t>
            </a:r>
            <a:endParaRPr lang="en-US" sz="2400" b="1" dirty="0">
              <a:effectLst>
                <a:outerShdw blurRad="38100" dist="38100" dir="2700000" algn="tl">
                  <a:srgbClr val="000000"/>
                </a:outerShdw>
              </a:effectLst>
              <a:latin typeface="Times New Roman" pitchFamily="18" charset="0"/>
              <a:cs typeface="Times New Roman" pitchFamily="18" charset="0"/>
            </a:endParaRPr>
          </a:p>
        </p:txBody>
      </p:sp>
      <p:sp>
        <p:nvSpPr>
          <p:cNvPr id="6" name="Footer Placeholder 3"/>
          <p:cNvSpPr>
            <a:spLocks noGrp="1"/>
          </p:cNvSpPr>
          <p:nvPr>
            <p:ph type="ftr" sz="quarter" idx="11"/>
          </p:nvPr>
        </p:nvSpPr>
        <p:spPr>
          <a:xfrm>
            <a:off x="2590800" y="6245225"/>
            <a:ext cx="3429000" cy="476250"/>
          </a:xfrm>
        </p:spPr>
        <p:txBody>
          <a:bodyPr/>
          <a:lstStyle/>
          <a:p>
            <a:pPr>
              <a:defRPr/>
            </a:pPr>
            <a:r>
              <a:rPr lang="fa-IR" sz="1000" dirty="0">
                <a:solidFill>
                  <a:srgbClr val="000000"/>
                </a:solidFill>
                <a:latin typeface="2  Compset"/>
                <a:cs typeface="B Compset" panose="00000400000000000000" pitchFamily="2" charset="-78"/>
              </a:rPr>
              <a:t>دکتر داریوش غلام زاده- همایش آسیب شناسی- تعهد و تعلق و رهبری</a:t>
            </a:r>
            <a:endParaRPr lang="en-US" sz="1000" dirty="0">
              <a:solidFill>
                <a:srgbClr val="000000"/>
              </a:solidFill>
              <a:latin typeface="2  Compset"/>
              <a:cs typeface="B Compset" panose="00000400000000000000" pitchFamily="2" charset="-78"/>
            </a:endParaRP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2" presetClass="entr" presetSubtype="4" fill="hold" grpId="0" nodeType="afterEffect">
                                  <p:stCondLst>
                                    <p:cond delay="0"/>
                                  </p:stCondLst>
                                  <p:childTnLst>
                                    <p:set>
                                      <p:cBhvr>
                                        <p:cTn id="6" dur="1" fill="hold">
                                          <p:stCondLst>
                                            <p:cond delay="0"/>
                                          </p:stCondLst>
                                        </p:cTn>
                                        <p:tgtEl>
                                          <p:spTgt spid="191492"/>
                                        </p:tgtEl>
                                        <p:attrNameLst>
                                          <p:attrName>style.visibility</p:attrName>
                                        </p:attrNameLst>
                                      </p:cBhvr>
                                      <p:to>
                                        <p:strVal val="visible"/>
                                      </p:to>
                                    </p:set>
                                    <p:animEffect transition="in" filter="slide(fromBottom)">
                                      <p:cBhvr>
                                        <p:cTn id="7" dur="500"/>
                                        <p:tgtEl>
                                          <p:spTgt spid="191492"/>
                                        </p:tgtEl>
                                      </p:cBhvr>
                                    </p:animEffect>
                                  </p:childTnLst>
                                </p:cTn>
                              </p:par>
                            </p:childTnLst>
                          </p:cTn>
                        </p:par>
                        <p:par>
                          <p:cTn id="8" fill="hold" nodeType="afterGroup">
                            <p:stCondLst>
                              <p:cond delay="500"/>
                            </p:stCondLst>
                            <p:childTnLst>
                              <p:par>
                                <p:cTn id="9" presetID="12" presetClass="entr" presetSubtype="4" fill="hold" grpId="0" nodeType="afterEffect">
                                  <p:stCondLst>
                                    <p:cond delay="0"/>
                                  </p:stCondLst>
                                  <p:childTnLst>
                                    <p:set>
                                      <p:cBhvr>
                                        <p:cTn id="10" dur="1" fill="hold">
                                          <p:stCondLst>
                                            <p:cond delay="0"/>
                                          </p:stCondLst>
                                        </p:cTn>
                                        <p:tgtEl>
                                          <p:spTgt spid="191491"/>
                                        </p:tgtEl>
                                        <p:attrNameLst>
                                          <p:attrName>style.visibility</p:attrName>
                                        </p:attrNameLst>
                                      </p:cBhvr>
                                      <p:to>
                                        <p:strVal val="visible"/>
                                      </p:to>
                                    </p:set>
                                    <p:animEffect transition="in" filter="slide(fromBottom)">
                                      <p:cBhvr>
                                        <p:cTn id="11" dur="500"/>
                                        <p:tgtEl>
                                          <p:spTgt spid="19149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1491" grpId="0" animBg="1" autoUpdateAnimBg="0"/>
      <p:bldP spid="191492" grpId="0" animBg="1" autoUpdateAnimBg="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62" name="Rectangle 2"/>
          <p:cNvSpPr>
            <a:spLocks noGrp="1" noChangeArrowheads="1"/>
          </p:cNvSpPr>
          <p:nvPr>
            <p:ph type="title"/>
          </p:nvPr>
        </p:nvSpPr>
        <p:spPr bwMode="blackWhite">
          <a:xfrm>
            <a:off x="457200" y="152400"/>
            <a:ext cx="8229600" cy="1384300"/>
          </a:xfrm>
          <a:blipFill dpi="0" rotWithShape="1">
            <a:blip r:embed="rId3" cstate="print"/>
            <a:srcRect/>
            <a:stretch>
              <a:fillRect/>
            </a:stretch>
          </a:blipFill>
          <a:ln w="3175" cap="flat" algn="ctr">
            <a:solidFill>
              <a:srgbClr val="5F5F5F"/>
            </a:solidFill>
          </a:ln>
          <a:effectLst>
            <a:outerShdw dist="107763" dir="2700000" algn="ctr" rotWithShape="0">
              <a:srgbClr val="B2B2B2">
                <a:alpha val="50000"/>
              </a:srgbClr>
            </a:outerShdw>
          </a:effectLst>
        </p:spPr>
        <p:txBody>
          <a:bodyPr lIns="182880"/>
          <a:lstStyle/>
          <a:p>
            <a:pPr algn="ctr">
              <a:defRPr/>
            </a:pPr>
            <a:r>
              <a:rPr lang="fa-IR" b="1" dirty="0">
                <a:solidFill>
                  <a:srgbClr val="FF0000"/>
                </a:solidFill>
                <a:cs typeface="B Titr" pitchFamily="2" charset="-78"/>
              </a:rPr>
              <a:t>اصول پایه ای اعتماد </a:t>
            </a:r>
            <a:endParaRPr lang="en-US" b="1" dirty="0">
              <a:solidFill>
                <a:srgbClr val="FF0000"/>
              </a:solidFill>
              <a:cs typeface="B Titr" pitchFamily="2" charset="-78"/>
            </a:endParaRPr>
          </a:p>
        </p:txBody>
      </p:sp>
      <p:sp>
        <p:nvSpPr>
          <p:cNvPr id="194563" name="Rectangle 3"/>
          <p:cNvSpPr>
            <a:spLocks noGrp="1" noChangeArrowheads="1"/>
          </p:cNvSpPr>
          <p:nvPr>
            <p:ph type="body" idx="1"/>
          </p:nvPr>
        </p:nvSpPr>
        <p:spPr>
          <a:xfrm>
            <a:off x="457200" y="1676400"/>
            <a:ext cx="8229600" cy="4572000"/>
          </a:xfrm>
        </p:spPr>
        <p:txBody>
          <a:bodyPr/>
          <a:lstStyle/>
          <a:p>
            <a:pPr algn="r" rtl="1">
              <a:spcBef>
                <a:spcPct val="50000"/>
              </a:spcBef>
              <a:defRPr/>
            </a:pPr>
            <a:r>
              <a:rPr lang="fa-IR" sz="3600" b="1" dirty="0">
                <a:cs typeface="B Compset" pitchFamily="2" charset="-78"/>
              </a:rPr>
              <a:t>بدگمانی، بی اعتمادی را باعث می شود.</a:t>
            </a:r>
            <a:endParaRPr lang="en-US" sz="3600" b="1" dirty="0">
              <a:cs typeface="B Compset" pitchFamily="2" charset="-78"/>
            </a:endParaRPr>
          </a:p>
          <a:p>
            <a:pPr algn="r" rtl="1">
              <a:spcBef>
                <a:spcPct val="50000"/>
              </a:spcBef>
              <a:defRPr/>
            </a:pPr>
            <a:r>
              <a:rPr lang="fa-IR" sz="3600" b="1" dirty="0">
                <a:cs typeface="B Compset" pitchFamily="2" charset="-78"/>
              </a:rPr>
              <a:t>اعتماد، اعتماد ایجاد می کند.</a:t>
            </a:r>
            <a:endParaRPr lang="en-US" sz="3600" b="1" dirty="0">
              <a:cs typeface="B Compset" pitchFamily="2" charset="-78"/>
            </a:endParaRPr>
          </a:p>
          <a:p>
            <a:pPr algn="r" rtl="1">
              <a:spcBef>
                <a:spcPct val="50000"/>
              </a:spcBef>
              <a:defRPr/>
            </a:pPr>
            <a:r>
              <a:rPr lang="fa-IR" sz="3600" b="1" dirty="0" smtClean="0">
                <a:cs typeface="B Compset" pitchFamily="2" charset="-78"/>
              </a:rPr>
              <a:t>رشد، </a:t>
            </a:r>
            <a:r>
              <a:rPr lang="fa-IR" sz="3600" b="1" dirty="0">
                <a:cs typeface="B Compset" pitchFamily="2" charset="-78"/>
              </a:rPr>
              <a:t>بدگمانی و بی اعتمادی را می پوشاند.</a:t>
            </a:r>
            <a:endParaRPr lang="en-US" sz="3600" b="1" dirty="0">
              <a:cs typeface="B Compset" pitchFamily="2" charset="-78"/>
            </a:endParaRPr>
          </a:p>
          <a:p>
            <a:pPr algn="r" rtl="1">
              <a:spcBef>
                <a:spcPct val="50000"/>
              </a:spcBef>
              <a:defRPr/>
            </a:pPr>
            <a:r>
              <a:rPr lang="fa-IR" sz="3600" b="1" dirty="0">
                <a:cs typeface="B Compset" pitchFamily="2" charset="-78"/>
              </a:rPr>
              <a:t>اعتماد انسجام و پیوستگی را افزایش می دهد.</a:t>
            </a:r>
            <a:endParaRPr lang="en-US" sz="3600" b="1" dirty="0">
              <a:cs typeface="B Compset" pitchFamily="2" charset="-78"/>
            </a:endParaRPr>
          </a:p>
          <a:p>
            <a:pPr algn="r" rtl="1">
              <a:spcBef>
                <a:spcPct val="50000"/>
              </a:spcBef>
              <a:defRPr/>
            </a:pPr>
            <a:r>
              <a:rPr lang="fa-IR" sz="3600" b="1" dirty="0">
                <a:cs typeface="B Compset" pitchFamily="2" charset="-78"/>
              </a:rPr>
              <a:t>عدم اعتماد </a:t>
            </a:r>
            <a:r>
              <a:rPr lang="fa-IR" sz="3600" b="1" dirty="0" smtClean="0">
                <a:cs typeface="B Compset" pitchFamily="2" charset="-78"/>
              </a:rPr>
              <a:t>عموما“ </a:t>
            </a:r>
            <a:r>
              <a:rPr lang="fa-IR" sz="3600" b="1" dirty="0">
                <a:cs typeface="B Compset" pitchFamily="2" charset="-78"/>
              </a:rPr>
              <a:t>منجر به کاهش بهره وری می شود.</a:t>
            </a:r>
            <a:endParaRPr lang="en-US" sz="3600" b="1" dirty="0">
              <a:cs typeface="B Compset" pitchFamily="2" charset="-78"/>
            </a:endParaRPr>
          </a:p>
          <a:p>
            <a:pPr algn="r" rtl="1">
              <a:spcBef>
                <a:spcPct val="50000"/>
              </a:spcBef>
              <a:defRPr/>
            </a:pPr>
            <a:endParaRPr lang="en-US" dirty="0"/>
          </a:p>
        </p:txBody>
      </p:sp>
      <p:sp>
        <p:nvSpPr>
          <p:cNvPr id="5" name="Footer Placeholder 3"/>
          <p:cNvSpPr>
            <a:spLocks noGrp="1"/>
          </p:cNvSpPr>
          <p:nvPr>
            <p:ph type="ftr" sz="quarter" idx="11"/>
          </p:nvPr>
        </p:nvSpPr>
        <p:spPr>
          <a:xfrm>
            <a:off x="2209800" y="6153150"/>
            <a:ext cx="3505200" cy="476250"/>
          </a:xfrm>
        </p:spPr>
        <p:txBody>
          <a:bodyPr/>
          <a:lstStyle/>
          <a:p>
            <a:pPr>
              <a:defRPr/>
            </a:pPr>
            <a:r>
              <a:rPr lang="fa-IR" sz="1000" dirty="0">
                <a:solidFill>
                  <a:srgbClr val="000000"/>
                </a:solidFill>
                <a:latin typeface="2  Compset"/>
                <a:cs typeface="B Compset" panose="00000400000000000000" pitchFamily="2" charset="-78"/>
              </a:rPr>
              <a:t>دکتر داریوش غلام زاده- همایش آسیب شناسی- تعهد و تعلق و رهبری</a:t>
            </a:r>
            <a:endParaRPr lang="en-US" sz="1000" dirty="0">
              <a:solidFill>
                <a:srgbClr val="000000"/>
              </a:solidFill>
              <a:latin typeface="2  Compset"/>
              <a:cs typeface="B Compset" panose="00000400000000000000" pitchFamily="2" charset="-78"/>
            </a:endParaRPr>
          </a:p>
        </p:txBody>
      </p:sp>
    </p:spTree>
  </p:cSld>
  <p:clrMapOvr>
    <a:masterClrMapping/>
  </p:clrMapOvr>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rtl="1"/>
            <a:r>
              <a:rPr lang="fa-IR" b="1" dirty="0" smtClean="0">
                <a:solidFill>
                  <a:srgbClr val="FF0000"/>
                </a:solidFill>
                <a:cs typeface="B Compset" panose="00000400000000000000" pitchFamily="2" charset="-78"/>
              </a:rPr>
              <a:t>بهترین سبک رهبری</a:t>
            </a:r>
            <a:endParaRPr lang="en-US" b="1" dirty="0">
              <a:solidFill>
                <a:srgbClr val="FF0000"/>
              </a:solidFill>
              <a:cs typeface="B Compset" panose="00000400000000000000" pitchFamily="2" charset="-78"/>
            </a:endParaRPr>
          </a:p>
        </p:txBody>
      </p:sp>
      <p:sp>
        <p:nvSpPr>
          <p:cNvPr id="3" name="Footer Placeholder 2"/>
          <p:cNvSpPr>
            <a:spLocks noGrp="1"/>
          </p:cNvSpPr>
          <p:nvPr>
            <p:ph type="ftr" sz="quarter" idx="11"/>
          </p:nvPr>
        </p:nvSpPr>
        <p:spPr>
          <a:xfrm>
            <a:off x="914400" y="6172200"/>
            <a:ext cx="5029200" cy="457200"/>
          </a:xfrm>
        </p:spPr>
        <p:txBody>
          <a:bodyPr/>
          <a:lstStyle/>
          <a:p>
            <a:pPr algn="ctr"/>
            <a:r>
              <a:rPr lang="fa-IR" dirty="0" smtClean="0"/>
              <a:t>دکتر داریوش غلام زاده- همایش آسیب شناسی- تعهد و تعلق و رهبری</a:t>
            </a:r>
            <a:endParaRPr lang="en-US" dirty="0"/>
          </a:p>
        </p:txBody>
      </p:sp>
      <p:sp>
        <p:nvSpPr>
          <p:cNvPr id="4" name="Content Placeholder 3"/>
          <p:cNvSpPr>
            <a:spLocks noGrp="1"/>
          </p:cNvSpPr>
          <p:nvPr>
            <p:ph sz="quarter" idx="1"/>
          </p:nvPr>
        </p:nvSpPr>
        <p:spPr>
          <a:xfrm>
            <a:off x="914400" y="1371600"/>
            <a:ext cx="7772400" cy="1295400"/>
          </a:xfrm>
        </p:spPr>
        <p:txBody>
          <a:bodyPr>
            <a:normAutofit fontScale="85000" lnSpcReduction="20000"/>
          </a:bodyPr>
          <a:lstStyle/>
          <a:p>
            <a:pPr algn="ctr" rtl="1"/>
            <a:endParaRPr lang="fa-IR" dirty="0" smtClean="0"/>
          </a:p>
          <a:p>
            <a:pPr algn="ctr" rtl="1"/>
            <a:endParaRPr lang="fa-IR" dirty="0"/>
          </a:p>
          <a:p>
            <a:pPr algn="ctr" rtl="1"/>
            <a:r>
              <a:rPr lang="fa-IR" sz="4400" b="1" dirty="0" smtClean="0">
                <a:cs typeface="B Compset" panose="00000400000000000000" pitchFamily="2" charset="-78"/>
              </a:rPr>
              <a:t>آیا یک بهترین سبک رهبری وجود دارد؟</a:t>
            </a:r>
            <a:endParaRPr lang="en-US" sz="4400" b="1" dirty="0">
              <a:cs typeface="B Compset" panose="00000400000000000000" pitchFamily="2" charset="-78"/>
            </a:endParaRPr>
          </a:p>
        </p:txBody>
      </p:sp>
      <p:sp>
        <p:nvSpPr>
          <p:cNvPr id="5" name="Content Placeholder 3"/>
          <p:cNvSpPr txBox="1">
            <a:spLocks/>
          </p:cNvSpPr>
          <p:nvPr/>
        </p:nvSpPr>
        <p:spPr>
          <a:xfrm>
            <a:off x="5257800" y="2743200"/>
            <a:ext cx="3581400" cy="1295400"/>
          </a:xfrm>
          <a:prstGeom prst="rect">
            <a:avLst/>
          </a:prstGeom>
        </p:spPr>
        <p:txBody>
          <a:bodyPr vert="horz">
            <a:normAutofit fontScale="85000" lnSpcReduction="20000"/>
          </a:bodyPr>
          <a:lstStyle>
            <a:lvl1pPr marL="274320" indent="-274320" algn="l" rtl="0" eaLnBrk="1" latinLnBrk="0" hangingPunct="1">
              <a:spcBef>
                <a:spcPts val="580"/>
              </a:spcBef>
              <a:buClr>
                <a:schemeClr val="accent1"/>
              </a:buClr>
              <a:buSzPct val="85000"/>
              <a:buFont typeface="Wingdings 2"/>
              <a:buChar char=""/>
              <a:defRPr kumimoji="0" sz="2600" kern="1200">
                <a:solidFill>
                  <a:schemeClr val="tx1"/>
                </a:solidFill>
                <a:latin typeface="+mn-lt"/>
                <a:ea typeface="+mn-ea"/>
                <a:cs typeface="+mn-cs"/>
              </a:defRPr>
            </a:lvl1pPr>
            <a:lvl2pPr marL="548640" indent="-228600" algn="l" rtl="0" eaLnBrk="1" latinLnBrk="0" hangingPunct="1">
              <a:spcBef>
                <a:spcPts val="370"/>
              </a:spcBef>
              <a:buClr>
                <a:schemeClr val="accent2"/>
              </a:buClr>
              <a:buSzPct val="85000"/>
              <a:buFont typeface="Wingdings 2"/>
              <a:buChar char=""/>
              <a:defRPr kumimoji="0" sz="2400" kern="1200">
                <a:solidFill>
                  <a:schemeClr val="tx1"/>
                </a:solidFill>
                <a:latin typeface="+mn-lt"/>
                <a:ea typeface="+mn-ea"/>
                <a:cs typeface="+mn-cs"/>
              </a:defRPr>
            </a:lvl2pPr>
            <a:lvl3pPr marL="822960" indent="-228600" algn="l" rtl="0" eaLnBrk="1" latinLnBrk="0" hangingPunct="1">
              <a:spcBef>
                <a:spcPts val="370"/>
              </a:spcBef>
              <a:buClr>
                <a:schemeClr val="accent1">
                  <a:tint val="60000"/>
                </a:schemeClr>
              </a:buClr>
              <a:buSzPct val="8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ts val="370"/>
              </a:spcBef>
              <a:buClr>
                <a:schemeClr val="accent3"/>
              </a:buClr>
              <a:buSzPct val="80000"/>
              <a:buFont typeface="Wingdings 2"/>
              <a:buChar char=""/>
              <a:defRPr kumimoji="0" sz="2000" kern="1200">
                <a:solidFill>
                  <a:schemeClr val="tx1"/>
                </a:solidFill>
                <a:latin typeface="+mn-lt"/>
                <a:ea typeface="+mn-ea"/>
                <a:cs typeface="+mn-cs"/>
              </a:defRPr>
            </a:lvl4pPr>
            <a:lvl5pPr marL="1371600" indent="-228600" algn="l" rtl="0" eaLnBrk="1" latinLnBrk="0" hangingPunct="1">
              <a:spcBef>
                <a:spcPts val="370"/>
              </a:spcBef>
              <a:buClr>
                <a:schemeClr val="accent3"/>
              </a:buClr>
              <a:buFontTx/>
              <a:buChar char="o"/>
              <a:defRPr kumimoji="0" sz="2000" kern="1200">
                <a:solidFill>
                  <a:schemeClr val="tx1"/>
                </a:solidFill>
                <a:latin typeface="+mn-lt"/>
                <a:ea typeface="+mn-ea"/>
                <a:cs typeface="+mn-cs"/>
              </a:defRPr>
            </a:lvl5pPr>
            <a:lvl6pPr marL="1645920" indent="-228600" algn="l" rtl="0" eaLnBrk="1" latinLnBrk="0" hangingPunct="1">
              <a:spcBef>
                <a:spcPts val="370"/>
              </a:spcBef>
              <a:buClr>
                <a:schemeClr val="accent3"/>
              </a:buClr>
              <a:buChar char="•"/>
              <a:defRPr kumimoji="0" sz="1800" kern="1200" baseline="0">
                <a:solidFill>
                  <a:schemeClr val="tx1"/>
                </a:solidFill>
                <a:latin typeface="+mn-lt"/>
                <a:ea typeface="+mn-ea"/>
                <a:cs typeface="+mn-cs"/>
              </a:defRPr>
            </a:lvl6pPr>
            <a:lvl7pPr marL="1920240" indent="-228600" algn="l" rtl="0" eaLnBrk="1" latinLnBrk="0" hangingPunct="1">
              <a:spcBef>
                <a:spcPts val="370"/>
              </a:spcBef>
              <a:buClr>
                <a:schemeClr val="accent2"/>
              </a:buClr>
              <a:buChar char="•"/>
              <a:defRPr kumimoji="0" sz="1800" kern="1200">
                <a:solidFill>
                  <a:schemeClr val="tx1"/>
                </a:solidFill>
                <a:latin typeface="+mn-lt"/>
                <a:ea typeface="+mn-ea"/>
                <a:cs typeface="+mn-cs"/>
              </a:defRPr>
            </a:lvl7pPr>
            <a:lvl8pPr marL="2194560" indent="-228600" algn="l" rtl="0" eaLnBrk="1" latinLnBrk="0" hangingPunct="1">
              <a:spcBef>
                <a:spcPts val="370"/>
              </a:spcBef>
              <a:buClr>
                <a:schemeClr val="accent1">
                  <a:tint val="60000"/>
                </a:schemeClr>
              </a:buClr>
              <a:buChar char="•"/>
              <a:defRPr kumimoji="0" sz="1800" kern="1200">
                <a:solidFill>
                  <a:schemeClr val="tx1"/>
                </a:solidFill>
                <a:latin typeface="+mn-lt"/>
                <a:ea typeface="+mn-ea"/>
                <a:cs typeface="+mn-cs"/>
              </a:defRPr>
            </a:lvl8pPr>
            <a:lvl9pPr marL="2468880" indent="-228600" algn="l" rtl="0" eaLnBrk="1" latinLnBrk="0" hangingPunct="1">
              <a:spcBef>
                <a:spcPts val="370"/>
              </a:spcBef>
              <a:buClr>
                <a:schemeClr val="accent2">
                  <a:tint val="60000"/>
                </a:schemeClr>
              </a:buClr>
              <a:buChar char="•"/>
              <a:defRPr kumimoji="0" sz="1800" kern="1200">
                <a:solidFill>
                  <a:schemeClr val="tx1"/>
                </a:solidFill>
                <a:latin typeface="+mn-lt"/>
                <a:ea typeface="+mn-ea"/>
                <a:cs typeface="+mn-cs"/>
              </a:defRPr>
            </a:lvl9pPr>
          </a:lstStyle>
          <a:p>
            <a:pPr algn="ctr" rtl="1"/>
            <a:endParaRPr lang="fa-IR" dirty="0" smtClean="0"/>
          </a:p>
          <a:p>
            <a:pPr algn="ctr" rtl="1"/>
            <a:endParaRPr lang="fa-IR" dirty="0" smtClean="0"/>
          </a:p>
          <a:p>
            <a:pPr algn="ctr" rtl="1"/>
            <a:r>
              <a:rPr lang="fa-IR" sz="4400" b="1" dirty="0" smtClean="0">
                <a:cs typeface="B Compset" panose="00000400000000000000" pitchFamily="2" charset="-78"/>
              </a:rPr>
              <a:t>خیر- بستگی دارد. </a:t>
            </a:r>
            <a:endParaRPr lang="en-US" sz="4400" b="1" dirty="0">
              <a:cs typeface="B Compset" panose="00000400000000000000" pitchFamily="2" charset="-78"/>
            </a:endParaRPr>
          </a:p>
        </p:txBody>
      </p:sp>
      <p:sp>
        <p:nvSpPr>
          <p:cNvPr id="7" name="Content Placeholder 3"/>
          <p:cNvSpPr txBox="1">
            <a:spLocks/>
          </p:cNvSpPr>
          <p:nvPr/>
        </p:nvSpPr>
        <p:spPr>
          <a:xfrm>
            <a:off x="914400" y="2617839"/>
            <a:ext cx="4495800" cy="1649361"/>
          </a:xfrm>
          <a:prstGeom prst="rect">
            <a:avLst/>
          </a:prstGeom>
        </p:spPr>
        <p:txBody>
          <a:bodyPr vert="horz">
            <a:normAutofit fontScale="77500" lnSpcReduction="20000"/>
          </a:bodyPr>
          <a:lstStyle>
            <a:lvl1pPr marL="274320" indent="-274320" algn="l" rtl="0" eaLnBrk="1" latinLnBrk="0" hangingPunct="1">
              <a:spcBef>
                <a:spcPts val="580"/>
              </a:spcBef>
              <a:buClr>
                <a:schemeClr val="accent1"/>
              </a:buClr>
              <a:buSzPct val="85000"/>
              <a:buFont typeface="Wingdings 2"/>
              <a:buChar char=""/>
              <a:defRPr kumimoji="0" sz="2600" kern="1200">
                <a:solidFill>
                  <a:schemeClr val="tx1"/>
                </a:solidFill>
                <a:latin typeface="+mn-lt"/>
                <a:ea typeface="+mn-ea"/>
                <a:cs typeface="+mn-cs"/>
              </a:defRPr>
            </a:lvl1pPr>
            <a:lvl2pPr marL="548640" indent="-228600" algn="l" rtl="0" eaLnBrk="1" latinLnBrk="0" hangingPunct="1">
              <a:spcBef>
                <a:spcPts val="370"/>
              </a:spcBef>
              <a:buClr>
                <a:schemeClr val="accent2"/>
              </a:buClr>
              <a:buSzPct val="85000"/>
              <a:buFont typeface="Wingdings 2"/>
              <a:buChar char=""/>
              <a:defRPr kumimoji="0" sz="2400" kern="1200">
                <a:solidFill>
                  <a:schemeClr val="tx1"/>
                </a:solidFill>
                <a:latin typeface="+mn-lt"/>
                <a:ea typeface="+mn-ea"/>
                <a:cs typeface="+mn-cs"/>
              </a:defRPr>
            </a:lvl2pPr>
            <a:lvl3pPr marL="822960" indent="-228600" algn="l" rtl="0" eaLnBrk="1" latinLnBrk="0" hangingPunct="1">
              <a:spcBef>
                <a:spcPts val="370"/>
              </a:spcBef>
              <a:buClr>
                <a:schemeClr val="accent1">
                  <a:tint val="60000"/>
                </a:schemeClr>
              </a:buClr>
              <a:buSzPct val="8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ts val="370"/>
              </a:spcBef>
              <a:buClr>
                <a:schemeClr val="accent3"/>
              </a:buClr>
              <a:buSzPct val="80000"/>
              <a:buFont typeface="Wingdings 2"/>
              <a:buChar char=""/>
              <a:defRPr kumimoji="0" sz="2000" kern="1200">
                <a:solidFill>
                  <a:schemeClr val="tx1"/>
                </a:solidFill>
                <a:latin typeface="+mn-lt"/>
                <a:ea typeface="+mn-ea"/>
                <a:cs typeface="+mn-cs"/>
              </a:defRPr>
            </a:lvl4pPr>
            <a:lvl5pPr marL="1371600" indent="-228600" algn="l" rtl="0" eaLnBrk="1" latinLnBrk="0" hangingPunct="1">
              <a:spcBef>
                <a:spcPts val="370"/>
              </a:spcBef>
              <a:buClr>
                <a:schemeClr val="accent3"/>
              </a:buClr>
              <a:buFontTx/>
              <a:buChar char="o"/>
              <a:defRPr kumimoji="0" sz="2000" kern="1200">
                <a:solidFill>
                  <a:schemeClr val="tx1"/>
                </a:solidFill>
                <a:latin typeface="+mn-lt"/>
                <a:ea typeface="+mn-ea"/>
                <a:cs typeface="+mn-cs"/>
              </a:defRPr>
            </a:lvl5pPr>
            <a:lvl6pPr marL="1645920" indent="-228600" algn="l" rtl="0" eaLnBrk="1" latinLnBrk="0" hangingPunct="1">
              <a:spcBef>
                <a:spcPts val="370"/>
              </a:spcBef>
              <a:buClr>
                <a:schemeClr val="accent3"/>
              </a:buClr>
              <a:buChar char="•"/>
              <a:defRPr kumimoji="0" sz="1800" kern="1200" baseline="0">
                <a:solidFill>
                  <a:schemeClr val="tx1"/>
                </a:solidFill>
                <a:latin typeface="+mn-lt"/>
                <a:ea typeface="+mn-ea"/>
                <a:cs typeface="+mn-cs"/>
              </a:defRPr>
            </a:lvl6pPr>
            <a:lvl7pPr marL="1920240" indent="-228600" algn="l" rtl="0" eaLnBrk="1" latinLnBrk="0" hangingPunct="1">
              <a:spcBef>
                <a:spcPts val="370"/>
              </a:spcBef>
              <a:buClr>
                <a:schemeClr val="accent2"/>
              </a:buClr>
              <a:buChar char="•"/>
              <a:defRPr kumimoji="0" sz="1800" kern="1200">
                <a:solidFill>
                  <a:schemeClr val="tx1"/>
                </a:solidFill>
                <a:latin typeface="+mn-lt"/>
                <a:ea typeface="+mn-ea"/>
                <a:cs typeface="+mn-cs"/>
              </a:defRPr>
            </a:lvl7pPr>
            <a:lvl8pPr marL="2194560" indent="-228600" algn="l" rtl="0" eaLnBrk="1" latinLnBrk="0" hangingPunct="1">
              <a:spcBef>
                <a:spcPts val="370"/>
              </a:spcBef>
              <a:buClr>
                <a:schemeClr val="accent1">
                  <a:tint val="60000"/>
                </a:schemeClr>
              </a:buClr>
              <a:buChar char="•"/>
              <a:defRPr kumimoji="0" sz="1800" kern="1200">
                <a:solidFill>
                  <a:schemeClr val="tx1"/>
                </a:solidFill>
                <a:latin typeface="+mn-lt"/>
                <a:ea typeface="+mn-ea"/>
                <a:cs typeface="+mn-cs"/>
              </a:defRPr>
            </a:lvl8pPr>
            <a:lvl9pPr marL="2468880" indent="-228600" algn="l" rtl="0" eaLnBrk="1" latinLnBrk="0" hangingPunct="1">
              <a:spcBef>
                <a:spcPts val="370"/>
              </a:spcBef>
              <a:buClr>
                <a:schemeClr val="accent2">
                  <a:tint val="60000"/>
                </a:schemeClr>
              </a:buClr>
              <a:buChar char="•"/>
              <a:defRPr kumimoji="0" sz="1800" kern="1200">
                <a:solidFill>
                  <a:schemeClr val="tx1"/>
                </a:solidFill>
                <a:latin typeface="+mn-lt"/>
                <a:ea typeface="+mn-ea"/>
                <a:cs typeface="+mn-cs"/>
              </a:defRPr>
            </a:lvl9pPr>
          </a:lstStyle>
          <a:p>
            <a:pPr algn="ctr" rtl="1"/>
            <a:endParaRPr lang="fa-IR" dirty="0" smtClean="0"/>
          </a:p>
          <a:p>
            <a:pPr algn="ctr" rtl="1"/>
            <a:endParaRPr lang="fa-IR" dirty="0" smtClean="0"/>
          </a:p>
          <a:p>
            <a:pPr algn="ctr" rtl="1"/>
            <a:r>
              <a:rPr lang="fa-IR" sz="4400" b="1" dirty="0" smtClean="0">
                <a:cs typeface="B Compset" panose="00000400000000000000" pitchFamily="2" charset="-78"/>
              </a:rPr>
              <a:t>نظریه های اقتضایی تجویز مستقیم دیکتاتوری است. </a:t>
            </a:r>
            <a:endParaRPr lang="en-US" sz="4400" b="1" dirty="0">
              <a:cs typeface="B Compset" panose="00000400000000000000" pitchFamily="2" charset="-78"/>
            </a:endParaRPr>
          </a:p>
        </p:txBody>
      </p:sp>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096000" y="-1371599"/>
            <a:ext cx="6029325" cy="6324599"/>
          </a:xfrm>
          <a:prstGeom prst="rect">
            <a:avLst/>
          </a:prstGeom>
        </p:spPr>
      </p:pic>
      <p:pic>
        <p:nvPicPr>
          <p:cNvPr id="9" name="Picture 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267825" y="-1465922"/>
            <a:ext cx="4981575" cy="5961722"/>
          </a:xfrm>
          <a:prstGeom prst="rect">
            <a:avLst/>
          </a:prstGeom>
        </p:spPr>
      </p:pic>
      <p:pic>
        <p:nvPicPr>
          <p:cNvPr id="10" name="Picture 9"/>
          <p:cNvPicPr>
            <a:picLocks noChangeAspect="1"/>
          </p:cNvPicPr>
          <p:nvPr/>
        </p:nvPicPr>
        <p:blipFill>
          <a:blip r:embed="rId5"/>
          <a:stretch>
            <a:fillRect/>
          </a:stretch>
        </p:blipFill>
        <p:spPr>
          <a:xfrm>
            <a:off x="445986" y="762000"/>
            <a:ext cx="8212024" cy="5410200"/>
          </a:xfrm>
          <a:prstGeom prst="rect">
            <a:avLst/>
          </a:prstGeom>
        </p:spPr>
      </p:pic>
    </p:spTree>
    <p:extLst>
      <p:ext uri="{BB962C8B-B14F-4D97-AF65-F5344CB8AC3E}">
        <p14:creationId xmlns:p14="http://schemas.microsoft.com/office/powerpoint/2010/main" val="32368664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2000"/>
                                  </p:stCondLst>
                                  <p:childTnLst>
                                    <p:set>
                                      <p:cBhvr>
                                        <p:cTn id="6" dur="1" fill="hold">
                                          <p:stCondLst>
                                            <p:cond delay="0"/>
                                          </p:stCondLst>
                                        </p:cTn>
                                        <p:tgtEl>
                                          <p:spTgt spid="4">
                                            <p:txEl>
                                              <p:pRg st="2" end="2"/>
                                            </p:txEl>
                                          </p:spTgt>
                                        </p:tgtEl>
                                        <p:attrNameLst>
                                          <p:attrName>style.visibility</p:attrName>
                                        </p:attrNameLst>
                                      </p:cBhvr>
                                      <p:to>
                                        <p:strVal val="visible"/>
                                      </p:to>
                                    </p:set>
                                    <p:animEffect transition="in" filter="wipe(down)">
                                      <p:cBhvr>
                                        <p:cTn id="7" dur="500"/>
                                        <p:tgtEl>
                                          <p:spTgt spid="4">
                                            <p:txEl>
                                              <p:pRg st="2" end="2"/>
                                            </p:txEl>
                                          </p:spTgt>
                                        </p:tgtEl>
                                      </p:cBhvr>
                                    </p:animEffect>
                                  </p:childTnLst>
                                </p:cTn>
                              </p:par>
                            </p:childTnLst>
                          </p:cTn>
                        </p:par>
                      </p:childTnLst>
                    </p:cTn>
                  </p:par>
                  <p:par>
                    <p:cTn id="8" fill="hold">
                      <p:stCondLst>
                        <p:cond delay="indefinite"/>
                      </p:stCondLst>
                      <p:childTnLst>
                        <p:par>
                          <p:cTn id="9" fill="hold">
                            <p:stCondLst>
                              <p:cond delay="0"/>
                            </p:stCondLst>
                            <p:childTnLst>
                              <p:par>
                                <p:cTn id="10" presetID="45" presetClass="entr" presetSubtype="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2000"/>
                                        <p:tgtEl>
                                          <p:spTgt spid="5"/>
                                        </p:tgtEl>
                                      </p:cBhvr>
                                    </p:animEffect>
                                    <p:anim calcmode="lin" valueType="num">
                                      <p:cBhvr>
                                        <p:cTn id="13" dur="2000" fill="hold"/>
                                        <p:tgtEl>
                                          <p:spTgt spid="5"/>
                                        </p:tgtEl>
                                        <p:attrNameLst>
                                          <p:attrName>ppt_w</p:attrName>
                                        </p:attrNameLst>
                                      </p:cBhvr>
                                      <p:tavLst>
                                        <p:tav tm="0" fmla="#ppt_w*sin(2.5*pi*$)">
                                          <p:val>
                                            <p:fltVal val="0"/>
                                          </p:val>
                                        </p:tav>
                                        <p:tav tm="100000">
                                          <p:val>
                                            <p:fltVal val="1"/>
                                          </p:val>
                                        </p:tav>
                                      </p:tavLst>
                                    </p:anim>
                                    <p:anim calcmode="lin" valueType="num">
                                      <p:cBhvr>
                                        <p:cTn id="14" dur="2000" fill="hold"/>
                                        <p:tgtEl>
                                          <p:spTgt spid="5"/>
                                        </p:tgtEl>
                                        <p:attrNameLst>
                                          <p:attrName>ppt_h</p:attrName>
                                        </p:attrNameLst>
                                      </p:cBhvr>
                                      <p:tavLst>
                                        <p:tav tm="0">
                                          <p:val>
                                            <p:strVal val="#ppt_h"/>
                                          </p:val>
                                        </p:tav>
                                        <p:tav tm="100000">
                                          <p:val>
                                            <p:strVal val="#ppt_h"/>
                                          </p:val>
                                        </p:tav>
                                      </p:tavLst>
                                    </p:anim>
                                  </p:childTnLst>
                                  <p:subTnLst>
                                    <p:set>
                                      <p:cBhvr override="childStyle">
                                        <p:cTn dur="1" fill="hold" display="0" masterRel="nextClick" afterEffect="1"/>
                                        <p:tgtEl>
                                          <p:spTgt spid="5"/>
                                        </p:tgtEl>
                                        <p:attrNameLst>
                                          <p:attrName>style.visibility</p:attrName>
                                        </p:attrNameLst>
                                      </p:cBhvr>
                                      <p:to>
                                        <p:strVal val="hidden"/>
                                      </p:to>
                                    </p:set>
                                  </p:subTnLst>
                                </p:cTn>
                              </p:par>
                            </p:childTnLst>
                          </p:cTn>
                        </p:par>
                      </p:childTnLst>
                    </p:cTn>
                  </p:par>
                  <p:par>
                    <p:cTn id="15" fill="hold">
                      <p:stCondLst>
                        <p:cond delay="indefinite"/>
                      </p:stCondLst>
                      <p:childTnLst>
                        <p:par>
                          <p:cTn id="16" fill="hold">
                            <p:stCondLst>
                              <p:cond delay="0"/>
                            </p:stCondLst>
                            <p:childTnLst>
                              <p:par>
                                <p:cTn id="17" presetID="45"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fade">
                                      <p:cBhvr>
                                        <p:cTn id="19" dur="5000"/>
                                        <p:tgtEl>
                                          <p:spTgt spid="7"/>
                                        </p:tgtEl>
                                      </p:cBhvr>
                                    </p:animEffect>
                                    <p:anim calcmode="lin" valueType="num">
                                      <p:cBhvr>
                                        <p:cTn id="20" dur="5000" fill="hold"/>
                                        <p:tgtEl>
                                          <p:spTgt spid="7"/>
                                        </p:tgtEl>
                                        <p:attrNameLst>
                                          <p:attrName>ppt_w</p:attrName>
                                        </p:attrNameLst>
                                      </p:cBhvr>
                                      <p:tavLst>
                                        <p:tav tm="0" fmla="#ppt_w*sin(2.5*pi*$)">
                                          <p:val>
                                            <p:fltVal val="0"/>
                                          </p:val>
                                        </p:tav>
                                        <p:tav tm="100000">
                                          <p:val>
                                            <p:fltVal val="1"/>
                                          </p:val>
                                        </p:tav>
                                      </p:tavLst>
                                    </p:anim>
                                    <p:anim calcmode="lin" valueType="num">
                                      <p:cBhvr>
                                        <p:cTn id="21" dur="5000" fill="hold"/>
                                        <p:tgtEl>
                                          <p:spTgt spid="7"/>
                                        </p:tgtEl>
                                        <p:attrNameLst>
                                          <p:attrName>ppt_h</p:attrName>
                                        </p:attrNameLst>
                                      </p:cBhvr>
                                      <p:tavLst>
                                        <p:tav tm="0">
                                          <p:val>
                                            <p:strVal val="#ppt_h"/>
                                          </p:val>
                                        </p:tav>
                                        <p:tav tm="100000">
                                          <p:val>
                                            <p:strVal val="#ppt_h"/>
                                          </p:val>
                                        </p:tav>
                                      </p:tavLst>
                                    </p:anim>
                                  </p:childTnLst>
                                  <p:subTnLst>
                                    <p:set>
                                      <p:cBhvr override="childStyle">
                                        <p:cTn dur="1" fill="hold" display="0" masterRel="nextClick" afterEffect="1"/>
                                        <p:tgtEl>
                                          <p:spTgt spid="7"/>
                                        </p:tgtEl>
                                        <p:attrNameLst>
                                          <p:attrName>style.visibility</p:attrName>
                                        </p:attrNameLst>
                                      </p:cBhvr>
                                      <p:to>
                                        <p:strVal val="hidden"/>
                                      </p:to>
                                    </p:set>
                                  </p:subTnLst>
                                </p:cTn>
                              </p:par>
                            </p:childTnLst>
                          </p:cTn>
                        </p:par>
                        <p:par>
                          <p:cTn id="22" fill="hold">
                            <p:stCondLst>
                              <p:cond delay="5000"/>
                            </p:stCondLst>
                            <p:childTnLst>
                              <p:par>
                                <p:cTn id="23" presetID="42" presetClass="path" presetSubtype="0" accel="50000" decel="50000" fill="hold" nodeType="afterEffect">
                                  <p:stCondLst>
                                    <p:cond delay="0"/>
                                  </p:stCondLst>
                                  <p:childTnLst>
                                    <p:animMotion origin="layout" path="M -0.25 -0.04213 L 0.79531 0.19445 " pathEditMode="relative" rAng="0" ptsTypes="AA">
                                      <p:cBhvr>
                                        <p:cTn id="24" dur="5000" fill="hold"/>
                                        <p:tgtEl>
                                          <p:spTgt spid="8"/>
                                        </p:tgtEl>
                                        <p:attrNameLst>
                                          <p:attrName>ppt_x</p:attrName>
                                          <p:attrName>ppt_y</p:attrName>
                                        </p:attrNameLst>
                                      </p:cBhvr>
                                      <p:rCtr x="52274" y="11829"/>
                                    </p:animMotion>
                                  </p:childTnLst>
                                  <p:subTnLst>
                                    <p:set>
                                      <p:cBhvr override="childStyle">
                                        <p:cTn dur="1" fill="hold" display="0" masterRel="nextClick" afterEffect="1"/>
                                        <p:tgtEl>
                                          <p:spTgt spid="8"/>
                                        </p:tgtEl>
                                        <p:attrNameLst>
                                          <p:attrName>style.visibility</p:attrName>
                                        </p:attrNameLst>
                                      </p:cBhvr>
                                      <p:to>
                                        <p:strVal val="hidden"/>
                                      </p:to>
                                    </p:set>
                                  </p:subTnLst>
                                </p:cTn>
                              </p:par>
                            </p:childTnLst>
                          </p:cTn>
                        </p:par>
                        <p:par>
                          <p:cTn id="25" fill="hold">
                            <p:stCondLst>
                              <p:cond delay="10000"/>
                            </p:stCondLst>
                            <p:childTnLst>
                              <p:par>
                                <p:cTn id="26" presetID="49" presetClass="path" presetSubtype="0" repeatCount="indefinite" accel="50000" decel="50000" fill="hold" nodeType="afterEffect">
                                  <p:stCondLst>
                                    <p:cond delay="0"/>
                                  </p:stCondLst>
                                  <p:endCondLst>
                                    <p:cond evt="onNext" delay="0">
                                      <p:tgtEl>
                                        <p:sldTgt/>
                                      </p:tgtEl>
                                    </p:cond>
                                  </p:endCondLst>
                                  <p:childTnLst>
                                    <p:animMotion origin="layout" path="M -0.09323 -0.03518 L -0.76094 0.26366 " pathEditMode="relative" rAng="0" ptsTypes="AA">
                                      <p:cBhvr>
                                        <p:cTn id="27" dur="2000" fill="hold"/>
                                        <p:tgtEl>
                                          <p:spTgt spid="9"/>
                                        </p:tgtEl>
                                        <p:attrNameLst>
                                          <p:attrName>ppt_x</p:attrName>
                                          <p:attrName>ppt_y</p:attrName>
                                        </p:attrNameLst>
                                      </p:cBhvr>
                                      <p:rCtr x="-33385" y="14931"/>
                                    </p:animMotion>
                                  </p:childTnLst>
                                  <p:subTnLst>
                                    <p:set>
                                      <p:cBhvr override="childStyle">
                                        <p:cTn dur="1" fill="hold" display="0" masterRel="nextClick" afterEffect="1"/>
                                        <p:tgtEl>
                                          <p:spTgt spid="9"/>
                                        </p:tgtEl>
                                        <p:attrNameLst>
                                          <p:attrName>style.visibility</p:attrName>
                                        </p:attrNameLst>
                                      </p:cBhvr>
                                      <p:to>
                                        <p:strVal val="hidden"/>
                                      </p:to>
                                    </p:set>
                                  </p:subTnLst>
                                </p:cTn>
                              </p:par>
                            </p:childTnLst>
                          </p:cTn>
                        </p:par>
                      </p:childTnLst>
                    </p:cTn>
                  </p:par>
                  <p:par>
                    <p:cTn id="28" fill="hold">
                      <p:stCondLst>
                        <p:cond delay="indefinite"/>
                      </p:stCondLst>
                      <p:childTnLst>
                        <p:par>
                          <p:cTn id="29" fill="hold">
                            <p:stCondLst>
                              <p:cond delay="0"/>
                            </p:stCondLst>
                            <p:childTnLst>
                              <p:par>
                                <p:cTn id="30" presetID="1" presetClass="entr" presetSubtype="0" fill="hold" nodeType="clickEffect">
                                  <p:stCondLst>
                                    <p:cond delay="0"/>
                                  </p:stCondLst>
                                  <p:childTnLst>
                                    <p:set>
                                      <p:cBhvr>
                                        <p:cTn id="31" dur="1" fill="hold">
                                          <p:stCondLst>
                                            <p:cond delay="0"/>
                                          </p:stCondLst>
                                        </p:cTn>
                                        <p:tgtEl>
                                          <p:spTgt spid="10"/>
                                        </p:tgtEl>
                                        <p:attrNameLst>
                                          <p:attrName>style.visibility</p:attrName>
                                        </p:attrNameLst>
                                      </p:cBhvr>
                                      <p:to>
                                        <p:strVal val="visible"/>
                                      </p:to>
                                    </p:set>
                                  </p:childTnLst>
                                </p:cTn>
                              </p:par>
                              <p:par>
                                <p:cTn id="32" presetID="19" presetClass="emph" presetSubtype="0" fill="hold" nodeType="withEffect">
                                  <p:stCondLst>
                                    <p:cond delay="3000"/>
                                  </p:stCondLst>
                                  <p:childTnLst>
                                    <p:animClr clrSpc="rgb" dir="cw">
                                      <p:cBhvr override="childStyle">
                                        <p:cTn id="33" dur="500" fill="hold"/>
                                        <p:tgtEl>
                                          <p:spTgt spid="10"/>
                                        </p:tgtEl>
                                        <p:attrNameLst>
                                          <p:attrName>style.color</p:attrName>
                                        </p:attrNameLst>
                                      </p:cBhvr>
                                      <p:to>
                                        <a:srgbClr val="41DF6A"/>
                                      </p:to>
                                    </p:animClr>
                                    <p:animClr clrSpc="rgb" dir="cw">
                                      <p:cBhvr>
                                        <p:cTn id="34" dur="500" fill="hold"/>
                                        <p:tgtEl>
                                          <p:spTgt spid="10"/>
                                        </p:tgtEl>
                                        <p:attrNameLst>
                                          <p:attrName>fillcolor</p:attrName>
                                        </p:attrNameLst>
                                      </p:cBhvr>
                                      <p:to>
                                        <a:srgbClr val="41DF6A"/>
                                      </p:to>
                                    </p:animClr>
                                    <p:set>
                                      <p:cBhvr>
                                        <p:cTn id="35" dur="500" fill="hold"/>
                                        <p:tgtEl>
                                          <p:spTgt spid="10"/>
                                        </p:tgtEl>
                                        <p:attrNameLst>
                                          <p:attrName>fill.type</p:attrName>
                                        </p:attrNameLst>
                                      </p:cBhvr>
                                      <p:to>
                                        <p:strVal val="solid"/>
                                      </p:to>
                                    </p:set>
                                    <p:set>
                                      <p:cBhvr>
                                        <p:cTn id="36" dur="500" fill="hold"/>
                                        <p:tgtEl>
                                          <p:spTgt spid="10"/>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P spid="5" grpId="0"/>
      <p:bldP spid="7"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274638"/>
            <a:ext cx="7772400" cy="715962"/>
          </a:xfrm>
        </p:spPr>
        <p:txBody>
          <a:bodyPr>
            <a:normAutofit/>
          </a:bodyPr>
          <a:lstStyle/>
          <a:p>
            <a:pPr algn="ctr" rtl="1">
              <a:defRPr/>
            </a:pPr>
            <a:r>
              <a:rPr lang="fa-IR" sz="3600" b="1" dirty="0" smtClean="0">
                <a:solidFill>
                  <a:srgbClr val="C00000"/>
                </a:solidFill>
                <a:cs typeface="B Compset" pitchFamily="2" charset="-78"/>
              </a:rPr>
              <a:t>سبک مناسب رهبری در عصر سرمایه های انسانی</a:t>
            </a:r>
            <a:endParaRPr lang="en-US" sz="3600" b="1" dirty="0" smtClean="0">
              <a:solidFill>
                <a:srgbClr val="C00000"/>
              </a:solidFill>
              <a:cs typeface="B Compset" pitchFamily="2" charset="-78"/>
            </a:endParaRPr>
          </a:p>
        </p:txBody>
      </p:sp>
      <p:sp>
        <p:nvSpPr>
          <p:cNvPr id="3" name="Content Placeholder 2"/>
          <p:cNvSpPr>
            <a:spLocks noGrp="1"/>
          </p:cNvSpPr>
          <p:nvPr>
            <p:ph sz="quarter" idx="1"/>
          </p:nvPr>
        </p:nvSpPr>
        <p:spPr>
          <a:xfrm>
            <a:off x="304800" y="3943350"/>
            <a:ext cx="8610600" cy="2000250"/>
          </a:xfrm>
        </p:spPr>
        <p:txBody>
          <a:bodyPr>
            <a:normAutofit/>
          </a:bodyPr>
          <a:lstStyle/>
          <a:p>
            <a:pPr algn="ctr" rtl="1">
              <a:defRPr/>
            </a:pPr>
            <a:r>
              <a:rPr lang="ar-SA" sz="4000" b="1" dirty="0" smtClean="0">
                <a:solidFill>
                  <a:srgbClr val="00B050"/>
                </a:solidFill>
                <a:cs typeface="B Compset" pitchFamily="2" charset="-78"/>
              </a:rPr>
              <a:t>نظريه‌هاي نئوكاريزماتيك </a:t>
            </a:r>
            <a:r>
              <a:rPr lang="fa-IR" sz="4000" b="1" dirty="0">
                <a:solidFill>
                  <a:srgbClr val="00B050"/>
                </a:solidFill>
                <a:cs typeface="B Compset" pitchFamily="2" charset="-78"/>
              </a:rPr>
              <a:t>-</a:t>
            </a:r>
            <a:r>
              <a:rPr lang="ar-SA" sz="4000" b="1" dirty="0" smtClean="0">
                <a:solidFill>
                  <a:srgbClr val="00B050"/>
                </a:solidFill>
                <a:cs typeface="B Compset" pitchFamily="2" charset="-78"/>
              </a:rPr>
              <a:t> رهبري تحول آفرين </a:t>
            </a:r>
            <a:endParaRPr lang="fa-IR" sz="4000" b="1" dirty="0" smtClean="0">
              <a:solidFill>
                <a:srgbClr val="00B050"/>
              </a:solidFill>
              <a:cs typeface="B Compset" pitchFamily="2" charset="-78"/>
            </a:endParaRPr>
          </a:p>
          <a:p>
            <a:pPr marL="0" indent="0" algn="ctr" rtl="1">
              <a:buNone/>
              <a:defRPr/>
            </a:pPr>
            <a:r>
              <a:rPr lang="fa-IR" sz="4000" b="1" dirty="0" smtClean="0">
                <a:solidFill>
                  <a:srgbClr val="00B0F0"/>
                </a:solidFill>
                <a:cs typeface="B Compset" pitchFamily="2" charset="-78"/>
              </a:rPr>
              <a:t>پرورش</a:t>
            </a:r>
            <a:r>
              <a:rPr lang="ar-SA" sz="4000" b="1" dirty="0" smtClean="0">
                <a:solidFill>
                  <a:srgbClr val="00B0F0"/>
                </a:solidFill>
                <a:cs typeface="B Compset" pitchFamily="2" charset="-78"/>
              </a:rPr>
              <a:t> و توانمندسازي پيروان جهت عملكرد </a:t>
            </a:r>
            <a:r>
              <a:rPr lang="ar-SA" sz="4200" b="1" dirty="0" smtClean="0">
                <a:cs typeface="B Compset" pitchFamily="2" charset="-78"/>
              </a:rPr>
              <a:t>مستقل</a:t>
            </a:r>
            <a:r>
              <a:rPr lang="ar-SA" sz="4000" b="1" dirty="0" smtClean="0">
                <a:solidFill>
                  <a:srgbClr val="00B0F0"/>
                </a:solidFill>
                <a:cs typeface="B Compset" pitchFamily="2" charset="-78"/>
              </a:rPr>
              <a:t> </a:t>
            </a:r>
            <a:endParaRPr lang="en-US" sz="4000" b="1" dirty="0" smtClean="0">
              <a:solidFill>
                <a:srgbClr val="00B0F0"/>
              </a:solidFill>
              <a:cs typeface="B Compset" pitchFamily="2" charset="-78"/>
            </a:endParaRPr>
          </a:p>
        </p:txBody>
      </p:sp>
      <p:sp>
        <p:nvSpPr>
          <p:cNvPr id="4" name="Footer Placeholder 3"/>
          <p:cNvSpPr>
            <a:spLocks noGrp="1"/>
          </p:cNvSpPr>
          <p:nvPr>
            <p:ph type="ftr" sz="quarter" idx="11"/>
          </p:nvPr>
        </p:nvSpPr>
        <p:spPr/>
        <p:txBody>
          <a:bodyPr/>
          <a:lstStyle/>
          <a:p>
            <a:pPr>
              <a:defRPr/>
            </a:pPr>
            <a:r>
              <a:rPr lang="fa-IR" sz="1000" dirty="0">
                <a:solidFill>
                  <a:srgbClr val="000000"/>
                </a:solidFill>
                <a:latin typeface="2  Compset"/>
                <a:cs typeface="B Compset" panose="00000400000000000000" pitchFamily="2" charset="-78"/>
              </a:rPr>
              <a:t>دکتر داریوش غلام زاده- همایش آسیب شناسی- تعهد و تعلق و رهبری</a:t>
            </a:r>
            <a:endParaRPr lang="en-US" sz="1000" dirty="0">
              <a:solidFill>
                <a:srgbClr val="000000"/>
              </a:solidFill>
              <a:latin typeface="2  Compset"/>
              <a:cs typeface="B Compset" panose="00000400000000000000" pitchFamily="2" charset="-78"/>
            </a:endParaRPr>
          </a:p>
        </p:txBody>
      </p:sp>
      <p:sp>
        <p:nvSpPr>
          <p:cNvPr id="5" name="Content Placeholder 2"/>
          <p:cNvSpPr txBox="1">
            <a:spLocks/>
          </p:cNvSpPr>
          <p:nvPr/>
        </p:nvSpPr>
        <p:spPr>
          <a:xfrm>
            <a:off x="152400" y="1581150"/>
            <a:ext cx="8991600" cy="2362200"/>
          </a:xfrm>
          <a:prstGeom prst="rect">
            <a:avLst/>
          </a:prstGeom>
        </p:spPr>
        <p:txBody>
          <a:bodyPr vert="horz">
            <a:normAutofit/>
          </a:bodyPr>
          <a:lstStyle>
            <a:lvl1pPr marL="274320" indent="-274320" algn="l" rtl="0" eaLnBrk="1" latinLnBrk="0" hangingPunct="1">
              <a:spcBef>
                <a:spcPts val="580"/>
              </a:spcBef>
              <a:buClr>
                <a:schemeClr val="accent1"/>
              </a:buClr>
              <a:buSzPct val="85000"/>
              <a:buFont typeface="Wingdings 2"/>
              <a:buChar char=""/>
              <a:defRPr kumimoji="0" sz="2600" kern="1200">
                <a:solidFill>
                  <a:schemeClr val="tx1"/>
                </a:solidFill>
                <a:latin typeface="+mn-lt"/>
                <a:ea typeface="+mn-ea"/>
                <a:cs typeface="+mn-cs"/>
              </a:defRPr>
            </a:lvl1pPr>
            <a:lvl2pPr marL="548640" indent="-228600" algn="l" rtl="0" eaLnBrk="1" latinLnBrk="0" hangingPunct="1">
              <a:spcBef>
                <a:spcPts val="370"/>
              </a:spcBef>
              <a:buClr>
                <a:schemeClr val="accent2"/>
              </a:buClr>
              <a:buSzPct val="85000"/>
              <a:buFont typeface="Wingdings 2"/>
              <a:buChar char=""/>
              <a:defRPr kumimoji="0" sz="2400" kern="1200">
                <a:solidFill>
                  <a:schemeClr val="tx1"/>
                </a:solidFill>
                <a:latin typeface="+mn-lt"/>
                <a:ea typeface="+mn-ea"/>
                <a:cs typeface="+mn-cs"/>
              </a:defRPr>
            </a:lvl2pPr>
            <a:lvl3pPr marL="822960" indent="-228600" algn="l" rtl="0" eaLnBrk="1" latinLnBrk="0" hangingPunct="1">
              <a:spcBef>
                <a:spcPts val="370"/>
              </a:spcBef>
              <a:buClr>
                <a:schemeClr val="accent1">
                  <a:tint val="60000"/>
                </a:schemeClr>
              </a:buClr>
              <a:buSzPct val="8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ts val="370"/>
              </a:spcBef>
              <a:buClr>
                <a:schemeClr val="accent3"/>
              </a:buClr>
              <a:buSzPct val="80000"/>
              <a:buFont typeface="Wingdings 2"/>
              <a:buChar char=""/>
              <a:defRPr kumimoji="0" sz="2000" kern="1200">
                <a:solidFill>
                  <a:schemeClr val="tx1"/>
                </a:solidFill>
                <a:latin typeface="+mn-lt"/>
                <a:ea typeface="+mn-ea"/>
                <a:cs typeface="+mn-cs"/>
              </a:defRPr>
            </a:lvl4pPr>
            <a:lvl5pPr marL="1371600" indent="-228600" algn="l" rtl="0" eaLnBrk="1" latinLnBrk="0" hangingPunct="1">
              <a:spcBef>
                <a:spcPts val="370"/>
              </a:spcBef>
              <a:buClr>
                <a:schemeClr val="accent3"/>
              </a:buClr>
              <a:buFontTx/>
              <a:buChar char="o"/>
              <a:defRPr kumimoji="0" sz="2000" kern="1200">
                <a:solidFill>
                  <a:schemeClr val="tx1"/>
                </a:solidFill>
                <a:latin typeface="+mn-lt"/>
                <a:ea typeface="+mn-ea"/>
                <a:cs typeface="+mn-cs"/>
              </a:defRPr>
            </a:lvl5pPr>
            <a:lvl6pPr marL="1645920" indent="-228600" algn="l" rtl="0" eaLnBrk="1" latinLnBrk="0" hangingPunct="1">
              <a:spcBef>
                <a:spcPts val="370"/>
              </a:spcBef>
              <a:buClr>
                <a:schemeClr val="accent3"/>
              </a:buClr>
              <a:buChar char="•"/>
              <a:defRPr kumimoji="0" sz="1800" kern="1200" baseline="0">
                <a:solidFill>
                  <a:schemeClr val="tx1"/>
                </a:solidFill>
                <a:latin typeface="+mn-lt"/>
                <a:ea typeface="+mn-ea"/>
                <a:cs typeface="+mn-cs"/>
              </a:defRPr>
            </a:lvl6pPr>
            <a:lvl7pPr marL="1920240" indent="-228600" algn="l" rtl="0" eaLnBrk="1" latinLnBrk="0" hangingPunct="1">
              <a:spcBef>
                <a:spcPts val="370"/>
              </a:spcBef>
              <a:buClr>
                <a:schemeClr val="accent2"/>
              </a:buClr>
              <a:buChar char="•"/>
              <a:defRPr kumimoji="0" sz="1800" kern="1200">
                <a:solidFill>
                  <a:schemeClr val="tx1"/>
                </a:solidFill>
                <a:latin typeface="+mn-lt"/>
                <a:ea typeface="+mn-ea"/>
                <a:cs typeface="+mn-cs"/>
              </a:defRPr>
            </a:lvl7pPr>
            <a:lvl8pPr marL="2194560" indent="-228600" algn="l" rtl="0" eaLnBrk="1" latinLnBrk="0" hangingPunct="1">
              <a:spcBef>
                <a:spcPts val="370"/>
              </a:spcBef>
              <a:buClr>
                <a:schemeClr val="accent1">
                  <a:tint val="60000"/>
                </a:schemeClr>
              </a:buClr>
              <a:buChar char="•"/>
              <a:defRPr kumimoji="0" sz="1800" kern="1200">
                <a:solidFill>
                  <a:schemeClr val="tx1"/>
                </a:solidFill>
                <a:latin typeface="+mn-lt"/>
                <a:ea typeface="+mn-ea"/>
                <a:cs typeface="+mn-cs"/>
              </a:defRPr>
            </a:lvl8pPr>
            <a:lvl9pPr marL="2468880" indent="-228600" algn="l" rtl="0" eaLnBrk="1" latinLnBrk="0" hangingPunct="1">
              <a:spcBef>
                <a:spcPts val="370"/>
              </a:spcBef>
              <a:buClr>
                <a:schemeClr val="accent2">
                  <a:tint val="60000"/>
                </a:schemeClr>
              </a:buClr>
              <a:buChar char="•"/>
              <a:defRPr kumimoji="0" sz="1800" kern="1200">
                <a:solidFill>
                  <a:schemeClr val="tx1"/>
                </a:solidFill>
                <a:latin typeface="+mn-lt"/>
                <a:ea typeface="+mn-ea"/>
                <a:cs typeface="+mn-cs"/>
              </a:defRPr>
            </a:lvl9pPr>
          </a:lstStyle>
          <a:p>
            <a:pPr algn="ctr" rtl="1">
              <a:defRPr/>
            </a:pPr>
            <a:r>
              <a:rPr lang="ar-SA" sz="4000" b="1" dirty="0" smtClean="0">
                <a:solidFill>
                  <a:srgbClr val="FF0000"/>
                </a:solidFill>
                <a:cs typeface="B Compset" pitchFamily="2" charset="-78"/>
              </a:rPr>
              <a:t>نظريه‌هاي رهبري كاريزماتيك</a:t>
            </a:r>
            <a:r>
              <a:rPr lang="fa-IR" sz="4000" b="1" dirty="0" smtClean="0">
                <a:solidFill>
                  <a:srgbClr val="FF0000"/>
                </a:solidFill>
                <a:cs typeface="B Compset" pitchFamily="2" charset="-78"/>
              </a:rPr>
              <a:t>:</a:t>
            </a:r>
          </a:p>
          <a:p>
            <a:pPr marL="0" indent="0" algn="ctr" rtl="1">
              <a:buNone/>
              <a:defRPr/>
            </a:pPr>
            <a:r>
              <a:rPr lang="ar-SA" sz="3600" b="1" dirty="0" smtClean="0">
                <a:solidFill>
                  <a:srgbClr val="A5A818"/>
                </a:solidFill>
                <a:cs typeface="B Compset" pitchFamily="2" charset="-78"/>
              </a:rPr>
              <a:t> رهبر </a:t>
            </a:r>
            <a:r>
              <a:rPr lang="fa-IR" sz="3600" b="1" dirty="0" smtClean="0">
                <a:solidFill>
                  <a:srgbClr val="A5A818"/>
                </a:solidFill>
                <a:cs typeface="B Compset" pitchFamily="2" charset="-78"/>
              </a:rPr>
              <a:t>انسانی</a:t>
            </a:r>
            <a:r>
              <a:rPr lang="ar-SA" sz="3600" b="1" dirty="0" smtClean="0">
                <a:solidFill>
                  <a:srgbClr val="A5A818"/>
                </a:solidFill>
                <a:cs typeface="B Compset" pitchFamily="2" charset="-78"/>
              </a:rPr>
              <a:t> غيرمعمولي</a:t>
            </a:r>
            <a:r>
              <a:rPr lang="fa-IR" sz="3600" b="1" dirty="0" smtClean="0">
                <a:solidFill>
                  <a:srgbClr val="A5A818"/>
                </a:solidFill>
                <a:cs typeface="B Compset" pitchFamily="2" charset="-78"/>
              </a:rPr>
              <a:t> است</a:t>
            </a:r>
            <a:r>
              <a:rPr lang="ar-SA" sz="3600" b="1" dirty="0" smtClean="0">
                <a:solidFill>
                  <a:srgbClr val="A5A818"/>
                </a:solidFill>
                <a:cs typeface="B Compset" pitchFamily="2" charset="-78"/>
              </a:rPr>
              <a:t> و پيروان </a:t>
            </a:r>
            <a:r>
              <a:rPr lang="ar-SA" sz="4000" b="1" dirty="0" smtClean="0">
                <a:solidFill>
                  <a:srgbClr val="FF0000"/>
                </a:solidFill>
                <a:cs typeface="B Compset" pitchFamily="2" charset="-78"/>
              </a:rPr>
              <a:t>وابسته</a:t>
            </a:r>
            <a:r>
              <a:rPr lang="ar-SA" sz="3600" b="1" dirty="0" smtClean="0">
                <a:solidFill>
                  <a:srgbClr val="A5A818"/>
                </a:solidFill>
                <a:cs typeface="B Compset" pitchFamily="2" charset="-78"/>
              </a:rPr>
              <a:t> به رهبر </a:t>
            </a:r>
            <a:r>
              <a:rPr lang="fa-IR" sz="3600" b="1" dirty="0" smtClean="0">
                <a:solidFill>
                  <a:srgbClr val="A5A818"/>
                </a:solidFill>
                <a:cs typeface="B Compset" pitchFamily="2" charset="-78"/>
              </a:rPr>
              <a:t>هستند.</a:t>
            </a:r>
            <a:r>
              <a:rPr lang="ar-SA" sz="3600" b="1" dirty="0" smtClean="0">
                <a:solidFill>
                  <a:srgbClr val="A5A818"/>
                </a:solidFill>
                <a:cs typeface="B Compset" pitchFamily="2" charset="-78"/>
              </a:rPr>
              <a:t> </a:t>
            </a:r>
            <a:endParaRPr lang="en-US" sz="3600" b="1" dirty="0">
              <a:solidFill>
                <a:srgbClr val="A5A818"/>
              </a:solidFill>
              <a:cs typeface="B Compset" pitchFamily="2" charset="-78"/>
            </a:endParaRPr>
          </a:p>
        </p:txBody>
      </p:sp>
    </p:spTree>
    <p:extLst>
      <p:ext uri="{BB962C8B-B14F-4D97-AF65-F5344CB8AC3E}">
        <p14:creationId xmlns:p14="http://schemas.microsoft.com/office/powerpoint/2010/main" val="13905539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circle(in)">
                                      <p:cBhvr>
                                        <p:cTn id="7" dur="20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 calcmode="lin" valueType="num">
                                      <p:cBhvr additive="base">
                                        <p:cTn id="12"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par>
                          <p:cTn id="14" fill="hold">
                            <p:stCondLst>
                              <p:cond delay="500"/>
                            </p:stCondLst>
                            <p:childTnLst>
                              <p:par>
                                <p:cTn id="15" presetID="2" presetClass="entr" presetSubtype="4" fill="hold" grpId="0" nodeType="after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 calcmode="lin" valueType="num">
                                      <p:cBhvr additive="base">
                                        <p:cTn id="1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5"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152400"/>
            <a:ext cx="7772400" cy="1143000"/>
          </a:xfrm>
        </p:spPr>
        <p:txBody>
          <a:bodyPr>
            <a:normAutofit/>
          </a:bodyPr>
          <a:lstStyle/>
          <a:p>
            <a:pPr algn="ctr" rtl="1">
              <a:defRPr/>
            </a:pPr>
            <a:r>
              <a:rPr lang="fa-IR" sz="4400" b="1" dirty="0" smtClean="0">
                <a:solidFill>
                  <a:srgbClr val="00B050"/>
                </a:solidFill>
                <a:cs typeface="B Compset" pitchFamily="2" charset="-78"/>
              </a:rPr>
              <a:t>رهبری تحول آفرین</a:t>
            </a:r>
            <a:endParaRPr lang="en-US" sz="4400" b="1" dirty="0" smtClean="0">
              <a:solidFill>
                <a:srgbClr val="00B050"/>
              </a:solidFill>
              <a:cs typeface="B Compset" pitchFamily="2" charset="-78"/>
            </a:endParaRPr>
          </a:p>
        </p:txBody>
      </p:sp>
      <p:sp>
        <p:nvSpPr>
          <p:cNvPr id="3" name="Content Placeholder 2"/>
          <p:cNvSpPr>
            <a:spLocks noGrp="1"/>
          </p:cNvSpPr>
          <p:nvPr>
            <p:ph sz="quarter" idx="1"/>
          </p:nvPr>
        </p:nvSpPr>
        <p:spPr>
          <a:xfrm>
            <a:off x="152400" y="1447800"/>
            <a:ext cx="8839200" cy="4572000"/>
          </a:xfrm>
        </p:spPr>
        <p:txBody>
          <a:bodyPr>
            <a:normAutofit/>
          </a:bodyPr>
          <a:lstStyle/>
          <a:p>
            <a:pPr algn="just" rtl="1">
              <a:defRPr/>
            </a:pPr>
            <a:r>
              <a:rPr lang="fa-IR" sz="2800" b="1" dirty="0" smtClean="0">
                <a:cs typeface="B Compset" pitchFamily="2" charset="-78"/>
              </a:rPr>
              <a:t>در این سبک: هم رهبر و هم پیروان، انگیزه و حس حرکت به سمت اهداف والامرتبه همدیگر را بالا می برند.</a:t>
            </a:r>
          </a:p>
          <a:p>
            <a:pPr algn="just" rtl="1">
              <a:defRPr/>
            </a:pPr>
            <a:r>
              <a:rPr lang="fa-IR" sz="2800" b="1" dirty="0" smtClean="0">
                <a:cs typeface="B Compset" pitchFamily="2" charset="-78"/>
              </a:rPr>
              <a:t>رهبری تحول آفرین به نیازهای والامرتبه افراد برای موفقیت، احترام به خود و خودیابی می پردازد. </a:t>
            </a:r>
          </a:p>
          <a:p>
            <a:pPr algn="just" rtl="1">
              <a:defRPr/>
            </a:pPr>
            <a:r>
              <a:rPr lang="fa-IR" sz="2800" b="1" dirty="0" smtClean="0">
                <a:cs typeface="B Compset" pitchFamily="2" charset="-78"/>
              </a:rPr>
              <a:t>.. افراد را بر می انگیزد تا به فراتر از منافع خود و به نفع عموم فکر کنند.</a:t>
            </a:r>
          </a:p>
          <a:p>
            <a:pPr algn="just" rtl="1">
              <a:defRPr/>
            </a:pPr>
            <a:r>
              <a:rPr lang="fa-IR" sz="2800" b="1" dirty="0" smtClean="0">
                <a:cs typeface="B Compset" pitchFamily="2" charset="-78"/>
              </a:rPr>
              <a:t>... با ارزش هایی غایی شبیه آزادی، عدالت و برابری سروکار دارد.</a:t>
            </a:r>
          </a:p>
          <a:p>
            <a:pPr algn="just" rtl="1">
              <a:defRPr/>
            </a:pPr>
            <a:r>
              <a:rPr lang="fa-IR" sz="2800" b="1" dirty="0" smtClean="0">
                <a:cs typeface="B Compset" pitchFamily="2" charset="-78"/>
              </a:rPr>
              <a:t>... پیروان را توانمند می کنند تا با ارتقاء خطرپذیری، استقلال، شایستگی، اعتماد به نفس و ارزش گذاری به خود، به طور مستقل و البته خلاقانه تفکر کنند.</a:t>
            </a:r>
            <a:endParaRPr lang="en-US" sz="2800" b="1" dirty="0" smtClean="0">
              <a:cs typeface="B Compset" pitchFamily="2" charset="-78"/>
            </a:endParaRPr>
          </a:p>
        </p:txBody>
      </p:sp>
      <p:sp>
        <p:nvSpPr>
          <p:cNvPr id="4" name="Footer Placeholder 3"/>
          <p:cNvSpPr>
            <a:spLocks noGrp="1"/>
          </p:cNvSpPr>
          <p:nvPr>
            <p:ph type="ftr" sz="quarter" idx="11"/>
          </p:nvPr>
        </p:nvSpPr>
        <p:spPr/>
        <p:txBody>
          <a:bodyPr/>
          <a:lstStyle/>
          <a:p>
            <a:pPr>
              <a:defRPr/>
            </a:pPr>
            <a:r>
              <a:rPr lang="fa-IR" sz="1000" dirty="0">
                <a:solidFill>
                  <a:srgbClr val="000000"/>
                </a:solidFill>
                <a:latin typeface="2  Compset"/>
                <a:cs typeface="B Compset" panose="00000400000000000000" pitchFamily="2" charset="-78"/>
              </a:rPr>
              <a:t>دکتر داریوش غلام زاده- همایش آسیب شناسی- تعهد و تعلق و رهبری</a:t>
            </a:r>
            <a:endParaRPr lang="en-US" sz="1000" dirty="0">
              <a:solidFill>
                <a:srgbClr val="000000"/>
              </a:solidFill>
              <a:latin typeface="2  Compset"/>
              <a:cs typeface="B Compset" panose="00000400000000000000" pitchFamily="2" charset="-78"/>
            </a:endParaRPr>
          </a:p>
        </p:txBody>
      </p:sp>
    </p:spTree>
    <p:extLst>
      <p:ext uri="{BB962C8B-B14F-4D97-AF65-F5344CB8AC3E}">
        <p14:creationId xmlns:p14="http://schemas.microsoft.com/office/powerpoint/2010/main" val="2882066351"/>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rtl="1">
              <a:defRPr/>
            </a:pPr>
            <a:r>
              <a:rPr lang="fa-IR" b="1" dirty="0" smtClean="0">
                <a:solidFill>
                  <a:srgbClr val="00B050"/>
                </a:solidFill>
                <a:cs typeface="B Compset" pitchFamily="2" charset="-78"/>
              </a:rPr>
              <a:t>ویژگی های رهبران تحول آفرین</a:t>
            </a:r>
            <a:endParaRPr lang="en-US" b="1" dirty="0" smtClean="0">
              <a:solidFill>
                <a:srgbClr val="00B050"/>
              </a:solidFill>
              <a:cs typeface="B Compset" pitchFamily="2" charset="-78"/>
            </a:endParaRPr>
          </a:p>
        </p:txBody>
      </p:sp>
      <p:sp>
        <p:nvSpPr>
          <p:cNvPr id="3" name="Content Placeholder 2"/>
          <p:cNvSpPr>
            <a:spLocks noGrp="1"/>
          </p:cNvSpPr>
          <p:nvPr>
            <p:ph sz="quarter" idx="1"/>
          </p:nvPr>
        </p:nvSpPr>
        <p:spPr>
          <a:xfrm>
            <a:off x="152400" y="1447800"/>
            <a:ext cx="8763000" cy="4572000"/>
          </a:xfrm>
        </p:spPr>
        <p:txBody>
          <a:bodyPr/>
          <a:lstStyle/>
          <a:p>
            <a:pPr algn="just" rtl="1">
              <a:spcBef>
                <a:spcPct val="0"/>
              </a:spcBef>
              <a:buFontTx/>
              <a:buNone/>
              <a:defRPr/>
            </a:pPr>
            <a:r>
              <a:rPr lang="fa-IR" sz="4000" b="1" dirty="0" smtClean="0">
                <a:solidFill>
                  <a:srgbClr val="0070C0"/>
                </a:solidFill>
                <a:latin typeface="+mj-lt"/>
                <a:ea typeface="+mj-ea"/>
                <a:cs typeface="B Compset" pitchFamily="2" charset="-78"/>
              </a:rPr>
              <a:t>ملاحظات فردی:</a:t>
            </a:r>
          </a:p>
          <a:p>
            <a:pPr algn="just" rtl="1">
              <a:defRPr/>
            </a:pPr>
            <a:r>
              <a:rPr lang="fa-IR" sz="2800" b="1" dirty="0" smtClean="0">
                <a:cs typeface="B Compset" pitchFamily="2" charset="-78"/>
              </a:rPr>
              <a:t> فعالانه گوش می دهند، </a:t>
            </a:r>
          </a:p>
          <a:p>
            <a:pPr algn="just" rtl="1">
              <a:defRPr/>
            </a:pPr>
            <a:r>
              <a:rPr lang="fa-IR" sz="2800" b="1" dirty="0" smtClean="0">
                <a:cs typeface="B Compset" pitchFamily="2" charset="-78"/>
              </a:rPr>
              <a:t>توانایی ها، علایق و نیازهای افراد را شناسایی می کنند.</a:t>
            </a:r>
          </a:p>
          <a:p>
            <a:pPr algn="just" rtl="1">
              <a:defRPr/>
            </a:pPr>
            <a:r>
              <a:rPr lang="fa-IR" sz="2800" b="1" dirty="0" smtClean="0">
                <a:cs typeface="B Compset" pitchFamily="2" charset="-78"/>
              </a:rPr>
              <a:t>چالش ها و فرصت هایی متناظر را برای یادگیری در یک محیط حمایتی فراهم می کنند.</a:t>
            </a:r>
          </a:p>
          <a:p>
            <a:pPr algn="just" rtl="1">
              <a:defRPr/>
            </a:pPr>
            <a:r>
              <a:rPr lang="fa-IR" sz="2800" b="1" dirty="0" smtClean="0">
                <a:cs typeface="B Compset" pitchFamily="2" charset="-78"/>
              </a:rPr>
              <a:t>به عنوان روشی برای پرورش افراد، تفویض اختیار می کنند.</a:t>
            </a:r>
          </a:p>
          <a:p>
            <a:pPr algn="just" rtl="1">
              <a:defRPr/>
            </a:pPr>
            <a:r>
              <a:rPr lang="fa-IR" sz="2800" b="1" dirty="0" smtClean="0">
                <a:cs typeface="B Compset" pitchFamily="2" charset="-78"/>
              </a:rPr>
              <a:t>بازخورهایی پرورش دهنده ارایه داده و افراد خود را مربی گری می کنند.</a:t>
            </a:r>
            <a:endParaRPr lang="en-US" sz="2800" b="1" dirty="0" smtClean="0">
              <a:cs typeface="B Compset" pitchFamily="2" charset="-78"/>
            </a:endParaRPr>
          </a:p>
        </p:txBody>
      </p:sp>
      <p:sp>
        <p:nvSpPr>
          <p:cNvPr id="4" name="Footer Placeholder 3"/>
          <p:cNvSpPr>
            <a:spLocks noGrp="1"/>
          </p:cNvSpPr>
          <p:nvPr>
            <p:ph type="ftr" sz="quarter" idx="11"/>
          </p:nvPr>
        </p:nvSpPr>
        <p:spPr/>
        <p:txBody>
          <a:bodyPr/>
          <a:lstStyle/>
          <a:p>
            <a:pPr>
              <a:defRPr/>
            </a:pPr>
            <a:r>
              <a:rPr lang="fa-IR" sz="1000" dirty="0">
                <a:solidFill>
                  <a:srgbClr val="000000"/>
                </a:solidFill>
                <a:latin typeface="2  Compset"/>
                <a:cs typeface="B Compset" panose="00000400000000000000" pitchFamily="2" charset="-78"/>
              </a:rPr>
              <a:t>دکتر داریوش غلام زاده- همایش آسیب شناسی- تعهد و تعلق و رهبری</a:t>
            </a:r>
            <a:endParaRPr lang="en-US" sz="1000" dirty="0">
              <a:solidFill>
                <a:srgbClr val="000000"/>
              </a:solidFill>
              <a:latin typeface="2  Compset"/>
              <a:cs typeface="B Compset" panose="00000400000000000000" pitchFamily="2" charset="-78"/>
            </a:endParaRPr>
          </a:p>
        </p:txBody>
      </p:sp>
    </p:spTree>
    <p:extLst>
      <p:ext uri="{BB962C8B-B14F-4D97-AF65-F5344CB8AC3E}">
        <p14:creationId xmlns:p14="http://schemas.microsoft.com/office/powerpoint/2010/main" val="2950792024"/>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8229600" cy="1066800"/>
          </a:xfrm>
        </p:spPr>
        <p:txBody>
          <a:bodyPr>
            <a:normAutofit/>
          </a:bodyPr>
          <a:lstStyle/>
          <a:p>
            <a:pPr algn="ctr" rtl="1">
              <a:defRPr/>
            </a:pPr>
            <a:r>
              <a:rPr lang="fa-IR" b="1" dirty="0">
                <a:solidFill>
                  <a:srgbClr val="00B050"/>
                </a:solidFill>
                <a:cs typeface="B Compset" pitchFamily="2" charset="-78"/>
              </a:rPr>
              <a:t>رهبری تحول </a:t>
            </a:r>
            <a:r>
              <a:rPr lang="fa-IR" b="1" dirty="0" smtClean="0">
                <a:solidFill>
                  <a:srgbClr val="00B050"/>
                </a:solidFill>
                <a:cs typeface="B Compset" pitchFamily="2" charset="-78"/>
              </a:rPr>
              <a:t>آفرین- ادامه</a:t>
            </a:r>
            <a:endParaRPr lang="en-US" b="1" dirty="0">
              <a:solidFill>
                <a:srgbClr val="00B050"/>
              </a:solidFill>
              <a:cs typeface="B Compset" pitchFamily="2" charset="-78"/>
            </a:endParaRPr>
          </a:p>
        </p:txBody>
      </p:sp>
      <p:sp>
        <p:nvSpPr>
          <p:cNvPr id="3" name="Content Placeholder 2"/>
          <p:cNvSpPr>
            <a:spLocks noGrp="1"/>
          </p:cNvSpPr>
          <p:nvPr>
            <p:ph sz="quarter" idx="1"/>
          </p:nvPr>
        </p:nvSpPr>
        <p:spPr>
          <a:xfrm>
            <a:off x="0" y="1295400"/>
            <a:ext cx="9144000" cy="5029200"/>
          </a:xfrm>
        </p:spPr>
        <p:txBody>
          <a:bodyPr>
            <a:normAutofit/>
          </a:bodyPr>
          <a:lstStyle/>
          <a:p>
            <a:pPr marL="0" indent="0" algn="just" rtl="1">
              <a:buNone/>
              <a:defRPr/>
            </a:pPr>
            <a:r>
              <a:rPr lang="ar-SA" sz="4000" b="1" dirty="0">
                <a:solidFill>
                  <a:srgbClr val="0070C0"/>
                </a:solidFill>
                <a:latin typeface="+mj-lt"/>
                <a:ea typeface="+mj-ea"/>
                <a:cs typeface="B Compset" pitchFamily="2" charset="-78"/>
              </a:rPr>
              <a:t>انگیزش الهام</a:t>
            </a:r>
            <a:r>
              <a:rPr lang="fa-IR" sz="4000" b="1" dirty="0">
                <a:solidFill>
                  <a:srgbClr val="0070C0"/>
                </a:solidFill>
                <a:latin typeface="+mj-lt"/>
                <a:ea typeface="+mj-ea"/>
                <a:cs typeface="B Compset" pitchFamily="2" charset="-78"/>
              </a:rPr>
              <a:t>ی</a:t>
            </a:r>
            <a:r>
              <a:rPr lang="ar-SA" sz="4000" b="1" dirty="0">
                <a:solidFill>
                  <a:srgbClr val="0070C0"/>
                </a:solidFill>
                <a:latin typeface="+mj-lt"/>
                <a:ea typeface="+mj-ea"/>
                <a:cs typeface="B Compset" pitchFamily="2" charset="-78"/>
              </a:rPr>
              <a:t>: </a:t>
            </a:r>
            <a:endParaRPr lang="fa-IR" sz="4000" b="1" dirty="0">
              <a:solidFill>
                <a:srgbClr val="0070C0"/>
              </a:solidFill>
              <a:latin typeface="+mj-lt"/>
              <a:ea typeface="+mj-ea"/>
              <a:cs typeface="B Compset" pitchFamily="2" charset="-78"/>
            </a:endParaRPr>
          </a:p>
          <a:p>
            <a:pPr algn="just" rtl="1">
              <a:defRPr/>
            </a:pPr>
            <a:r>
              <a:rPr lang="fa-IR" sz="2800" b="1" dirty="0" smtClean="0">
                <a:cs typeface="B Compset" pitchFamily="2" charset="-78"/>
              </a:rPr>
              <a:t>از آینده چشم انداز روشنی به نمایش می گذارند.</a:t>
            </a:r>
          </a:p>
          <a:p>
            <a:pPr algn="just" rtl="1">
              <a:defRPr/>
            </a:pPr>
            <a:r>
              <a:rPr lang="fa-IR" sz="2800" b="1" dirty="0" smtClean="0">
                <a:cs typeface="B Compset" pitchFamily="2" charset="-78"/>
              </a:rPr>
              <a:t>به کار پیروان خود، معنی و چالش می افزایند.</a:t>
            </a:r>
          </a:p>
          <a:p>
            <a:pPr algn="just" rtl="1">
              <a:defRPr/>
            </a:pPr>
            <a:r>
              <a:rPr lang="fa-IR" sz="2800" b="1" dirty="0" smtClean="0">
                <a:cs typeface="B Compset" pitchFamily="2" charset="-78"/>
              </a:rPr>
              <a:t>با تهدیدات و مسائل به مثابه فرصت هایی برای یادگیری رفتار می کنند.</a:t>
            </a:r>
          </a:p>
          <a:p>
            <a:pPr algn="just" rtl="1">
              <a:defRPr/>
            </a:pPr>
            <a:r>
              <a:rPr lang="fa-IR" sz="2800" b="1" dirty="0" smtClean="0">
                <a:cs typeface="B Compset" pitchFamily="2" charset="-78"/>
              </a:rPr>
              <a:t>اهداف شخصی پیروان و اهداف سازمانی را همنوا می کنند.</a:t>
            </a:r>
          </a:p>
          <a:p>
            <a:pPr algn="just" rtl="1">
              <a:defRPr/>
            </a:pPr>
            <a:r>
              <a:rPr lang="ar-SA" sz="2800" b="1" dirty="0" smtClean="0">
                <a:cs typeface="B Compset" pitchFamily="2" charset="-78"/>
              </a:rPr>
              <a:t>این افراد معمولاً نسبت به آینده و قابل دسترس بودن اهداف خوشبین هست</a:t>
            </a:r>
            <a:r>
              <a:rPr lang="fa-IR" sz="2800" b="1" dirty="0" smtClean="0">
                <a:cs typeface="B Compset" pitchFamily="2" charset="-78"/>
              </a:rPr>
              <a:t>ند.</a:t>
            </a:r>
          </a:p>
          <a:p>
            <a:pPr algn="just" rtl="1">
              <a:defRPr/>
            </a:pPr>
            <a:r>
              <a:rPr lang="en-US" sz="2800" b="1" dirty="0" smtClean="0">
                <a:cs typeface="B Compset" pitchFamily="2" charset="-78"/>
              </a:rPr>
              <a:t> </a:t>
            </a:r>
            <a:r>
              <a:rPr lang="ar-SA" sz="2800" b="1" dirty="0" smtClean="0">
                <a:cs typeface="B Compset" pitchFamily="2" charset="-78"/>
              </a:rPr>
              <a:t>انگیزش الهام بخش مستلزم انتقال اهمیت ماموریت سازمان است و رهبر در این راستا باید به پیروان انرژی و توان لازم را بدهد. تاکید انگیزش الهام بخش بر احساسات و انگیزه‌های درونی است نه بر تبادلات روزانه بین رهبر و پیرو.</a:t>
            </a:r>
            <a:endParaRPr lang="fa-IR" sz="2800" b="1" dirty="0" smtClean="0">
              <a:cs typeface="B Compset" pitchFamily="2" charset="-78"/>
            </a:endParaRPr>
          </a:p>
          <a:p>
            <a:pPr algn="r" rtl="1">
              <a:defRPr/>
            </a:pPr>
            <a:endParaRPr lang="en-US" dirty="0"/>
          </a:p>
        </p:txBody>
      </p:sp>
      <p:sp>
        <p:nvSpPr>
          <p:cNvPr id="4" name="Footer Placeholder 3"/>
          <p:cNvSpPr>
            <a:spLocks noGrp="1"/>
          </p:cNvSpPr>
          <p:nvPr>
            <p:ph type="ftr" sz="quarter" idx="11"/>
          </p:nvPr>
        </p:nvSpPr>
        <p:spPr/>
        <p:txBody>
          <a:bodyPr/>
          <a:lstStyle/>
          <a:p>
            <a:pPr>
              <a:defRPr/>
            </a:pPr>
            <a:r>
              <a:rPr lang="fa-IR" sz="1000" dirty="0">
                <a:solidFill>
                  <a:srgbClr val="000000"/>
                </a:solidFill>
                <a:latin typeface="2  Compset"/>
                <a:cs typeface="B Compset" panose="00000400000000000000" pitchFamily="2" charset="-78"/>
              </a:rPr>
              <a:t>دکتر داریوش غلام زاده- همایش آسیب شناسی- تعهد و تعلق و رهبری</a:t>
            </a:r>
            <a:endParaRPr lang="en-US" sz="1000" dirty="0">
              <a:solidFill>
                <a:srgbClr val="000000"/>
              </a:solidFill>
              <a:latin typeface="2  Compset"/>
              <a:cs typeface="B Compset" panose="00000400000000000000" pitchFamily="2" charset="-78"/>
            </a:endParaRPr>
          </a:p>
        </p:txBody>
      </p:sp>
    </p:spTree>
    <p:extLst>
      <p:ext uri="{BB962C8B-B14F-4D97-AF65-F5344CB8AC3E}">
        <p14:creationId xmlns:p14="http://schemas.microsoft.com/office/powerpoint/2010/main" val="1932488860"/>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76200"/>
            <a:ext cx="7772400" cy="1143000"/>
          </a:xfrm>
        </p:spPr>
        <p:txBody>
          <a:bodyPr>
            <a:normAutofit/>
          </a:bodyPr>
          <a:lstStyle/>
          <a:p>
            <a:pPr algn="ctr" rtl="1">
              <a:defRPr/>
            </a:pPr>
            <a:r>
              <a:rPr lang="fa-IR" b="1" dirty="0">
                <a:solidFill>
                  <a:srgbClr val="00B050"/>
                </a:solidFill>
                <a:cs typeface="B Compset" pitchFamily="2" charset="-78"/>
              </a:rPr>
              <a:t>ویژگی های رهبران تحول آفرین</a:t>
            </a:r>
            <a:endParaRPr lang="en-US" b="1" dirty="0">
              <a:solidFill>
                <a:srgbClr val="00B050"/>
              </a:solidFill>
              <a:cs typeface="B Compset" pitchFamily="2" charset="-78"/>
            </a:endParaRPr>
          </a:p>
        </p:txBody>
      </p:sp>
      <p:sp>
        <p:nvSpPr>
          <p:cNvPr id="4" name="Footer Placeholder 3"/>
          <p:cNvSpPr>
            <a:spLocks noGrp="1"/>
          </p:cNvSpPr>
          <p:nvPr>
            <p:ph type="ftr" sz="quarter" idx="11"/>
          </p:nvPr>
        </p:nvSpPr>
        <p:spPr>
          <a:xfrm>
            <a:off x="685800" y="6400800"/>
            <a:ext cx="3962400" cy="457200"/>
          </a:xfrm>
        </p:spPr>
        <p:txBody>
          <a:bodyPr/>
          <a:lstStyle/>
          <a:p>
            <a:pPr>
              <a:defRPr/>
            </a:pPr>
            <a:r>
              <a:rPr lang="fa-IR" sz="1000" dirty="0">
                <a:solidFill>
                  <a:srgbClr val="000000"/>
                </a:solidFill>
                <a:latin typeface="2  Compset"/>
                <a:cs typeface="B Compset" panose="00000400000000000000" pitchFamily="2" charset="-78"/>
              </a:rPr>
              <a:t>دکتر داریوش غلام زاده- همایش آسیب شناسی- تعهد و تعلق و رهبری</a:t>
            </a:r>
            <a:endParaRPr lang="en-US" sz="1000" dirty="0">
              <a:solidFill>
                <a:srgbClr val="000000"/>
              </a:solidFill>
              <a:latin typeface="2  Compset"/>
              <a:cs typeface="B Compset" panose="00000400000000000000" pitchFamily="2" charset="-78"/>
            </a:endParaRPr>
          </a:p>
        </p:txBody>
      </p:sp>
      <p:sp>
        <p:nvSpPr>
          <p:cNvPr id="3" name="Content Placeholder 2"/>
          <p:cNvSpPr>
            <a:spLocks noGrp="1"/>
          </p:cNvSpPr>
          <p:nvPr>
            <p:ph sz="quarter" idx="1"/>
          </p:nvPr>
        </p:nvSpPr>
        <p:spPr>
          <a:xfrm>
            <a:off x="152400" y="1371600"/>
            <a:ext cx="8763000" cy="5029200"/>
          </a:xfrm>
        </p:spPr>
        <p:txBody>
          <a:bodyPr>
            <a:normAutofit/>
          </a:bodyPr>
          <a:lstStyle/>
          <a:p>
            <a:pPr marL="0" indent="0" algn="just" rtl="1">
              <a:buFontTx/>
              <a:buNone/>
              <a:defRPr/>
            </a:pPr>
            <a:r>
              <a:rPr lang="fa-IR" sz="4300" b="1" dirty="0">
                <a:solidFill>
                  <a:srgbClr val="0070C0"/>
                </a:solidFill>
                <a:latin typeface="+mj-lt"/>
                <a:ea typeface="+mj-ea"/>
                <a:cs typeface="B Compset" pitchFamily="2" charset="-78"/>
              </a:rPr>
              <a:t>تحریک فکری</a:t>
            </a:r>
            <a:r>
              <a:rPr lang="ar-SA" sz="4300" b="1" dirty="0">
                <a:solidFill>
                  <a:srgbClr val="0070C0"/>
                </a:solidFill>
                <a:latin typeface="+mj-lt"/>
                <a:ea typeface="+mj-ea"/>
                <a:cs typeface="B Compset" pitchFamily="2" charset="-78"/>
              </a:rPr>
              <a:t>:</a:t>
            </a:r>
            <a:endParaRPr lang="fa-IR" sz="4300" b="1" dirty="0">
              <a:solidFill>
                <a:srgbClr val="0070C0"/>
              </a:solidFill>
              <a:latin typeface="+mj-lt"/>
              <a:ea typeface="+mj-ea"/>
              <a:cs typeface="B Compset" pitchFamily="2" charset="-78"/>
            </a:endParaRPr>
          </a:p>
          <a:p>
            <a:pPr algn="just" rtl="1">
              <a:defRPr/>
            </a:pPr>
            <a:r>
              <a:rPr lang="ar-SA" sz="3600" b="1" dirty="0" smtClean="0">
                <a:solidFill>
                  <a:srgbClr val="C00000"/>
                </a:solidFill>
                <a:latin typeface="+mj-lt"/>
                <a:ea typeface="+mj-ea"/>
                <a:cs typeface="B Compset" pitchFamily="2" charset="-78"/>
              </a:rPr>
              <a:t> </a:t>
            </a:r>
            <a:r>
              <a:rPr lang="fa-IR" sz="2800" b="1" dirty="0" smtClean="0">
                <a:cs typeface="B Compset" pitchFamily="2" charset="-78"/>
              </a:rPr>
              <a:t>وضع موجود را به چالش می کشند و </a:t>
            </a:r>
            <a:r>
              <a:rPr lang="ar-SA" sz="2800" b="1" dirty="0" smtClean="0">
                <a:cs typeface="B Compset" pitchFamily="2" charset="-78"/>
              </a:rPr>
              <a:t>پیروان </a:t>
            </a:r>
            <a:r>
              <a:rPr lang="fa-IR" sz="2800" b="1" dirty="0" smtClean="0">
                <a:cs typeface="B Compset" pitchFamily="2" charset="-78"/>
              </a:rPr>
              <a:t>را تشویق می کنند</a:t>
            </a:r>
            <a:r>
              <a:rPr lang="ar-SA" sz="2800" b="1" dirty="0" smtClean="0">
                <a:cs typeface="B Compset" pitchFamily="2" charset="-78"/>
              </a:rPr>
              <a:t> در مورد چیزی که می‌تواند انجام یابد دوباره تفکر کنند</a:t>
            </a:r>
            <a:r>
              <a:rPr lang="ar-SA" sz="2800" dirty="0" smtClean="0"/>
              <a:t>.</a:t>
            </a:r>
            <a:endParaRPr lang="fa-IR" sz="2800" b="1" dirty="0" smtClean="0">
              <a:cs typeface="B Compset" pitchFamily="2" charset="-78"/>
            </a:endParaRPr>
          </a:p>
          <a:p>
            <a:pPr algn="just" rtl="1">
              <a:defRPr/>
            </a:pPr>
            <a:r>
              <a:rPr lang="fa-IR" sz="2800" b="1" dirty="0" smtClean="0">
                <a:cs typeface="B Compset" pitchFamily="2" charset="-78"/>
              </a:rPr>
              <a:t>به پیروان ایده های جدیدی می دهند.</a:t>
            </a:r>
          </a:p>
          <a:p>
            <a:pPr algn="just" rtl="1">
              <a:defRPr/>
            </a:pPr>
            <a:r>
              <a:rPr lang="fa-IR" sz="2800" b="1" dirty="0" smtClean="0">
                <a:cs typeface="B Compset" pitchFamily="2" charset="-78"/>
              </a:rPr>
              <a:t>پیروان را به تصویرسازی، خیال پردازی و خلاقیت تشویق می کنند.</a:t>
            </a:r>
          </a:p>
          <a:p>
            <a:pPr algn="just" rtl="1">
              <a:defRPr/>
            </a:pPr>
            <a:r>
              <a:rPr lang="fa-IR" sz="2800" b="1" dirty="0" smtClean="0">
                <a:cs typeface="B Compset" pitchFamily="2" charset="-78"/>
              </a:rPr>
              <a:t>پیروان</a:t>
            </a:r>
            <a:r>
              <a:rPr lang="ar-SA" sz="2800" b="1" dirty="0" smtClean="0">
                <a:cs typeface="B Compset" pitchFamily="2" charset="-78"/>
              </a:rPr>
              <a:t>شان را تشویق می‌کنند که در حل مسائل، خلّاقانه برخورد کنند و فروض بدیهی را مورد سؤال قرار دهند.</a:t>
            </a:r>
            <a:endParaRPr lang="fa-IR" sz="2800" b="1" dirty="0" smtClean="0">
              <a:cs typeface="B Compset" pitchFamily="2" charset="-78"/>
            </a:endParaRPr>
          </a:p>
          <a:p>
            <a:pPr algn="just" rtl="1">
              <a:defRPr/>
            </a:pPr>
            <a:r>
              <a:rPr lang="ar-SA" sz="2800" b="1" dirty="0" smtClean="0">
                <a:cs typeface="B Compset" pitchFamily="2" charset="-78"/>
              </a:rPr>
              <a:t>پیروان را ترغیب می‌کنند که مشکلات را از زوایای مختلف مورد بررسی قرار دهند و تکنیکهای حل مسأله‌ی نوآورانه را پیاده کنند</a:t>
            </a:r>
            <a:r>
              <a:rPr lang="fa-IR" dirty="0"/>
              <a:t>.</a:t>
            </a:r>
            <a:endParaRPr lang="fa-IR" sz="2800" b="1" dirty="0" smtClean="0">
              <a:cs typeface="B Compset" pitchFamily="2" charset="-78"/>
            </a:endParaRPr>
          </a:p>
        </p:txBody>
      </p:sp>
    </p:spTree>
    <p:extLst>
      <p:ext uri="{BB962C8B-B14F-4D97-AF65-F5344CB8AC3E}">
        <p14:creationId xmlns:p14="http://schemas.microsoft.com/office/powerpoint/2010/main" val="3921014704"/>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274638"/>
            <a:ext cx="7772400" cy="868362"/>
          </a:xfrm>
        </p:spPr>
        <p:txBody>
          <a:bodyPr>
            <a:normAutofit/>
          </a:bodyPr>
          <a:lstStyle/>
          <a:p>
            <a:pPr algn="ctr" rtl="1">
              <a:defRPr/>
            </a:pPr>
            <a:r>
              <a:rPr lang="fa-IR" b="1" dirty="0">
                <a:solidFill>
                  <a:srgbClr val="00B050"/>
                </a:solidFill>
                <a:cs typeface="B Compset" pitchFamily="2" charset="-78"/>
              </a:rPr>
              <a:t>ویژگی های رهبران تحول آفرین</a:t>
            </a:r>
            <a:endParaRPr lang="en-US" b="1" dirty="0">
              <a:solidFill>
                <a:srgbClr val="00B050"/>
              </a:solidFill>
              <a:cs typeface="B Compset" pitchFamily="2" charset="-78"/>
            </a:endParaRPr>
          </a:p>
        </p:txBody>
      </p:sp>
      <p:sp>
        <p:nvSpPr>
          <p:cNvPr id="4" name="Footer Placeholder 3"/>
          <p:cNvSpPr>
            <a:spLocks noGrp="1"/>
          </p:cNvSpPr>
          <p:nvPr>
            <p:ph type="ftr" sz="quarter" idx="11"/>
          </p:nvPr>
        </p:nvSpPr>
        <p:spPr/>
        <p:txBody>
          <a:bodyPr/>
          <a:lstStyle/>
          <a:p>
            <a:pPr>
              <a:defRPr/>
            </a:pPr>
            <a:r>
              <a:rPr lang="fa-IR" sz="1000" dirty="0">
                <a:solidFill>
                  <a:srgbClr val="000000"/>
                </a:solidFill>
                <a:latin typeface="2  Compset"/>
                <a:cs typeface="B Compset" panose="00000400000000000000" pitchFamily="2" charset="-78"/>
              </a:rPr>
              <a:t>دکتر داریوش غلام زاده- همایش آسیب شناسی- تعهد و تعلق و رهبری</a:t>
            </a:r>
            <a:endParaRPr lang="en-US" sz="1000" dirty="0">
              <a:solidFill>
                <a:srgbClr val="000000"/>
              </a:solidFill>
              <a:latin typeface="2  Compset"/>
              <a:cs typeface="B Compset" panose="00000400000000000000" pitchFamily="2" charset="-78"/>
            </a:endParaRPr>
          </a:p>
        </p:txBody>
      </p:sp>
      <p:sp>
        <p:nvSpPr>
          <p:cNvPr id="3" name="Content Placeholder 2"/>
          <p:cNvSpPr>
            <a:spLocks noGrp="1"/>
          </p:cNvSpPr>
          <p:nvPr>
            <p:ph sz="quarter" idx="1"/>
          </p:nvPr>
        </p:nvSpPr>
        <p:spPr>
          <a:xfrm>
            <a:off x="152400" y="1447800"/>
            <a:ext cx="8534400" cy="4876800"/>
          </a:xfrm>
        </p:spPr>
        <p:txBody>
          <a:bodyPr>
            <a:normAutofit/>
          </a:bodyPr>
          <a:lstStyle/>
          <a:p>
            <a:pPr algn="just" rtl="1">
              <a:buFontTx/>
              <a:buNone/>
              <a:defRPr/>
            </a:pPr>
            <a:r>
              <a:rPr lang="fa-IR" sz="4300" b="1" dirty="0">
                <a:solidFill>
                  <a:srgbClr val="0070C0"/>
                </a:solidFill>
                <a:latin typeface="+mj-lt"/>
                <a:ea typeface="+mj-ea"/>
                <a:cs typeface="B Compset" pitchFamily="2" charset="-78"/>
              </a:rPr>
              <a:t>اثرگذاری آرمانی:</a:t>
            </a:r>
          </a:p>
          <a:p>
            <a:pPr algn="just" rtl="1">
              <a:defRPr/>
            </a:pPr>
            <a:r>
              <a:rPr lang="fa-IR" sz="2800" b="1" dirty="0" smtClean="0">
                <a:cs typeface="B Compset" pitchFamily="2" charset="-78"/>
              </a:rPr>
              <a:t>بیان اعتماد و اطمینان در چشم انداز</a:t>
            </a:r>
          </a:p>
          <a:p>
            <a:pPr algn="just" rtl="1">
              <a:defRPr/>
            </a:pPr>
            <a:r>
              <a:rPr lang="fa-IR" sz="2800" b="1" dirty="0" smtClean="0">
                <a:cs typeface="B Compset" pitchFamily="2" charset="-78"/>
              </a:rPr>
              <a:t>پذیرش مسئولیت شخصی در قبال اقدامات</a:t>
            </a:r>
          </a:p>
          <a:p>
            <a:pPr algn="just" rtl="1">
              <a:defRPr/>
            </a:pPr>
            <a:r>
              <a:rPr lang="fa-IR" sz="2800" b="1" dirty="0" smtClean="0">
                <a:cs typeface="B Compset" pitchFamily="2" charset="-78"/>
              </a:rPr>
              <a:t>توانایی های خارق العاده خود را به نمایش می گذارد و از طریق آن اعتماد، اطمینان، احترام و تحسین دیگران را کسب می کند.</a:t>
            </a:r>
          </a:p>
          <a:p>
            <a:pPr algn="just" rtl="1">
              <a:defRPr/>
            </a:pPr>
            <a:r>
              <a:rPr lang="fa-IR" sz="2800" b="1" dirty="0" smtClean="0">
                <a:cs typeface="B Compset" pitchFamily="2" charset="-78"/>
              </a:rPr>
              <a:t>تمرکز بر انجام کار و موفقیت ها بجای توجه بر ناکامی و شکست ها</a:t>
            </a:r>
          </a:p>
          <a:p>
            <a:pPr algn="just" rtl="1">
              <a:defRPr/>
            </a:pPr>
            <a:r>
              <a:rPr lang="fa-IR" sz="2800" b="1" dirty="0" smtClean="0">
                <a:cs typeface="B Compset" pitchFamily="2" charset="-78"/>
              </a:rPr>
              <a:t>اولویت دادن نیازهای دیگران بر خواسته خود</a:t>
            </a:r>
          </a:p>
          <a:p>
            <a:pPr algn="just" rtl="1">
              <a:defRPr/>
            </a:pPr>
            <a:r>
              <a:rPr lang="fa-IR" sz="2800" b="1" dirty="0" smtClean="0">
                <a:cs typeface="B Compset" pitchFamily="2" charset="-78"/>
              </a:rPr>
              <a:t>اگر بگوییم اعتماد مهمترین و یگانه عامل در رهبری تحول آفرین می باشد، غلو نکرده ایم.</a:t>
            </a:r>
            <a:endParaRPr lang="en-US" sz="2800" b="1" dirty="0" smtClean="0">
              <a:cs typeface="B Compset" pitchFamily="2" charset="-78"/>
            </a:endParaRPr>
          </a:p>
        </p:txBody>
      </p:sp>
    </p:spTree>
    <p:extLst>
      <p:ext uri="{BB962C8B-B14F-4D97-AF65-F5344CB8AC3E}">
        <p14:creationId xmlns:p14="http://schemas.microsoft.com/office/powerpoint/2010/main" val="196585178"/>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le 1"/>
          <p:cNvSpPr>
            <a:spLocks noGrp="1"/>
          </p:cNvSpPr>
          <p:nvPr>
            <p:ph type="title"/>
          </p:nvPr>
        </p:nvSpPr>
        <p:spPr>
          <a:xfrm>
            <a:off x="914400" y="277813"/>
            <a:ext cx="7772400" cy="941387"/>
          </a:xfrm>
        </p:spPr>
        <p:txBody>
          <a:bodyPr/>
          <a:lstStyle/>
          <a:p>
            <a:pPr algn="ctr" rtl="1"/>
            <a:r>
              <a:rPr lang="fa-IR" altLang="en-US" b="1" smtClean="0">
                <a:solidFill>
                  <a:srgbClr val="FF0000"/>
                </a:solidFill>
                <a:cs typeface="B Compset" panose="00000400000000000000" pitchFamily="2" charset="-78"/>
              </a:rPr>
              <a:t>رضایت شغلی کافی نیست!!!</a:t>
            </a:r>
            <a:endParaRPr lang="en-US" altLang="en-US" b="1" smtClean="0">
              <a:solidFill>
                <a:srgbClr val="FF0000"/>
              </a:solidFill>
              <a:cs typeface="B Compset" panose="00000400000000000000" pitchFamily="2" charset="-78"/>
            </a:endParaRPr>
          </a:p>
        </p:txBody>
      </p:sp>
      <p:sp>
        <p:nvSpPr>
          <p:cNvPr id="27651" name="Content Placeholder 2"/>
          <p:cNvSpPr>
            <a:spLocks noGrp="1"/>
          </p:cNvSpPr>
          <p:nvPr>
            <p:ph idx="1"/>
          </p:nvPr>
        </p:nvSpPr>
        <p:spPr>
          <a:xfrm>
            <a:off x="609600" y="1489075"/>
            <a:ext cx="8305800" cy="4530725"/>
          </a:xfrm>
        </p:spPr>
        <p:txBody>
          <a:bodyPr/>
          <a:lstStyle/>
          <a:p>
            <a:pPr algn="just" rtl="1"/>
            <a:r>
              <a:rPr lang="fa-IR" altLang="en-US" smtClean="0">
                <a:cs typeface="B Compset" panose="00000400000000000000" pitchFamily="2" charset="-78"/>
              </a:rPr>
              <a:t>جذابیت های سازمان مثل وام ها، مسافرت ها، فضای کاری خوب و . . . ، ممکن است کارکنان را خوشحال کند.</a:t>
            </a:r>
          </a:p>
          <a:p>
            <a:pPr algn="just" rtl="1"/>
            <a:endParaRPr lang="fa-IR" altLang="en-US" smtClean="0">
              <a:cs typeface="B Compset" panose="00000400000000000000" pitchFamily="2" charset="-78"/>
            </a:endParaRPr>
          </a:p>
          <a:p>
            <a:pPr algn="just" rtl="1"/>
            <a:r>
              <a:rPr lang="fa-IR" altLang="en-US" smtClean="0">
                <a:cs typeface="B Compset" panose="00000400000000000000" pitchFamily="2" charset="-78"/>
              </a:rPr>
              <a:t>یک همکار راضی ممکن است در طول ساعات روز و روزهای هفته، بی شکایت کار کند، ولی تا یک حدی . . . !</a:t>
            </a:r>
          </a:p>
          <a:p>
            <a:pPr algn="just" rtl="1"/>
            <a:r>
              <a:rPr lang="fa-IR" altLang="en-US" b="1" smtClean="0">
                <a:solidFill>
                  <a:srgbClr val="FF0000"/>
                </a:solidFill>
                <a:cs typeface="B Compset" panose="00000400000000000000" pitchFamily="2" charset="-78"/>
              </a:rPr>
              <a:t>بیشترین میزان صرف توانمندی توسط چنین افرادی...؟؟؟</a:t>
            </a:r>
          </a:p>
          <a:p>
            <a:pPr algn="just" rtl="1"/>
            <a:endParaRPr lang="fa-IR" altLang="en-US" smtClean="0">
              <a:cs typeface="B Compset" panose="00000400000000000000" pitchFamily="2" charset="-78"/>
            </a:endParaRPr>
          </a:p>
          <a:p>
            <a:pPr algn="just" rtl="1"/>
            <a:r>
              <a:rPr lang="fa-IR" altLang="en-US" smtClean="0">
                <a:cs typeface="B Compset" panose="00000400000000000000" pitchFamily="2" charset="-78"/>
              </a:rPr>
              <a:t>چنین فردی آماده است که به درخواست کار از یک شرکت دیگر فقط به خاطر 10% اضافی، پاسخ مثبت بدهد.</a:t>
            </a:r>
          </a:p>
          <a:p>
            <a:pPr algn="just" rtl="1"/>
            <a:endParaRPr lang="en-US" altLang="en-US" smtClean="0"/>
          </a:p>
          <a:p>
            <a:pPr algn="just" rtl="1"/>
            <a:endParaRPr lang="en-US" altLang="en-US" smtClean="0"/>
          </a:p>
          <a:p>
            <a:pPr algn="just" rtl="1"/>
            <a:endParaRPr lang="en-US" altLang="en-US" smtClean="0"/>
          </a:p>
          <a:p>
            <a:pPr algn="just" rtl="1"/>
            <a:endParaRPr lang="en-US" altLang="en-US" smtClean="0"/>
          </a:p>
        </p:txBody>
      </p:sp>
      <p:sp>
        <p:nvSpPr>
          <p:cNvPr id="2" name="Footer Placeholder 1"/>
          <p:cNvSpPr>
            <a:spLocks noGrp="1"/>
          </p:cNvSpPr>
          <p:nvPr>
            <p:ph type="ftr" sz="quarter" idx="11"/>
          </p:nvPr>
        </p:nvSpPr>
        <p:spPr/>
        <p:txBody>
          <a:bodyPr/>
          <a:lstStyle/>
          <a:p>
            <a:pPr>
              <a:defRPr/>
            </a:pPr>
            <a:r>
              <a:rPr lang="fa-IR" dirty="0">
                <a:solidFill>
                  <a:srgbClr val="000000"/>
                </a:solidFill>
                <a:latin typeface="2  Compset"/>
                <a:cs typeface="B Compset" panose="00000400000000000000" pitchFamily="2" charset="-78"/>
              </a:rPr>
              <a:t>دکتر داریوش غلام زاده- همایش آسیب شناسی- تعهد و تعلق و رهبری</a:t>
            </a:r>
            <a:endParaRPr lang="en-US" dirty="0">
              <a:solidFill>
                <a:srgbClr val="000000"/>
              </a:solidFill>
              <a:latin typeface="2  Compset"/>
              <a:cs typeface="B Compset" panose="00000400000000000000" pitchFamily="2" charset="-78"/>
            </a:endParaRPr>
          </a:p>
        </p:txBody>
      </p:sp>
    </p:spTree>
    <p:extLst>
      <p:ext uri="{BB962C8B-B14F-4D97-AF65-F5344CB8AC3E}">
        <p14:creationId xmlns:p14="http://schemas.microsoft.com/office/powerpoint/2010/main" val="3485130157"/>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p:txBody>
          <a:bodyPr>
            <a:normAutofit/>
          </a:bodyPr>
          <a:lstStyle/>
          <a:p>
            <a:pPr algn="ctr" rtl="1"/>
            <a:endParaRPr lang="fa-IR" sz="6000" dirty="0" smtClean="0">
              <a:cs typeface="B Titr" panose="00000700000000000000" pitchFamily="2" charset="-78"/>
            </a:endParaRPr>
          </a:p>
          <a:p>
            <a:pPr marL="0" indent="0" algn="ctr" rtl="1">
              <a:buNone/>
            </a:pPr>
            <a:r>
              <a:rPr lang="fa-IR" sz="6000" dirty="0" smtClean="0">
                <a:solidFill>
                  <a:srgbClr val="00B050"/>
                </a:solidFill>
                <a:cs typeface="B Titr" panose="00000700000000000000" pitchFamily="2" charset="-78"/>
              </a:rPr>
              <a:t>رهبری اخلاقی</a:t>
            </a:r>
            <a:endParaRPr lang="en-US" sz="6000" dirty="0">
              <a:solidFill>
                <a:srgbClr val="00B050"/>
              </a:solidFill>
              <a:cs typeface="B Titr" panose="00000700000000000000" pitchFamily="2" charset="-78"/>
            </a:endParaRPr>
          </a:p>
        </p:txBody>
      </p:sp>
      <p:sp>
        <p:nvSpPr>
          <p:cNvPr id="4" name="Footer Placeholder 3"/>
          <p:cNvSpPr>
            <a:spLocks noGrp="1"/>
          </p:cNvSpPr>
          <p:nvPr>
            <p:ph type="ftr" sz="quarter" idx="11"/>
          </p:nvPr>
        </p:nvSpPr>
        <p:spPr/>
        <p:txBody>
          <a:bodyPr/>
          <a:lstStyle/>
          <a:p>
            <a:pPr>
              <a:defRPr/>
            </a:pPr>
            <a:r>
              <a:rPr lang="fa-IR" sz="1000" dirty="0">
                <a:solidFill>
                  <a:srgbClr val="000000"/>
                </a:solidFill>
                <a:latin typeface="2  Compset"/>
                <a:cs typeface="B Compset" panose="00000400000000000000" pitchFamily="2" charset="-78"/>
              </a:rPr>
              <a:t>دکتر داریوش غلام زاده- همایش آسیب شناسی- تعهد و تعلق و رهبری</a:t>
            </a:r>
            <a:endParaRPr lang="en-US" sz="1000" dirty="0">
              <a:solidFill>
                <a:srgbClr val="000000"/>
              </a:solidFill>
              <a:latin typeface="2  Compset"/>
              <a:cs typeface="B Compset" panose="00000400000000000000" pitchFamily="2" charset="-78"/>
            </a:endParaRPr>
          </a:p>
        </p:txBody>
      </p:sp>
    </p:spTree>
    <p:extLst>
      <p:ext uri="{BB962C8B-B14F-4D97-AF65-F5344CB8AC3E}">
        <p14:creationId xmlns:p14="http://schemas.microsoft.com/office/powerpoint/2010/main" val="3365195174"/>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0"/>
            <a:ext cx="8229600" cy="762000"/>
          </a:xfrm>
        </p:spPr>
        <p:txBody>
          <a:bodyPr>
            <a:normAutofit/>
          </a:bodyPr>
          <a:lstStyle/>
          <a:p>
            <a:pPr algn="ctr">
              <a:defRPr/>
            </a:pPr>
            <a:r>
              <a:rPr lang="fa-IR" sz="3200" b="1" dirty="0" smtClean="0">
                <a:solidFill>
                  <a:srgbClr val="00B050"/>
                </a:solidFill>
                <a:cs typeface="B Compset" panose="00000400000000000000" pitchFamily="2" charset="-78"/>
              </a:rPr>
              <a:t>اصول رهبری اخلاقی</a:t>
            </a:r>
            <a:endParaRPr lang="fa-IR" sz="3200" dirty="0">
              <a:solidFill>
                <a:srgbClr val="00B050"/>
              </a:solidFill>
              <a:cs typeface="B Compset" panose="00000400000000000000" pitchFamily="2" charset="-78"/>
            </a:endParaRPr>
          </a:p>
        </p:txBody>
      </p:sp>
      <p:sp>
        <p:nvSpPr>
          <p:cNvPr id="3" name="Content Placeholder 2"/>
          <p:cNvSpPr>
            <a:spLocks noGrp="1"/>
          </p:cNvSpPr>
          <p:nvPr>
            <p:ph idx="1"/>
          </p:nvPr>
        </p:nvSpPr>
        <p:spPr>
          <a:xfrm>
            <a:off x="0" y="914400"/>
            <a:ext cx="8915400" cy="5715000"/>
          </a:xfrm>
        </p:spPr>
        <p:txBody>
          <a:bodyPr>
            <a:normAutofit fontScale="92500" lnSpcReduction="10000"/>
          </a:bodyPr>
          <a:lstStyle/>
          <a:p>
            <a:pPr algn="r" rtl="1">
              <a:buFontTx/>
              <a:buNone/>
              <a:defRPr/>
            </a:pPr>
            <a:r>
              <a:rPr lang="fa-IR" sz="3400" b="1" dirty="0">
                <a:solidFill>
                  <a:srgbClr val="FF0000"/>
                </a:solidFill>
                <a:cs typeface="B Compset" pitchFamily="2" charset="-78"/>
              </a:rPr>
              <a:t> رهبران اخلاقی  دیگران را ارج گذارده و مراعات می کنند.</a:t>
            </a:r>
          </a:p>
          <a:p>
            <a:pPr algn="r" rtl="1">
              <a:buFontTx/>
              <a:buNone/>
              <a:defRPr/>
            </a:pPr>
            <a:endParaRPr lang="fa-IR" sz="1600" b="1" dirty="0" smtClean="0">
              <a:solidFill>
                <a:srgbClr val="FF0000"/>
              </a:solidFill>
              <a:cs typeface="2  Compset" pitchFamily="2" charset="-78"/>
            </a:endParaRPr>
          </a:p>
          <a:p>
            <a:pPr algn="r" rtl="1">
              <a:buFontTx/>
              <a:buNone/>
              <a:defRPr/>
            </a:pPr>
            <a:r>
              <a:rPr lang="fa-IR" sz="1600" dirty="0" smtClean="0">
                <a:cs typeface="2  Compset" pitchFamily="2" charset="-78"/>
              </a:rPr>
              <a:t> </a:t>
            </a:r>
            <a:r>
              <a:rPr lang="fa-IR" sz="2900" b="1" dirty="0">
                <a:cs typeface="B Compset" pitchFamily="2" charset="-78"/>
              </a:rPr>
              <a:t>رفتار با دیگران به عنوان هدف </a:t>
            </a:r>
            <a:r>
              <a:rPr lang="fa-IR" sz="2900" b="1" dirty="0" smtClean="0">
                <a:cs typeface="B Compset" pitchFamily="2" charset="-78"/>
              </a:rPr>
              <a:t>نه </a:t>
            </a:r>
            <a:r>
              <a:rPr lang="fa-IR" sz="2900" b="1" dirty="0">
                <a:cs typeface="B Compset" pitchFamily="2" charset="-78"/>
              </a:rPr>
              <a:t>وسیله</a:t>
            </a:r>
            <a:r>
              <a:rPr lang="fa-IR" sz="2900" b="1" dirty="0" smtClean="0">
                <a:cs typeface="B Compset" pitchFamily="2" charset="-78"/>
              </a:rPr>
              <a:t>. </a:t>
            </a:r>
            <a:r>
              <a:rPr lang="fa-IR" sz="2900" b="1" dirty="0">
                <a:cs typeface="B Compset" pitchFamily="2" charset="-78"/>
              </a:rPr>
              <a:t>احترام </a:t>
            </a:r>
            <a:r>
              <a:rPr lang="fa-IR" sz="2900" b="1" dirty="0" smtClean="0">
                <a:cs typeface="B Compset" pitchFamily="2" charset="-78"/>
              </a:rPr>
              <a:t>به </a:t>
            </a:r>
            <a:r>
              <a:rPr lang="fa-IR" sz="2900" b="1" dirty="0">
                <a:cs typeface="B Compset" pitchFamily="2" charset="-78"/>
              </a:rPr>
              <a:t>تصمیمات و ارزش های دیگران.</a:t>
            </a:r>
          </a:p>
          <a:p>
            <a:pPr algn="r" rtl="1">
              <a:buFontTx/>
              <a:buNone/>
              <a:defRPr/>
            </a:pPr>
            <a:endParaRPr lang="fa-IR" sz="2900" b="1" dirty="0">
              <a:cs typeface="B Compset" pitchFamily="2" charset="-78"/>
            </a:endParaRPr>
          </a:p>
          <a:p>
            <a:pPr algn="r" rtl="1">
              <a:buFontTx/>
              <a:buNone/>
              <a:defRPr/>
            </a:pPr>
            <a:r>
              <a:rPr lang="fa-IR" sz="2900" b="1" dirty="0">
                <a:cs typeface="B Compset" pitchFamily="2" charset="-78"/>
              </a:rPr>
              <a:t>اجازه به دیگران که خودشان باشند با خواست ها و آرزوهای خاص خودشان. ارزش گذاری افراد توسط این رهبران مشروط به چیزی دیگر نیست. </a:t>
            </a:r>
          </a:p>
          <a:p>
            <a:pPr algn="r" rtl="1">
              <a:buFontTx/>
              <a:buNone/>
              <a:defRPr/>
            </a:pPr>
            <a:endParaRPr lang="fa-IR" sz="2900" b="1" dirty="0">
              <a:cs typeface="B Compset" pitchFamily="2" charset="-78"/>
            </a:endParaRPr>
          </a:p>
          <a:p>
            <a:pPr algn="r" rtl="1">
              <a:buFontTx/>
              <a:buNone/>
              <a:defRPr/>
            </a:pPr>
            <a:r>
              <a:rPr lang="fa-IR" sz="2900" b="1" dirty="0">
                <a:cs typeface="B Compset" pitchFamily="2" charset="-78"/>
              </a:rPr>
              <a:t>احترام به تفاوت های بین افراد، احترام به ایده ها و عقاید دیگران و پذیرش آنها به عنوان انسان.</a:t>
            </a:r>
          </a:p>
          <a:p>
            <a:pPr algn="r" rtl="1">
              <a:buFontTx/>
              <a:buNone/>
              <a:defRPr/>
            </a:pPr>
            <a:endParaRPr lang="fa-IR" sz="2900" b="1" dirty="0">
              <a:cs typeface="B Compset" pitchFamily="2" charset="-78"/>
            </a:endParaRPr>
          </a:p>
          <a:p>
            <a:pPr algn="r" rtl="1">
              <a:buFontTx/>
              <a:buNone/>
              <a:defRPr/>
            </a:pPr>
            <a:r>
              <a:rPr lang="fa-IR" sz="2900" b="1" dirty="0" smtClean="0">
                <a:cs typeface="B Compset" pitchFamily="2" charset="-78"/>
              </a:rPr>
              <a:t> </a:t>
            </a:r>
            <a:r>
              <a:rPr lang="fa-IR" sz="2900" b="1" dirty="0">
                <a:cs typeface="B Compset" pitchFamily="2" charset="-78"/>
              </a:rPr>
              <a:t>رهبر با دقت به زیردستان خود گوش دهد، با آنان همدل باشد و در قبال دیدگاه های مخالف آنان بردبار باشد. </a:t>
            </a:r>
          </a:p>
        </p:txBody>
      </p:sp>
      <p:sp>
        <p:nvSpPr>
          <p:cNvPr id="4" name="Footer Placeholder 3"/>
          <p:cNvSpPr>
            <a:spLocks noGrp="1"/>
          </p:cNvSpPr>
          <p:nvPr>
            <p:ph type="ftr" sz="quarter" idx="11"/>
          </p:nvPr>
        </p:nvSpPr>
        <p:spPr/>
        <p:txBody>
          <a:bodyPr/>
          <a:lstStyle/>
          <a:p>
            <a:pPr>
              <a:defRPr/>
            </a:pPr>
            <a:r>
              <a:rPr lang="fa-IR" sz="1000" dirty="0">
                <a:solidFill>
                  <a:srgbClr val="000000"/>
                </a:solidFill>
                <a:latin typeface="2  Compset"/>
                <a:cs typeface="B Compset" panose="00000400000000000000" pitchFamily="2" charset="-78"/>
              </a:rPr>
              <a:t>دکتر داریوش غلام زاده- همایش آسیب شناسی- تعهد و تعلق و رهبری</a:t>
            </a:r>
            <a:endParaRPr lang="en-US" sz="1000" dirty="0">
              <a:solidFill>
                <a:srgbClr val="000000"/>
              </a:solidFill>
              <a:latin typeface="2  Compset"/>
              <a:cs typeface="B Compset" panose="00000400000000000000" pitchFamily="2" charset="-78"/>
            </a:endParaRPr>
          </a:p>
        </p:txBody>
      </p:sp>
    </p:spTree>
    <p:extLst>
      <p:ext uri="{BB962C8B-B14F-4D97-AF65-F5344CB8AC3E}">
        <p14:creationId xmlns:p14="http://schemas.microsoft.com/office/powerpoint/2010/main" val="40291751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par>
                          <p:cTn id="7" fill="hold">
                            <p:stCondLst>
                              <p:cond delay="0"/>
                            </p:stCondLst>
                            <p:childTnLst>
                              <p:par>
                                <p:cTn id="8" presetID="1" presetClass="entr" presetSubtype="0" fill="hold" grpId="0" nodeType="afterEffect">
                                  <p:stCondLst>
                                    <p:cond delay="1000"/>
                                  </p:stCondLst>
                                  <p:childTnLst>
                                    <p:set>
                                      <p:cBhvr>
                                        <p:cTn id="9" dur="1" fill="hold">
                                          <p:stCondLst>
                                            <p:cond delay="999"/>
                                          </p:stCondLst>
                                        </p:cTn>
                                        <p:tgtEl>
                                          <p:spTgt spid="3">
                                            <p:txEl>
                                              <p:pRg st="2" end="2"/>
                                            </p:txEl>
                                          </p:spTgt>
                                        </p:tgtEl>
                                        <p:attrNameLst>
                                          <p:attrName>style.visibility</p:attrName>
                                        </p:attrNameLst>
                                      </p:cBhvr>
                                      <p:to>
                                        <p:strVal val="visible"/>
                                      </p:to>
                                    </p:set>
                                  </p:childTnLst>
                                </p:cTn>
                              </p:par>
                            </p:childTnLst>
                          </p:cTn>
                        </p:par>
                        <p:par>
                          <p:cTn id="10" fill="hold">
                            <p:stCondLst>
                              <p:cond delay="2000"/>
                            </p:stCondLst>
                            <p:childTnLst>
                              <p:par>
                                <p:cTn id="11" presetID="1" presetClass="entr" presetSubtype="0" fill="hold" grpId="0" nodeType="afterEffect">
                                  <p:stCondLst>
                                    <p:cond delay="3500"/>
                                  </p:stCondLst>
                                  <p:childTnLst>
                                    <p:set>
                                      <p:cBhvr>
                                        <p:cTn id="12" dur="1" fill="hold">
                                          <p:stCondLst>
                                            <p:cond delay="3499"/>
                                          </p:stCondLst>
                                        </p:cTn>
                                        <p:tgtEl>
                                          <p:spTgt spid="3">
                                            <p:txEl>
                                              <p:pRg st="4" end="4"/>
                                            </p:txEl>
                                          </p:spTgt>
                                        </p:tgtEl>
                                        <p:attrNameLst>
                                          <p:attrName>style.visibility</p:attrName>
                                        </p:attrNameLst>
                                      </p:cBhvr>
                                      <p:to>
                                        <p:strVal val="visible"/>
                                      </p:to>
                                    </p:set>
                                  </p:childTnLst>
                                </p:cTn>
                              </p:par>
                            </p:childTnLst>
                          </p:cTn>
                        </p:par>
                        <p:par>
                          <p:cTn id="13" fill="hold">
                            <p:stCondLst>
                              <p:cond delay="9000"/>
                            </p:stCondLst>
                            <p:childTnLst>
                              <p:par>
                                <p:cTn id="14" presetID="1" presetClass="entr" presetSubtype="0" fill="hold" grpId="0" nodeType="afterEffect">
                                  <p:stCondLst>
                                    <p:cond delay="3000"/>
                                  </p:stCondLst>
                                  <p:childTnLst>
                                    <p:set>
                                      <p:cBhvr>
                                        <p:cTn id="15" dur="1" fill="hold">
                                          <p:stCondLst>
                                            <p:cond delay="2999"/>
                                          </p:stCondLst>
                                        </p:cTn>
                                        <p:tgtEl>
                                          <p:spTgt spid="3">
                                            <p:txEl>
                                              <p:pRg st="6" end="6"/>
                                            </p:txEl>
                                          </p:spTgt>
                                        </p:tgtEl>
                                        <p:attrNameLst>
                                          <p:attrName>style.visibility</p:attrName>
                                        </p:attrNameLst>
                                      </p:cBhvr>
                                      <p:to>
                                        <p:strVal val="visible"/>
                                      </p:to>
                                    </p:set>
                                  </p:childTnLst>
                                </p:cTn>
                              </p:par>
                            </p:childTnLst>
                          </p:cTn>
                        </p:par>
                        <p:par>
                          <p:cTn id="16" fill="hold">
                            <p:stCondLst>
                              <p:cond delay="15000"/>
                            </p:stCondLst>
                            <p:childTnLst>
                              <p:par>
                                <p:cTn id="17" presetID="1" presetClass="entr" presetSubtype="0" fill="hold" grpId="0" nodeType="afterEffect">
                                  <p:stCondLst>
                                    <p:cond delay="3000"/>
                                  </p:stCondLst>
                                  <p:childTnLst>
                                    <p:set>
                                      <p:cBhvr>
                                        <p:cTn id="18" dur="1" fill="hold">
                                          <p:stCondLst>
                                            <p:cond delay="2999"/>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8229600" cy="685800"/>
          </a:xfrm>
        </p:spPr>
        <p:txBody>
          <a:bodyPr>
            <a:normAutofit/>
          </a:bodyPr>
          <a:lstStyle/>
          <a:p>
            <a:pPr algn="ctr">
              <a:defRPr/>
            </a:pPr>
            <a:r>
              <a:rPr lang="fa-IR" sz="3100" b="1" dirty="0">
                <a:solidFill>
                  <a:srgbClr val="FF0000"/>
                </a:solidFill>
                <a:latin typeface="+mn-lt"/>
                <a:ea typeface="+mn-ea"/>
                <a:cs typeface="B Compset" pitchFamily="2" charset="-78"/>
              </a:rPr>
              <a:t>رهبران اخلاقی به دیگران خدمت رسانی می کنند.</a:t>
            </a:r>
            <a:r>
              <a:rPr lang="fa-IR" sz="3200" b="1" dirty="0">
                <a:solidFill>
                  <a:schemeClr val="tx1"/>
                </a:solidFill>
                <a:cs typeface="2  Compset" pitchFamily="2" charset="-78"/>
              </a:rPr>
              <a:t>       </a:t>
            </a:r>
          </a:p>
        </p:txBody>
      </p:sp>
      <p:sp>
        <p:nvSpPr>
          <p:cNvPr id="3" name="Content Placeholder 2"/>
          <p:cNvSpPr>
            <a:spLocks noGrp="1"/>
          </p:cNvSpPr>
          <p:nvPr>
            <p:ph idx="1"/>
          </p:nvPr>
        </p:nvSpPr>
        <p:spPr>
          <a:xfrm>
            <a:off x="152400" y="762000"/>
            <a:ext cx="8991600" cy="5257800"/>
          </a:xfrm>
        </p:spPr>
        <p:txBody>
          <a:bodyPr>
            <a:normAutofit fontScale="77500" lnSpcReduction="20000"/>
          </a:bodyPr>
          <a:lstStyle/>
          <a:p>
            <a:pPr algn="just" rtl="1">
              <a:defRPr/>
            </a:pPr>
            <a:r>
              <a:rPr lang="fa-IR" sz="2900" b="1" dirty="0" smtClean="0">
                <a:cs typeface="B Compset" pitchFamily="2" charset="-78"/>
              </a:rPr>
              <a:t>رهبران خدمت رسان، </a:t>
            </a:r>
            <a:r>
              <a:rPr lang="fa-IR" sz="2900" b="1" dirty="0">
                <a:cs typeface="B Compset" pitchFamily="2" charset="-78"/>
              </a:rPr>
              <a:t>افرادی نوع دوست هستند</a:t>
            </a:r>
            <a:r>
              <a:rPr lang="fa-IR" sz="2900" b="1" dirty="0" smtClean="0">
                <a:cs typeface="B Compset" pitchFamily="2" charset="-78"/>
              </a:rPr>
              <a:t>؛ </a:t>
            </a:r>
            <a:r>
              <a:rPr lang="fa-IR" sz="2900" b="1" dirty="0">
                <a:cs typeface="B Compset" pitchFamily="2" charset="-78"/>
              </a:rPr>
              <a:t>رفاه پیروان </a:t>
            </a:r>
            <a:r>
              <a:rPr lang="fa-IR" sz="2900" b="1" dirty="0" smtClean="0">
                <a:cs typeface="B Compset" pitchFamily="2" charset="-78"/>
              </a:rPr>
              <a:t>در </a:t>
            </a:r>
            <a:r>
              <a:rPr lang="fa-IR" sz="2900" b="1" dirty="0">
                <a:cs typeface="B Compset" pitchFamily="2" charset="-78"/>
              </a:rPr>
              <a:t>راس برنامه </a:t>
            </a:r>
            <a:r>
              <a:rPr lang="fa-IR" sz="2900" b="1" dirty="0" smtClean="0">
                <a:cs typeface="B Compset" pitchFamily="2" charset="-78"/>
              </a:rPr>
              <a:t>هاست.</a:t>
            </a:r>
          </a:p>
          <a:p>
            <a:pPr algn="just" rtl="1">
              <a:defRPr/>
            </a:pPr>
            <a:endParaRPr lang="fa-IR" sz="2900" b="1" dirty="0">
              <a:cs typeface="B Compset" pitchFamily="2" charset="-78"/>
            </a:endParaRPr>
          </a:p>
          <a:p>
            <a:pPr algn="just" rtl="1">
              <a:defRPr/>
            </a:pPr>
            <a:r>
              <a:rPr lang="fa-IR" sz="2900" b="1" dirty="0">
                <a:cs typeface="B Compset" pitchFamily="2" charset="-78"/>
              </a:rPr>
              <a:t> رفتارهای خدمت رسانی/نوع دوستی: حمایت گری(مرشدی)، مربی گری، توانمندسازی، تیم سازی، و رفتارهای شهروندی.</a:t>
            </a:r>
          </a:p>
          <a:p>
            <a:pPr algn="just" rtl="1">
              <a:defRPr/>
            </a:pPr>
            <a:endParaRPr lang="en-US" sz="2900" b="1" dirty="0">
              <a:cs typeface="B Compset" pitchFamily="2" charset="-78"/>
            </a:endParaRPr>
          </a:p>
          <a:p>
            <a:pPr algn="just" rtl="1">
              <a:defRPr/>
            </a:pPr>
            <a:r>
              <a:rPr lang="fa-IR" sz="2900" b="1" dirty="0">
                <a:cs typeface="B Compset" pitchFamily="2" charset="-78"/>
              </a:rPr>
              <a:t>رهبران </a:t>
            </a:r>
            <a:r>
              <a:rPr lang="fa-IR" sz="2900" b="1" dirty="0" smtClean="0">
                <a:cs typeface="B Compset" pitchFamily="2" charset="-78"/>
              </a:rPr>
              <a:t>اخلاقی </a:t>
            </a:r>
            <a:r>
              <a:rPr lang="fa-IR" sz="2900" b="1" dirty="0">
                <a:cs typeface="B Compset" pitchFamily="2" charset="-78"/>
              </a:rPr>
              <a:t>شبیه متخصصان سلامت مسئولیت توجه به دیگران، خدمت رسانی به آنان، اتخاذ تصمیمات مناسب برای آنان که سودمند بوده و برای رفاه آنان مضر نباشد. </a:t>
            </a:r>
          </a:p>
          <a:p>
            <a:pPr algn="just" rtl="1">
              <a:defRPr/>
            </a:pPr>
            <a:endParaRPr lang="en-US" sz="2900" b="1" dirty="0">
              <a:cs typeface="B Compset" pitchFamily="2" charset="-78"/>
            </a:endParaRPr>
          </a:p>
          <a:p>
            <a:pPr algn="just" rtl="1">
              <a:defRPr/>
            </a:pPr>
            <a:r>
              <a:rPr lang="fa-IR" sz="2900" b="1" dirty="0">
                <a:cs typeface="B Compset" pitchFamily="2" charset="-78"/>
              </a:rPr>
              <a:t>سنگه(نظریه سازمان های یادگیرنده): یکی از مهمترین وظایف رهبران در سازمان های </a:t>
            </a:r>
            <a:r>
              <a:rPr lang="fa-IR" sz="2900" b="1" dirty="0" smtClean="0">
                <a:cs typeface="B Compset" pitchFamily="2" charset="-78"/>
              </a:rPr>
              <a:t>یادگیرنده: </a:t>
            </a:r>
            <a:r>
              <a:rPr lang="fa-IR" sz="2900" b="1" dirty="0">
                <a:cs typeface="B Compset" pitchFamily="2" charset="-78"/>
              </a:rPr>
              <a:t>خادم و پیشکار چشم انداز در سازمان </a:t>
            </a:r>
            <a:r>
              <a:rPr lang="fa-IR" sz="2900" b="1" dirty="0" smtClean="0">
                <a:cs typeface="B Compset" pitchFamily="2" charset="-78"/>
              </a:rPr>
              <a:t>بودن. یعنی شفاف </a:t>
            </a:r>
            <a:r>
              <a:rPr lang="fa-IR" sz="2900" b="1" dirty="0">
                <a:cs typeface="B Compset" pitchFamily="2" charset="-78"/>
              </a:rPr>
              <a:t>سازی و توسعه یک چشم انداز </a:t>
            </a:r>
            <a:r>
              <a:rPr lang="fa-IR" sz="2900" b="1" dirty="0" smtClean="0">
                <a:cs typeface="B Compset" pitchFamily="2" charset="-78"/>
              </a:rPr>
              <a:t>که </a:t>
            </a:r>
            <a:r>
              <a:rPr lang="fa-IR" sz="2900" b="1" dirty="0">
                <a:cs typeface="B Compset" pitchFamily="2" charset="-78"/>
              </a:rPr>
              <a:t>بزرگتر از چشم انداز خود شخص می باشد. </a:t>
            </a:r>
          </a:p>
          <a:p>
            <a:pPr algn="just" rtl="1">
              <a:defRPr/>
            </a:pPr>
            <a:endParaRPr lang="en-US" sz="2900" b="1" dirty="0">
              <a:cs typeface="B Compset" pitchFamily="2" charset="-78"/>
            </a:endParaRPr>
          </a:p>
          <a:p>
            <a:pPr algn="just" rtl="1">
              <a:defRPr/>
            </a:pPr>
            <a:r>
              <a:rPr lang="fa-IR" sz="2900" b="1" dirty="0">
                <a:cs typeface="B Compset" pitchFamily="2" charset="-78"/>
              </a:rPr>
              <a:t>در اعمال اصل خدمت رسانی، رهبران اخلاقی باید </a:t>
            </a:r>
            <a:r>
              <a:rPr lang="fa-IR" sz="2900" b="1" dirty="0" smtClean="0">
                <a:cs typeface="B Compset" pitchFamily="2" charset="-78"/>
              </a:rPr>
              <a:t>پیرومحور </a:t>
            </a:r>
            <a:r>
              <a:rPr lang="fa-IR" sz="2900" b="1" dirty="0">
                <a:cs typeface="B Compset" pitchFamily="2" charset="-78"/>
              </a:rPr>
              <a:t>باشند، منافع دیگران را در راس امورات خود قرار دهند، و باید به گونه ای عمل کنند که برای دیگران سودمند واقع شود.  </a:t>
            </a:r>
            <a:endParaRPr lang="en-US" sz="2900" b="1" dirty="0">
              <a:cs typeface="B Compset" pitchFamily="2" charset="-78"/>
            </a:endParaRPr>
          </a:p>
          <a:p>
            <a:pPr algn="just" rtl="1">
              <a:buFontTx/>
              <a:buNone/>
              <a:defRPr/>
            </a:pPr>
            <a:r>
              <a:rPr lang="fa-IR" sz="1600" dirty="0" smtClean="0"/>
              <a:t>                                                      </a:t>
            </a:r>
            <a:r>
              <a:rPr lang="fa-IR" sz="1800" b="1" dirty="0" smtClean="0">
                <a:solidFill>
                  <a:srgbClr val="FF0000"/>
                </a:solidFill>
                <a:cs typeface="2  Compset" pitchFamily="2" charset="-78"/>
              </a:rPr>
              <a:t>پادشه پاسبان درويش است          گر چه رامش بفر دولت اوست</a:t>
            </a:r>
            <a:endParaRPr lang="en-US" sz="1800" b="1" dirty="0" smtClean="0">
              <a:solidFill>
                <a:srgbClr val="FF0000"/>
              </a:solidFill>
              <a:cs typeface="2  Compset" pitchFamily="2" charset="-78"/>
            </a:endParaRPr>
          </a:p>
          <a:p>
            <a:pPr algn="just" rtl="1">
              <a:buFontTx/>
              <a:buNone/>
              <a:defRPr/>
            </a:pPr>
            <a:r>
              <a:rPr lang="fa-IR" sz="1800" b="1" dirty="0" smtClean="0">
                <a:solidFill>
                  <a:srgbClr val="FF0000"/>
                </a:solidFill>
                <a:cs typeface="2  Compset" pitchFamily="2" charset="-78"/>
              </a:rPr>
              <a:t>                                                 گوسپند از براي چوپان نيست        بلكه چوپان براي خدمت اوست</a:t>
            </a:r>
            <a:endParaRPr lang="en-US" sz="1800" b="1" dirty="0" smtClean="0">
              <a:solidFill>
                <a:srgbClr val="FF0000"/>
              </a:solidFill>
              <a:cs typeface="2  Compset" pitchFamily="2" charset="-78"/>
            </a:endParaRPr>
          </a:p>
          <a:p>
            <a:pPr algn="just" rtl="1">
              <a:buFontTx/>
              <a:buNone/>
              <a:defRPr/>
            </a:pPr>
            <a:r>
              <a:rPr lang="fa-IR" sz="1600" dirty="0" smtClean="0"/>
              <a:t>                                                                     </a:t>
            </a:r>
            <a:endParaRPr lang="en-US" sz="1600" dirty="0" smtClean="0"/>
          </a:p>
        </p:txBody>
      </p:sp>
      <p:sp>
        <p:nvSpPr>
          <p:cNvPr id="4" name="Footer Placeholder 3"/>
          <p:cNvSpPr>
            <a:spLocks noGrp="1"/>
          </p:cNvSpPr>
          <p:nvPr>
            <p:ph type="ftr" sz="quarter" idx="11"/>
          </p:nvPr>
        </p:nvSpPr>
        <p:spPr/>
        <p:txBody>
          <a:bodyPr/>
          <a:lstStyle/>
          <a:p>
            <a:pPr>
              <a:defRPr/>
            </a:pPr>
            <a:r>
              <a:rPr lang="fa-IR" sz="1000" dirty="0">
                <a:solidFill>
                  <a:srgbClr val="000000"/>
                </a:solidFill>
                <a:latin typeface="2  Compset"/>
                <a:cs typeface="B Compset" panose="00000400000000000000" pitchFamily="2" charset="-78"/>
              </a:rPr>
              <a:t>دکتر داریوش غلام زاده- همایش آسیب شناسی- تعهد و تعلق و رهبری</a:t>
            </a:r>
            <a:endParaRPr lang="en-US" sz="1000" dirty="0">
              <a:solidFill>
                <a:srgbClr val="000000"/>
              </a:solidFill>
              <a:latin typeface="2  Compset"/>
              <a:cs typeface="B Compset" panose="00000400000000000000" pitchFamily="2" charset="-78"/>
            </a:endParaRPr>
          </a:p>
        </p:txBody>
      </p:sp>
    </p:spTree>
    <p:extLst>
      <p:ext uri="{BB962C8B-B14F-4D97-AF65-F5344CB8AC3E}">
        <p14:creationId xmlns:p14="http://schemas.microsoft.com/office/powerpoint/2010/main" val="8607126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par>
                          <p:cTn id="7" fill="hold">
                            <p:stCondLst>
                              <p:cond delay="0"/>
                            </p:stCondLst>
                            <p:childTnLst>
                              <p:par>
                                <p:cTn id="8" presetID="10" presetClass="entr" presetSubtype="0" fill="hold" grpId="0" nodeType="afterEffect">
                                  <p:stCondLst>
                                    <p:cond delay="1500"/>
                                  </p:stCondLst>
                                  <p:childTnLst>
                                    <p:set>
                                      <p:cBhvr>
                                        <p:cTn id="9" dur="1" fill="hold">
                                          <p:stCondLst>
                                            <p:cond delay="0"/>
                                          </p:stCondLst>
                                        </p:cTn>
                                        <p:tgtEl>
                                          <p:spTgt spid="3">
                                            <p:txEl>
                                              <p:pRg st="2" end="2"/>
                                            </p:txEl>
                                          </p:spTgt>
                                        </p:tgtEl>
                                        <p:attrNameLst>
                                          <p:attrName>style.visibility</p:attrName>
                                        </p:attrNameLst>
                                      </p:cBhvr>
                                      <p:to>
                                        <p:strVal val="visible"/>
                                      </p:to>
                                    </p:set>
                                    <p:animEffect transition="in" filter="fade">
                                      <p:cBhvr>
                                        <p:cTn id="10" dur="500"/>
                                        <p:tgtEl>
                                          <p:spTgt spid="3">
                                            <p:txEl>
                                              <p:pRg st="2" end="2"/>
                                            </p:txEl>
                                          </p:spTgt>
                                        </p:tgtEl>
                                      </p:cBhvr>
                                    </p:animEffect>
                                  </p:childTnLst>
                                </p:cTn>
                              </p:par>
                            </p:childTnLst>
                          </p:cTn>
                        </p:par>
                        <p:par>
                          <p:cTn id="11" fill="hold">
                            <p:stCondLst>
                              <p:cond delay="2000"/>
                            </p:stCondLst>
                            <p:childTnLst>
                              <p:par>
                                <p:cTn id="12" presetID="2" presetClass="entr" presetSubtype="4" fill="hold" grpId="0" nodeType="afterEffect">
                                  <p:stCondLst>
                                    <p:cond delay="0"/>
                                  </p:stCondLst>
                                  <p:childTnLst>
                                    <p:set>
                                      <p:cBhvr>
                                        <p:cTn id="13" dur="1" fill="hold">
                                          <p:stCondLst>
                                            <p:cond delay="0"/>
                                          </p:stCondLst>
                                        </p:cTn>
                                        <p:tgtEl>
                                          <p:spTgt spid="3">
                                            <p:txEl>
                                              <p:pRg st="4" end="4"/>
                                            </p:txEl>
                                          </p:spTgt>
                                        </p:tgtEl>
                                        <p:attrNameLst>
                                          <p:attrName>style.visibility</p:attrName>
                                        </p:attrNameLst>
                                      </p:cBhvr>
                                      <p:to>
                                        <p:strVal val="visible"/>
                                      </p:to>
                                    </p:set>
                                    <p:anim calcmode="lin" valueType="num">
                                      <p:cBhvr additive="base">
                                        <p:cTn id="14" dur="1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15" dur="1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par>
                          <p:cTn id="16" fill="hold">
                            <p:stCondLst>
                              <p:cond delay="3500"/>
                            </p:stCondLst>
                            <p:childTnLst>
                              <p:par>
                                <p:cTn id="17" presetID="2" presetClass="entr" presetSubtype="4" fill="hold" grpId="0" nodeType="afterEffect">
                                  <p:stCondLst>
                                    <p:cond delay="1500"/>
                                  </p:stCondLst>
                                  <p:childTnLst>
                                    <p:set>
                                      <p:cBhvr>
                                        <p:cTn id="18" dur="1" fill="hold">
                                          <p:stCondLst>
                                            <p:cond delay="0"/>
                                          </p:stCondLst>
                                        </p:cTn>
                                        <p:tgtEl>
                                          <p:spTgt spid="3">
                                            <p:txEl>
                                              <p:pRg st="6" end="6"/>
                                            </p:txEl>
                                          </p:spTgt>
                                        </p:tgtEl>
                                        <p:attrNameLst>
                                          <p:attrName>style.visibility</p:attrName>
                                        </p:attrNameLst>
                                      </p:cBhvr>
                                      <p:to>
                                        <p:strVal val="visible"/>
                                      </p:to>
                                    </p:set>
                                    <p:anim calcmode="lin" valueType="num">
                                      <p:cBhvr additive="base">
                                        <p:cTn id="19"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par>
                          <p:cTn id="21" fill="hold">
                            <p:stCondLst>
                              <p:cond delay="5500"/>
                            </p:stCondLst>
                            <p:childTnLst>
                              <p:par>
                                <p:cTn id="22" presetID="1" presetClass="entr" presetSubtype="0" fill="hold" grpId="0" nodeType="afterEffect">
                                  <p:stCondLst>
                                    <p:cond delay="1250"/>
                                  </p:stCondLst>
                                  <p:childTnLst>
                                    <p:set>
                                      <p:cBhvr>
                                        <p:cTn id="23" dur="1" fill="hold">
                                          <p:stCondLst>
                                            <p:cond delay="1499"/>
                                          </p:stCondLst>
                                        </p:cTn>
                                        <p:tgtEl>
                                          <p:spTgt spid="3">
                                            <p:txEl>
                                              <p:pRg st="8" end="8"/>
                                            </p:txEl>
                                          </p:spTgt>
                                        </p:tgtEl>
                                        <p:attrNameLst>
                                          <p:attrName>style.visibility</p:attrName>
                                        </p:attrNameLst>
                                      </p:cBhvr>
                                      <p:to>
                                        <p:strVal val="visible"/>
                                      </p:to>
                                    </p:set>
                                  </p:childTnLst>
                                </p:cTn>
                              </p:par>
                            </p:childTnLst>
                          </p:cTn>
                        </p:par>
                        <p:par>
                          <p:cTn id="24" fill="hold">
                            <p:stCondLst>
                              <p:cond delay="8250"/>
                            </p:stCondLst>
                            <p:childTnLst>
                              <p:par>
                                <p:cTn id="25" presetID="2" presetClass="entr" presetSubtype="4" fill="hold" grpId="0" nodeType="afterEffect">
                                  <p:stCondLst>
                                    <p:cond delay="1250"/>
                                  </p:stCondLst>
                                  <p:childTnLst>
                                    <p:set>
                                      <p:cBhvr>
                                        <p:cTn id="26" dur="1" fill="hold">
                                          <p:stCondLst>
                                            <p:cond delay="0"/>
                                          </p:stCondLst>
                                        </p:cTn>
                                        <p:tgtEl>
                                          <p:spTgt spid="3">
                                            <p:txEl>
                                              <p:pRg st="9" end="9"/>
                                            </p:txEl>
                                          </p:spTgt>
                                        </p:tgtEl>
                                        <p:attrNameLst>
                                          <p:attrName>style.visibility</p:attrName>
                                        </p:attrNameLst>
                                      </p:cBhvr>
                                      <p:to>
                                        <p:strVal val="visible"/>
                                      </p:to>
                                    </p:set>
                                    <p:anim calcmode="lin" valueType="num">
                                      <p:cBhvr additive="base">
                                        <p:cTn id="27" dur="1250" fill="hold"/>
                                        <p:tgtEl>
                                          <p:spTgt spid="3">
                                            <p:txEl>
                                              <p:pRg st="9" end="9"/>
                                            </p:txEl>
                                          </p:spTgt>
                                        </p:tgtEl>
                                        <p:attrNameLst>
                                          <p:attrName>ppt_x</p:attrName>
                                        </p:attrNameLst>
                                      </p:cBhvr>
                                      <p:tavLst>
                                        <p:tav tm="0">
                                          <p:val>
                                            <p:strVal val="#ppt_x"/>
                                          </p:val>
                                        </p:tav>
                                        <p:tav tm="100000">
                                          <p:val>
                                            <p:strVal val="#ppt_x"/>
                                          </p:val>
                                        </p:tav>
                                      </p:tavLst>
                                    </p:anim>
                                    <p:anim calcmode="lin" valueType="num">
                                      <p:cBhvr additive="base">
                                        <p:cTn id="28" dur="1250" fill="hold"/>
                                        <p:tgtEl>
                                          <p:spTgt spid="3">
                                            <p:txEl>
                                              <p:pRg st="9" end="9"/>
                                            </p:txEl>
                                          </p:spTgt>
                                        </p:tgtEl>
                                        <p:attrNameLst>
                                          <p:attrName>ppt_y</p:attrName>
                                        </p:attrNameLst>
                                      </p:cBhvr>
                                      <p:tavLst>
                                        <p:tav tm="0">
                                          <p:val>
                                            <p:strVal val="1+#ppt_h/2"/>
                                          </p:val>
                                        </p:tav>
                                        <p:tav tm="100000">
                                          <p:val>
                                            <p:strVal val="#ppt_y"/>
                                          </p:val>
                                        </p:tav>
                                      </p:tavLst>
                                    </p:anim>
                                  </p:childTnLst>
                                </p:cTn>
                              </p:par>
                              <p:par>
                                <p:cTn id="29" presetID="10" presetClass="entr" presetSubtype="0" fill="hold" grpId="0" nodeType="withEffect">
                                  <p:stCondLst>
                                    <p:cond delay="1250"/>
                                  </p:stCondLst>
                                  <p:childTnLst>
                                    <p:set>
                                      <p:cBhvr>
                                        <p:cTn id="30" dur="1" fill="hold">
                                          <p:stCondLst>
                                            <p:cond delay="0"/>
                                          </p:stCondLst>
                                        </p:cTn>
                                        <p:tgtEl>
                                          <p:spTgt spid="3">
                                            <p:txEl>
                                              <p:pRg st="10" end="10"/>
                                            </p:txEl>
                                          </p:spTgt>
                                        </p:tgtEl>
                                        <p:attrNameLst>
                                          <p:attrName>style.visibility</p:attrName>
                                        </p:attrNameLst>
                                      </p:cBhvr>
                                      <p:to>
                                        <p:strVal val="visible"/>
                                      </p:to>
                                    </p:set>
                                    <p:animEffect transition="in" filter="fade">
                                      <p:cBhvr>
                                        <p:cTn id="31" dur="1500"/>
                                        <p:tgtEl>
                                          <p:spTgt spid="3">
                                            <p:txEl>
                                              <p:pRg st="10" end="10"/>
                                            </p:txEl>
                                          </p:spTgt>
                                        </p:tgtEl>
                                      </p:cBhvr>
                                    </p:animEffect>
                                  </p:childTnLst>
                                </p:cTn>
                              </p:par>
                              <p:par>
                                <p:cTn id="32" presetID="10" presetClass="entr" presetSubtype="0" fill="hold" grpId="0" nodeType="withEffect">
                                  <p:stCondLst>
                                    <p:cond delay="1500"/>
                                  </p:stCondLst>
                                  <p:childTnLst>
                                    <p:set>
                                      <p:cBhvr>
                                        <p:cTn id="33" dur="1" fill="hold">
                                          <p:stCondLst>
                                            <p:cond delay="0"/>
                                          </p:stCondLst>
                                        </p:cTn>
                                        <p:tgtEl>
                                          <p:spTgt spid="3">
                                            <p:txEl>
                                              <p:pRg st="11" end="11"/>
                                            </p:txEl>
                                          </p:spTgt>
                                        </p:tgtEl>
                                        <p:attrNameLst>
                                          <p:attrName>style.visibility</p:attrName>
                                        </p:attrNameLst>
                                      </p:cBhvr>
                                      <p:to>
                                        <p:strVal val="visible"/>
                                      </p:to>
                                    </p:set>
                                    <p:animEffect transition="in" filter="fade">
                                      <p:cBhvr>
                                        <p:cTn id="34" dur="10"/>
                                        <p:tgtEl>
                                          <p:spTgt spid="3">
                                            <p:txEl>
                                              <p:pRg st="11" end="1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8229600" cy="546100"/>
          </a:xfrm>
        </p:spPr>
        <p:txBody>
          <a:bodyPr>
            <a:noAutofit/>
          </a:bodyPr>
          <a:lstStyle/>
          <a:p>
            <a:pPr algn="ctr">
              <a:defRPr/>
            </a:pPr>
            <a:r>
              <a:rPr lang="fa-IR" sz="3100" b="1" dirty="0">
                <a:solidFill>
                  <a:srgbClr val="FF0000"/>
                </a:solidFill>
                <a:latin typeface="+mn-lt"/>
                <a:ea typeface="+mn-ea"/>
                <a:cs typeface="B Compset" pitchFamily="2" charset="-78"/>
              </a:rPr>
              <a:t>رهبران اخلاقی عادل و منصف هستند.</a:t>
            </a:r>
          </a:p>
        </p:txBody>
      </p:sp>
      <p:sp>
        <p:nvSpPr>
          <p:cNvPr id="3" name="Content Placeholder 2"/>
          <p:cNvSpPr>
            <a:spLocks noGrp="1"/>
          </p:cNvSpPr>
          <p:nvPr>
            <p:ph idx="1"/>
          </p:nvPr>
        </p:nvSpPr>
        <p:spPr>
          <a:xfrm>
            <a:off x="152400" y="838200"/>
            <a:ext cx="8839200" cy="5791200"/>
          </a:xfrm>
        </p:spPr>
        <p:txBody>
          <a:bodyPr>
            <a:normAutofit/>
          </a:bodyPr>
          <a:lstStyle/>
          <a:p>
            <a:pPr algn="just" rtl="1">
              <a:buFontTx/>
              <a:buNone/>
              <a:defRPr/>
            </a:pPr>
            <a:r>
              <a:rPr lang="fa-IR" b="1" dirty="0" smtClean="0">
                <a:cs typeface="B Compset" pitchFamily="2" charset="-78"/>
              </a:rPr>
              <a:t>             ظالم </a:t>
            </a:r>
            <a:r>
              <a:rPr lang="fa-IR" b="1" dirty="0">
                <a:cs typeface="B Compset" pitchFamily="2" charset="-78"/>
              </a:rPr>
              <a:t>برفت و قائده زشت ازو بماند       عادل برفت و نام نكو يادگار كرد</a:t>
            </a:r>
            <a:endParaRPr lang="en-US" b="1" dirty="0">
              <a:cs typeface="B Compset" pitchFamily="2" charset="-78"/>
            </a:endParaRPr>
          </a:p>
          <a:p>
            <a:pPr algn="just" rtl="1">
              <a:buFontTx/>
              <a:buNone/>
              <a:defRPr/>
            </a:pPr>
            <a:r>
              <a:rPr lang="fa-IR" sz="1400" dirty="0" smtClean="0"/>
              <a:t>                                                                          </a:t>
            </a:r>
          </a:p>
          <a:p>
            <a:pPr algn="just" rtl="1">
              <a:buFontTx/>
              <a:buNone/>
              <a:defRPr/>
            </a:pPr>
            <a:endParaRPr lang="fa-IR" sz="2400" b="1" dirty="0" smtClean="0">
              <a:cs typeface="B Compset" pitchFamily="2" charset="-78"/>
            </a:endParaRPr>
          </a:p>
          <a:p>
            <a:pPr algn="just" rtl="1">
              <a:buFontTx/>
              <a:buNone/>
              <a:defRPr/>
            </a:pPr>
            <a:r>
              <a:rPr lang="fa-IR" sz="2400" b="1" dirty="0">
                <a:cs typeface="B Compset" pitchFamily="2" charset="-78"/>
              </a:rPr>
              <a:t> </a:t>
            </a:r>
            <a:r>
              <a:rPr lang="fa-IR" sz="2400" b="1" dirty="0" smtClean="0">
                <a:cs typeface="B Compset" pitchFamily="2" charset="-78"/>
              </a:rPr>
              <a:t>              خطاب </a:t>
            </a:r>
            <a:r>
              <a:rPr lang="fa-IR" sz="2400" b="1" dirty="0">
                <a:cs typeface="B Compset" pitchFamily="2" charset="-78"/>
              </a:rPr>
              <a:t>حاكم عادل مثال بارانست       </a:t>
            </a:r>
            <a:r>
              <a:rPr lang="fa-IR" sz="2400" b="1" dirty="0" smtClean="0">
                <a:cs typeface="B Compset" pitchFamily="2" charset="-78"/>
              </a:rPr>
              <a:t>          </a:t>
            </a:r>
            <a:r>
              <a:rPr lang="fa-IR" sz="2400" b="1" dirty="0">
                <a:cs typeface="B Compset" pitchFamily="2" charset="-78"/>
              </a:rPr>
              <a:t>چه در حديقه سلطان چه بر كنيسه عام</a:t>
            </a:r>
            <a:endParaRPr lang="en-US" sz="2400" b="1" dirty="0">
              <a:cs typeface="B Compset" pitchFamily="2" charset="-78"/>
            </a:endParaRPr>
          </a:p>
          <a:p>
            <a:pPr algn="just" rtl="1">
              <a:buFontTx/>
              <a:buNone/>
              <a:defRPr/>
            </a:pPr>
            <a:r>
              <a:rPr lang="fa-IR" sz="2400" b="1" dirty="0">
                <a:cs typeface="B Compset" pitchFamily="2" charset="-78"/>
              </a:rPr>
              <a:t>               </a:t>
            </a:r>
            <a:r>
              <a:rPr lang="fa-IR" sz="2400" b="1" dirty="0" smtClean="0">
                <a:cs typeface="B Compset" pitchFamily="2" charset="-78"/>
              </a:rPr>
              <a:t> </a:t>
            </a:r>
            <a:r>
              <a:rPr lang="fa-IR" sz="2400" b="1" dirty="0">
                <a:cs typeface="B Compset" pitchFamily="2" charset="-78"/>
              </a:rPr>
              <a:t>اگر رعايت خلق است منصف همه باش      </a:t>
            </a:r>
            <a:r>
              <a:rPr lang="fa-IR" sz="2400" b="1" dirty="0" smtClean="0">
                <a:cs typeface="B Compset" pitchFamily="2" charset="-78"/>
              </a:rPr>
              <a:t> </a:t>
            </a:r>
            <a:r>
              <a:rPr lang="fa-IR" sz="2400" b="1" dirty="0">
                <a:cs typeface="B Compset" pitchFamily="2" charset="-78"/>
              </a:rPr>
              <a:t>نه مال زيد حلالست و خون عمر حرام</a:t>
            </a:r>
            <a:endParaRPr lang="en-US" sz="2400" b="1" dirty="0">
              <a:cs typeface="B Compset" pitchFamily="2" charset="-78"/>
            </a:endParaRPr>
          </a:p>
          <a:p>
            <a:pPr algn="just" rtl="1">
              <a:buFontTx/>
              <a:buNone/>
              <a:defRPr/>
            </a:pPr>
            <a:r>
              <a:rPr lang="fa-IR" sz="1400" dirty="0" smtClean="0"/>
              <a:t>                                                                                         </a:t>
            </a:r>
            <a:endParaRPr lang="en-US" sz="1400" dirty="0" smtClean="0"/>
          </a:p>
          <a:p>
            <a:pPr algn="just" rtl="1">
              <a:buFontTx/>
              <a:buNone/>
              <a:defRPr/>
            </a:pPr>
            <a:r>
              <a:rPr lang="fa-IR" sz="2400" b="1" dirty="0" smtClean="0">
                <a:cs typeface="B Compset" pitchFamily="2" charset="-78"/>
              </a:rPr>
              <a:t>رفتار متفاوت </a:t>
            </a:r>
            <a:r>
              <a:rPr lang="fa-IR" sz="2400" b="1" dirty="0">
                <a:cs typeface="B Compset" pitchFamily="2" charset="-78"/>
              </a:rPr>
              <a:t>با افراد </a:t>
            </a:r>
            <a:r>
              <a:rPr lang="fa-IR" sz="2400" b="1" dirty="0" smtClean="0">
                <a:cs typeface="B Compset" pitchFamily="2" charset="-78"/>
              </a:rPr>
              <a:t>یکسان، </a:t>
            </a:r>
            <a:r>
              <a:rPr lang="fa-IR" sz="2400" b="1" dirty="0">
                <a:cs typeface="B Compset" pitchFamily="2" charset="-78"/>
              </a:rPr>
              <a:t>شفاف و مستدل </a:t>
            </a:r>
            <a:r>
              <a:rPr lang="fa-IR" sz="2400" b="1" dirty="0" smtClean="0">
                <a:cs typeface="B Compset" pitchFamily="2" charset="-78"/>
              </a:rPr>
              <a:t>و سازگار با </a:t>
            </a:r>
            <a:r>
              <a:rPr lang="fa-IR" sz="2400" b="1" dirty="0">
                <a:cs typeface="B Compset" pitchFamily="2" charset="-78"/>
              </a:rPr>
              <a:t>ارزش های </a:t>
            </a:r>
            <a:r>
              <a:rPr lang="fa-IR" sz="2400" b="1" dirty="0" smtClean="0">
                <a:cs typeface="B Compset" pitchFamily="2" charset="-78"/>
              </a:rPr>
              <a:t>اخلاقی.</a:t>
            </a:r>
          </a:p>
          <a:p>
            <a:pPr algn="just" rtl="1">
              <a:buFontTx/>
              <a:buNone/>
              <a:defRPr/>
            </a:pPr>
            <a:endParaRPr lang="fa-IR" sz="2400" b="1" dirty="0" smtClean="0">
              <a:cs typeface="B Compset" pitchFamily="2" charset="-78"/>
            </a:endParaRPr>
          </a:p>
          <a:p>
            <a:pPr algn="just" rtl="1">
              <a:buFontTx/>
              <a:buNone/>
              <a:defRPr/>
            </a:pPr>
            <a:r>
              <a:rPr lang="fa-IR" sz="2400" b="1" i="1" dirty="0" smtClean="0">
                <a:solidFill>
                  <a:srgbClr val="FF0000"/>
                </a:solidFill>
                <a:cs typeface="B Compset" pitchFamily="2" charset="-78"/>
              </a:rPr>
              <a:t>"</a:t>
            </a:r>
            <a:r>
              <a:rPr lang="fa-IR" sz="2400" b="1" i="1" dirty="0">
                <a:solidFill>
                  <a:srgbClr val="FF0000"/>
                </a:solidFill>
                <a:cs typeface="B Compset" pitchFamily="2" charset="-78"/>
              </a:rPr>
              <a:t>و در ملاحظه و نگاه بين آنان تساوي بر قرار كن تا بزرگان در ظلم تو به نفع ايشان طمع نكنند و ضعيفان از عدل تو نسبت به خودشان مايوس نگردند. زيرا خداوند تعالي از كوچك و بزرگ اعمال تان بازخواست مي كند(نامه 27</a:t>
            </a:r>
            <a:r>
              <a:rPr lang="fa-IR" sz="2400" b="1" i="1" dirty="0" smtClean="0">
                <a:solidFill>
                  <a:srgbClr val="FF0000"/>
                </a:solidFill>
                <a:cs typeface="B Compset" pitchFamily="2" charset="-78"/>
              </a:rPr>
              <a:t>).»</a:t>
            </a:r>
          </a:p>
          <a:p>
            <a:pPr algn="just" rtl="1">
              <a:buFontTx/>
              <a:buNone/>
              <a:defRPr/>
            </a:pPr>
            <a:endParaRPr lang="en-US" sz="2400" b="1" i="1" dirty="0">
              <a:solidFill>
                <a:srgbClr val="FF0000"/>
              </a:solidFill>
              <a:cs typeface="B Compset" pitchFamily="2" charset="-78"/>
            </a:endParaRPr>
          </a:p>
          <a:p>
            <a:pPr algn="just" rtl="1">
              <a:buFontTx/>
              <a:buNone/>
              <a:defRPr/>
            </a:pPr>
            <a:r>
              <a:rPr lang="fa-IR" sz="2400" b="1" dirty="0">
                <a:cs typeface="B Compset" pitchFamily="2" charset="-78"/>
              </a:rPr>
              <a:t>"مالكا انصاف را بين خدا و مردم از يك سو و خود و نزديكانت و هر كس كه هواي او را در سر داري از سوي ديگر مراعات كن زيرا چنانچه مراعات نكني ستم ورزيده اي</a:t>
            </a:r>
            <a:r>
              <a:rPr lang="fa-IR" sz="2400" b="1" dirty="0" smtClean="0">
                <a:cs typeface="B Compset" pitchFamily="2" charset="-78"/>
              </a:rPr>
              <a:t>"(نامه </a:t>
            </a:r>
            <a:r>
              <a:rPr lang="fa-IR" sz="2400" b="1" dirty="0">
                <a:cs typeface="B Compset" pitchFamily="2" charset="-78"/>
              </a:rPr>
              <a:t>53).   </a:t>
            </a:r>
            <a:endParaRPr lang="en-US" sz="2400" b="1" dirty="0">
              <a:cs typeface="B Compset" pitchFamily="2" charset="-78"/>
            </a:endParaRPr>
          </a:p>
          <a:p>
            <a:pPr algn="just" rtl="1">
              <a:buFontTx/>
              <a:buNone/>
              <a:defRPr/>
            </a:pPr>
            <a:endParaRPr lang="en-US" sz="1400" dirty="0" smtClean="0"/>
          </a:p>
          <a:p>
            <a:pPr algn="just" rtl="1">
              <a:buFontTx/>
              <a:buNone/>
              <a:defRPr/>
            </a:pPr>
            <a:endParaRPr lang="fa-IR" sz="1400" dirty="0"/>
          </a:p>
        </p:txBody>
      </p:sp>
      <p:sp>
        <p:nvSpPr>
          <p:cNvPr id="4" name="Footer Placeholder 3"/>
          <p:cNvSpPr>
            <a:spLocks noGrp="1"/>
          </p:cNvSpPr>
          <p:nvPr>
            <p:ph type="ftr" sz="quarter" idx="11"/>
          </p:nvPr>
        </p:nvSpPr>
        <p:spPr>
          <a:xfrm>
            <a:off x="228600" y="6324600"/>
            <a:ext cx="3962400" cy="457200"/>
          </a:xfrm>
        </p:spPr>
        <p:txBody>
          <a:bodyPr/>
          <a:lstStyle/>
          <a:p>
            <a:pPr>
              <a:defRPr/>
            </a:pPr>
            <a:r>
              <a:rPr lang="fa-IR" sz="1000" dirty="0">
                <a:solidFill>
                  <a:srgbClr val="000000"/>
                </a:solidFill>
                <a:latin typeface="2  Compset"/>
                <a:cs typeface="B Compset" panose="00000400000000000000" pitchFamily="2" charset="-78"/>
              </a:rPr>
              <a:t>دکتر داریوش غلام زاده- همایش آسیب شناسی- تعهد و تعلق و رهبری</a:t>
            </a:r>
            <a:endParaRPr lang="en-US" sz="1000" dirty="0">
              <a:solidFill>
                <a:srgbClr val="000000"/>
              </a:solidFill>
              <a:latin typeface="2  Compset"/>
              <a:cs typeface="B Compset" panose="00000400000000000000" pitchFamily="2" charset="-78"/>
            </a:endParaRPr>
          </a:p>
        </p:txBody>
      </p:sp>
    </p:spTree>
    <p:extLst>
      <p:ext uri="{BB962C8B-B14F-4D97-AF65-F5344CB8AC3E}">
        <p14:creationId xmlns:p14="http://schemas.microsoft.com/office/powerpoint/2010/main" val="14359030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par>
                                <p:cTn id="13" presetID="1" presetClass="entr" presetSubtype="0" fill="hold" grpId="0" nodeType="withEffect">
                                  <p:stCondLst>
                                    <p:cond delay="100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6" presetClass="entr" presetSubtype="16" fill="hold" grpId="0" nodeType="click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animEffect transition="in" filter="circle(in)">
                                      <p:cBhvr>
                                        <p:cTn id="19" dur="2000"/>
                                        <p:tgtEl>
                                          <p:spTgt spid="3">
                                            <p:txEl>
                                              <p:pRg st="6" end="6"/>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6" presetClass="entr" presetSubtype="16" fill="hold" grpId="0" nodeType="clickEffect">
                                  <p:stCondLst>
                                    <p:cond delay="0"/>
                                  </p:stCondLst>
                                  <p:childTnLst>
                                    <p:set>
                                      <p:cBhvr>
                                        <p:cTn id="23" dur="1" fill="hold">
                                          <p:stCondLst>
                                            <p:cond delay="0"/>
                                          </p:stCondLst>
                                        </p:cTn>
                                        <p:tgtEl>
                                          <p:spTgt spid="3">
                                            <p:txEl>
                                              <p:pRg st="8" end="8"/>
                                            </p:txEl>
                                          </p:spTgt>
                                        </p:tgtEl>
                                        <p:attrNameLst>
                                          <p:attrName>style.visibility</p:attrName>
                                        </p:attrNameLst>
                                      </p:cBhvr>
                                      <p:to>
                                        <p:strVal val="visible"/>
                                      </p:to>
                                    </p:set>
                                    <p:animEffect transition="in" filter="circle(in)">
                                      <p:cBhvr>
                                        <p:cTn id="24" dur="2000"/>
                                        <p:tgtEl>
                                          <p:spTgt spid="3">
                                            <p:txEl>
                                              <p:pRg st="8" end="8"/>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21" presetClass="entr" presetSubtype="1" fill="hold" grpId="0" nodeType="clickEffect">
                                  <p:stCondLst>
                                    <p:cond delay="0"/>
                                  </p:stCondLst>
                                  <p:childTnLst>
                                    <p:set>
                                      <p:cBhvr>
                                        <p:cTn id="28" dur="1" fill="hold">
                                          <p:stCondLst>
                                            <p:cond delay="0"/>
                                          </p:stCondLst>
                                        </p:cTn>
                                        <p:tgtEl>
                                          <p:spTgt spid="3">
                                            <p:txEl>
                                              <p:pRg st="10" end="10"/>
                                            </p:txEl>
                                          </p:spTgt>
                                        </p:tgtEl>
                                        <p:attrNameLst>
                                          <p:attrName>style.visibility</p:attrName>
                                        </p:attrNameLst>
                                      </p:cBhvr>
                                      <p:to>
                                        <p:strVal val="visible"/>
                                      </p:to>
                                    </p:set>
                                    <p:animEffect transition="in" filter="wheel(1)">
                                      <p:cBhvr>
                                        <p:cTn id="29" dur="2000"/>
                                        <p:tgtEl>
                                          <p:spTgt spid="3">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457200"/>
            <a:ext cx="8686800" cy="5791200"/>
          </a:xfrm>
        </p:spPr>
        <p:txBody>
          <a:bodyPr/>
          <a:lstStyle/>
          <a:p>
            <a:pPr algn="just" rtl="1">
              <a:buFontTx/>
              <a:buNone/>
              <a:defRPr/>
            </a:pPr>
            <a:endParaRPr lang="fa-IR" sz="2400" b="1" dirty="0" smtClean="0">
              <a:cs typeface="B Compset" pitchFamily="2" charset="-78"/>
            </a:endParaRPr>
          </a:p>
          <a:p>
            <a:pPr algn="just" rtl="1">
              <a:buFontTx/>
              <a:buNone/>
              <a:defRPr/>
            </a:pPr>
            <a:r>
              <a:rPr lang="fa-IR" sz="2400" b="1" dirty="0" smtClean="0">
                <a:cs typeface="B Compset" pitchFamily="2" charset="-78"/>
              </a:rPr>
              <a:t>نقش مهم رهبر در </a:t>
            </a:r>
            <a:r>
              <a:rPr lang="fa-IR" sz="2400" b="1" dirty="0">
                <a:cs typeface="B Compset" pitchFamily="2" charset="-78"/>
              </a:rPr>
              <a:t>توزیع منابع و </a:t>
            </a:r>
            <a:r>
              <a:rPr lang="fa-IR" sz="2400" b="1" dirty="0" smtClean="0">
                <a:cs typeface="B Compset" pitchFamily="2" charset="-78"/>
              </a:rPr>
              <a:t>پاداش.</a:t>
            </a:r>
          </a:p>
          <a:p>
            <a:pPr algn="just" rtl="1">
              <a:buFontTx/>
              <a:buNone/>
              <a:defRPr/>
            </a:pPr>
            <a:r>
              <a:rPr lang="fa-IR" sz="2400" b="1" dirty="0" smtClean="0">
                <a:cs typeface="B Compset" pitchFamily="2" charset="-78"/>
              </a:rPr>
              <a:t> قوانین </a:t>
            </a:r>
            <a:r>
              <a:rPr lang="fa-IR" sz="2400" b="1" dirty="0">
                <a:cs typeface="B Compset" pitchFamily="2" charset="-78"/>
              </a:rPr>
              <a:t>مورد استفاده و نحوه بکارگیری آنها، درباره نگرانی رهبر نسبت به عدالت و رویکرد او نسبت به عدالت و انصاف را بیان می کنند. </a:t>
            </a:r>
            <a:endParaRPr lang="fa-IR" sz="2400" b="1" dirty="0" smtClean="0">
              <a:cs typeface="B Compset" pitchFamily="2" charset="-78"/>
            </a:endParaRPr>
          </a:p>
          <a:p>
            <a:pPr algn="just" rtl="1">
              <a:buFontTx/>
              <a:buNone/>
              <a:defRPr/>
            </a:pPr>
            <a:endParaRPr lang="en-US" sz="2400" b="1" dirty="0">
              <a:cs typeface="B Compset" pitchFamily="2" charset="-78"/>
            </a:endParaRPr>
          </a:p>
          <a:p>
            <a:pPr algn="just" rtl="1">
              <a:buFontTx/>
              <a:buNone/>
              <a:defRPr/>
            </a:pPr>
            <a:r>
              <a:rPr lang="fa-IR" sz="2400" b="1" dirty="0">
                <a:cs typeface="B Compset" pitchFamily="2" charset="-78"/>
              </a:rPr>
              <a:t>بخاطر کمبود منابع، غالبا درباره روش های منصفانه توزیع در بین افراد </a:t>
            </a:r>
            <a:r>
              <a:rPr lang="fa-IR" sz="2400" b="1" dirty="0" smtClean="0">
                <a:cs typeface="B Compset" pitchFamily="2" charset="-78"/>
              </a:rPr>
              <a:t>انتقاد مطرح می شود. ضرورت وجود رویه، شاخص و معیار شفاف برای </a:t>
            </a:r>
            <a:r>
              <a:rPr lang="fa-IR" sz="2400" b="1" dirty="0">
                <a:cs typeface="B Compset" pitchFamily="2" charset="-78"/>
              </a:rPr>
              <a:t>توزیع </a:t>
            </a:r>
            <a:r>
              <a:rPr lang="fa-IR" sz="2400" b="1" dirty="0" smtClean="0">
                <a:cs typeface="B Compset" pitchFamily="2" charset="-78"/>
              </a:rPr>
              <a:t>پاداش.</a:t>
            </a:r>
          </a:p>
          <a:p>
            <a:pPr algn="just" rtl="1">
              <a:buFontTx/>
              <a:buNone/>
              <a:defRPr/>
            </a:pPr>
            <a:r>
              <a:rPr lang="fa-IR" sz="2400" b="1" dirty="0" smtClean="0">
                <a:cs typeface="B Compset" pitchFamily="2" charset="-78"/>
              </a:rPr>
              <a:t> </a:t>
            </a:r>
            <a:r>
              <a:rPr lang="fa-IR" sz="2400" b="1" dirty="0">
                <a:cs typeface="B Compset" pitchFamily="2" charset="-78"/>
              </a:rPr>
              <a:t>ماهیت این </a:t>
            </a:r>
            <a:r>
              <a:rPr lang="fa-IR" sz="2400" b="1" dirty="0" smtClean="0">
                <a:cs typeface="B Compset" pitchFamily="2" charset="-78"/>
              </a:rPr>
              <a:t>شاخص و رویه ها </a:t>
            </a:r>
            <a:r>
              <a:rPr lang="fa-IR" sz="2400" b="1" dirty="0">
                <a:cs typeface="B Compset" pitchFamily="2" charset="-78"/>
              </a:rPr>
              <a:t>مبانی اخلاقی رهبر و سازمان را تبیین می </a:t>
            </a:r>
            <a:r>
              <a:rPr lang="fa-IR" sz="2400" b="1" dirty="0" smtClean="0">
                <a:cs typeface="B Compset" pitchFamily="2" charset="-78"/>
              </a:rPr>
              <a:t>کند</a:t>
            </a:r>
            <a:r>
              <a:rPr lang="fa-IR" sz="2400" b="1" dirty="0">
                <a:cs typeface="B Compset" pitchFamily="2" charset="-78"/>
              </a:rPr>
              <a:t>.</a:t>
            </a:r>
          </a:p>
          <a:p>
            <a:pPr algn="just" rtl="1">
              <a:buFontTx/>
              <a:buNone/>
              <a:defRPr/>
            </a:pPr>
            <a:endParaRPr lang="en-US" sz="2800" b="1" dirty="0" smtClean="0">
              <a:cs typeface="2  Compset" pitchFamily="2" charset="-78"/>
            </a:endParaRPr>
          </a:p>
          <a:p>
            <a:pPr algn="just" rtl="1">
              <a:buNone/>
              <a:defRPr/>
            </a:pPr>
            <a:r>
              <a:rPr lang="fa-IR" sz="2800" b="1" dirty="0" smtClean="0">
                <a:cs typeface="2  Compset" pitchFamily="2" charset="-78"/>
              </a:rPr>
              <a:t>               </a:t>
            </a:r>
            <a:r>
              <a:rPr lang="fa-IR" sz="2800" b="1" dirty="0">
                <a:cs typeface="B Compset" panose="00000400000000000000" pitchFamily="2" charset="-78"/>
              </a:rPr>
              <a:t>عدل و انصاف و راستي بايد       </a:t>
            </a:r>
            <a:r>
              <a:rPr lang="fa-IR" sz="2800" b="1" dirty="0" smtClean="0">
                <a:cs typeface="B Compset" panose="00000400000000000000" pitchFamily="2" charset="-78"/>
              </a:rPr>
              <a:t>       </a:t>
            </a:r>
            <a:r>
              <a:rPr lang="fa-IR" sz="2800" b="1" dirty="0">
                <a:cs typeface="B Compset" panose="00000400000000000000" pitchFamily="2" charset="-78"/>
              </a:rPr>
              <a:t>ور خزينه تهي بود شايد</a:t>
            </a:r>
            <a:endParaRPr lang="en-US" sz="2800" b="1" dirty="0">
              <a:cs typeface="B Compset" panose="00000400000000000000" pitchFamily="2" charset="-78"/>
            </a:endParaRPr>
          </a:p>
          <a:p>
            <a:pPr algn="just" rtl="1">
              <a:buFontTx/>
              <a:buNone/>
              <a:defRPr/>
            </a:pPr>
            <a:r>
              <a:rPr lang="fa-IR" sz="2800" b="1" dirty="0" smtClean="0">
                <a:cs typeface="B Compset" panose="00000400000000000000" pitchFamily="2" charset="-78"/>
              </a:rPr>
              <a:t>           نكند هرگز اهل دانش و داد             دل مردم خراب و گنج آباد</a:t>
            </a:r>
            <a:endParaRPr lang="en-US" sz="2800" b="1" dirty="0" smtClean="0">
              <a:cs typeface="B Compset" panose="00000400000000000000" pitchFamily="2" charset="-78"/>
            </a:endParaRPr>
          </a:p>
          <a:p>
            <a:pPr algn="just" rtl="1">
              <a:buNone/>
              <a:defRPr/>
            </a:pPr>
            <a:r>
              <a:rPr lang="fa-IR" sz="2800" b="1" dirty="0" smtClean="0">
                <a:cs typeface="2  Compset" pitchFamily="2" charset="-78"/>
              </a:rPr>
              <a:t>              </a:t>
            </a:r>
            <a:r>
              <a:rPr lang="fa-IR" sz="2800" b="1" dirty="0">
                <a:cs typeface="B Compset" panose="00000400000000000000" pitchFamily="2" charset="-78"/>
              </a:rPr>
              <a:t>پادشاهي كه يار درويش است             پاسبان ممالك خويش است</a:t>
            </a:r>
          </a:p>
        </p:txBody>
      </p:sp>
      <p:sp>
        <p:nvSpPr>
          <p:cNvPr id="4" name="Footer Placeholder 3"/>
          <p:cNvSpPr>
            <a:spLocks noGrp="1"/>
          </p:cNvSpPr>
          <p:nvPr>
            <p:ph type="ftr" sz="quarter" idx="11"/>
          </p:nvPr>
        </p:nvSpPr>
        <p:spPr/>
        <p:txBody>
          <a:bodyPr/>
          <a:lstStyle/>
          <a:p>
            <a:pPr>
              <a:defRPr/>
            </a:pPr>
            <a:r>
              <a:rPr lang="fa-IR" sz="1000" dirty="0">
                <a:solidFill>
                  <a:srgbClr val="000000"/>
                </a:solidFill>
                <a:latin typeface="2  Compset"/>
                <a:cs typeface="B Compset" panose="00000400000000000000" pitchFamily="2" charset="-78"/>
              </a:rPr>
              <a:t>دکتر داریوش غلام زاده- همایش آسیب شناسی- تعهد و تعلق و رهبری</a:t>
            </a:r>
            <a:endParaRPr lang="en-US" sz="1000" dirty="0">
              <a:solidFill>
                <a:srgbClr val="000000"/>
              </a:solidFill>
              <a:latin typeface="2  Compset"/>
              <a:cs typeface="B Compset" panose="00000400000000000000" pitchFamily="2" charset="-78"/>
            </a:endParaRPr>
          </a:p>
        </p:txBody>
      </p:sp>
    </p:spTree>
    <p:extLst>
      <p:ext uri="{BB962C8B-B14F-4D97-AF65-F5344CB8AC3E}">
        <p14:creationId xmlns:p14="http://schemas.microsoft.com/office/powerpoint/2010/main" val="17869575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2" end="2"/>
                                            </p:txEl>
                                          </p:spTgt>
                                        </p:tgtEl>
                                        <p:attrNameLst>
                                          <p:attrName>style.visibility</p:attrName>
                                        </p:attrNameLst>
                                      </p:cBhvr>
                                      <p:to>
                                        <p:strVal val="visible"/>
                                      </p:to>
                                    </p:set>
                                  </p:childTnLst>
                                </p:cTn>
                              </p:par>
                            </p:childTnLst>
                          </p:cTn>
                        </p:par>
                        <p:par>
                          <p:cTn id="9" fill="hold">
                            <p:stCondLst>
                              <p:cond delay="0"/>
                            </p:stCondLst>
                            <p:childTnLst>
                              <p:par>
                                <p:cTn id="10" presetID="21" presetClass="entr" presetSubtype="1" fill="hold" grpId="0" nodeType="afterEffect">
                                  <p:stCondLst>
                                    <p:cond delay="1000"/>
                                  </p:stCondLst>
                                  <p:childTnLst>
                                    <p:set>
                                      <p:cBhvr>
                                        <p:cTn id="11" dur="1" fill="hold">
                                          <p:stCondLst>
                                            <p:cond delay="0"/>
                                          </p:stCondLst>
                                        </p:cTn>
                                        <p:tgtEl>
                                          <p:spTgt spid="3">
                                            <p:txEl>
                                              <p:pRg st="4" end="4"/>
                                            </p:txEl>
                                          </p:spTgt>
                                        </p:tgtEl>
                                        <p:attrNameLst>
                                          <p:attrName>style.visibility</p:attrName>
                                        </p:attrNameLst>
                                      </p:cBhvr>
                                      <p:to>
                                        <p:strVal val="visible"/>
                                      </p:to>
                                    </p:set>
                                    <p:animEffect transition="in" filter="wheel(1)">
                                      <p:cBhvr>
                                        <p:cTn id="12" dur="2000"/>
                                        <p:tgtEl>
                                          <p:spTgt spid="3">
                                            <p:txEl>
                                              <p:pRg st="4" end="4"/>
                                            </p:txEl>
                                          </p:spTgt>
                                        </p:tgtEl>
                                      </p:cBhvr>
                                    </p:animEffect>
                                  </p:childTnLst>
                                </p:cTn>
                              </p:par>
                              <p:par>
                                <p:cTn id="13" presetID="2" presetClass="entr" presetSubtype="4" fill="hold" grpId="0" nodeType="withEffect">
                                  <p:stCondLst>
                                    <p:cond delay="0"/>
                                  </p:stCondLst>
                                  <p:childTnLst>
                                    <p:set>
                                      <p:cBhvr>
                                        <p:cTn id="14" dur="1" fill="hold">
                                          <p:stCondLst>
                                            <p:cond delay="0"/>
                                          </p:stCondLst>
                                        </p:cTn>
                                        <p:tgtEl>
                                          <p:spTgt spid="3">
                                            <p:txEl>
                                              <p:pRg st="5" end="5"/>
                                            </p:txEl>
                                          </p:spTgt>
                                        </p:tgtEl>
                                        <p:attrNameLst>
                                          <p:attrName>style.visibility</p:attrName>
                                        </p:attrNameLst>
                                      </p:cBhvr>
                                      <p:to>
                                        <p:strVal val="visible"/>
                                      </p:to>
                                    </p:set>
                                    <p:anim calcmode="lin" valueType="num">
                                      <p:cBhvr additive="base">
                                        <p:cTn id="15"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par>
                          <p:cTn id="17" fill="hold">
                            <p:stCondLst>
                              <p:cond delay="3000"/>
                            </p:stCondLst>
                            <p:childTnLst>
                              <p:par>
                                <p:cTn id="18" presetID="16" presetClass="entr" presetSubtype="21" fill="hold" grpId="0" nodeType="afterEffect">
                                  <p:stCondLst>
                                    <p:cond delay="1000"/>
                                  </p:stCondLst>
                                  <p:childTnLst>
                                    <p:set>
                                      <p:cBhvr>
                                        <p:cTn id="19" dur="1" fill="hold">
                                          <p:stCondLst>
                                            <p:cond delay="0"/>
                                          </p:stCondLst>
                                        </p:cTn>
                                        <p:tgtEl>
                                          <p:spTgt spid="3">
                                            <p:txEl>
                                              <p:pRg st="7" end="7"/>
                                            </p:txEl>
                                          </p:spTgt>
                                        </p:tgtEl>
                                        <p:attrNameLst>
                                          <p:attrName>style.visibility</p:attrName>
                                        </p:attrNameLst>
                                      </p:cBhvr>
                                      <p:to>
                                        <p:strVal val="visible"/>
                                      </p:to>
                                    </p:set>
                                    <p:animEffect transition="in" filter="barn(inVertical)">
                                      <p:cBhvr>
                                        <p:cTn id="20" dur="500"/>
                                        <p:tgtEl>
                                          <p:spTgt spid="3">
                                            <p:txEl>
                                              <p:pRg st="7" end="7"/>
                                            </p:txEl>
                                          </p:spTgt>
                                        </p:tgtEl>
                                      </p:cBhvr>
                                    </p:animEffect>
                                  </p:childTnLst>
                                </p:cTn>
                              </p:par>
                              <p:par>
                                <p:cTn id="21" presetID="2" presetClass="entr" presetSubtype="4" fill="hold" grpId="0" nodeType="withEffect">
                                  <p:stCondLst>
                                    <p:cond delay="1000"/>
                                  </p:stCondLst>
                                  <p:childTnLst>
                                    <p:set>
                                      <p:cBhvr>
                                        <p:cTn id="22" dur="1" fill="hold">
                                          <p:stCondLst>
                                            <p:cond delay="0"/>
                                          </p:stCondLst>
                                        </p:cTn>
                                        <p:tgtEl>
                                          <p:spTgt spid="3">
                                            <p:txEl>
                                              <p:pRg st="8" end="8"/>
                                            </p:txEl>
                                          </p:spTgt>
                                        </p:tgtEl>
                                        <p:attrNameLst>
                                          <p:attrName>style.visibility</p:attrName>
                                        </p:attrNameLst>
                                      </p:cBhvr>
                                      <p:to>
                                        <p:strVal val="visible"/>
                                      </p:to>
                                    </p:set>
                                    <p:anim calcmode="lin" valueType="num">
                                      <p:cBhvr additive="base">
                                        <p:cTn id="23"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3">
                                            <p:txEl>
                                              <p:pRg st="8" end="8"/>
                                            </p:txEl>
                                          </p:spTgt>
                                        </p:tgtEl>
                                        <p:attrNameLst>
                                          <p:attrName>ppt_y</p:attrName>
                                        </p:attrNameLst>
                                      </p:cBhvr>
                                      <p:tavLst>
                                        <p:tav tm="0">
                                          <p:val>
                                            <p:strVal val="1+#ppt_h/2"/>
                                          </p:val>
                                        </p:tav>
                                        <p:tav tm="100000">
                                          <p:val>
                                            <p:strVal val="#ppt_y"/>
                                          </p:val>
                                        </p:tav>
                                      </p:tavLst>
                                    </p:anim>
                                  </p:childTnLst>
                                </p:cTn>
                              </p:par>
                              <p:par>
                                <p:cTn id="25" presetID="10" presetClass="entr" presetSubtype="0" fill="hold" grpId="0" nodeType="withEffect">
                                  <p:stCondLst>
                                    <p:cond delay="1000"/>
                                  </p:stCondLst>
                                  <p:childTnLst>
                                    <p:set>
                                      <p:cBhvr>
                                        <p:cTn id="26" dur="1" fill="hold">
                                          <p:stCondLst>
                                            <p:cond delay="0"/>
                                          </p:stCondLst>
                                        </p:cTn>
                                        <p:tgtEl>
                                          <p:spTgt spid="3">
                                            <p:txEl>
                                              <p:pRg st="9" end="9"/>
                                            </p:txEl>
                                          </p:spTgt>
                                        </p:tgtEl>
                                        <p:attrNameLst>
                                          <p:attrName>style.visibility</p:attrName>
                                        </p:attrNameLst>
                                      </p:cBhvr>
                                      <p:to>
                                        <p:strVal val="visible"/>
                                      </p:to>
                                    </p:set>
                                    <p:animEffect transition="in" filter="fade">
                                      <p:cBhvr>
                                        <p:cTn id="27" dur="500"/>
                                        <p:tgtEl>
                                          <p:spTgt spid="3">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8229600" cy="914400"/>
          </a:xfrm>
        </p:spPr>
        <p:txBody>
          <a:bodyPr/>
          <a:lstStyle/>
          <a:p>
            <a:pPr algn="ctr">
              <a:defRPr/>
            </a:pPr>
            <a:r>
              <a:rPr lang="fa-IR" sz="3600" b="1" dirty="0" smtClean="0">
                <a:solidFill>
                  <a:srgbClr val="00B050"/>
                </a:solidFill>
                <a:cs typeface="B Compset" panose="00000400000000000000" pitchFamily="2" charset="-78"/>
              </a:rPr>
              <a:t> رهبران اخلاقی صداقت دارند.</a:t>
            </a:r>
            <a:endParaRPr lang="fa-IR" sz="3600" dirty="0">
              <a:solidFill>
                <a:srgbClr val="00B050"/>
              </a:solidFill>
              <a:effectLst/>
              <a:cs typeface="B Compset" panose="00000400000000000000" pitchFamily="2" charset="-78"/>
            </a:endParaRPr>
          </a:p>
        </p:txBody>
      </p:sp>
      <p:sp>
        <p:nvSpPr>
          <p:cNvPr id="3" name="Content Placeholder 2"/>
          <p:cNvSpPr>
            <a:spLocks noGrp="1"/>
          </p:cNvSpPr>
          <p:nvPr>
            <p:ph idx="1"/>
          </p:nvPr>
        </p:nvSpPr>
        <p:spPr>
          <a:xfrm>
            <a:off x="152400" y="838200"/>
            <a:ext cx="8763000" cy="5181600"/>
          </a:xfrm>
        </p:spPr>
        <p:txBody>
          <a:bodyPr>
            <a:normAutofit fontScale="92500" lnSpcReduction="10000"/>
          </a:bodyPr>
          <a:lstStyle/>
          <a:p>
            <a:pPr algn="just" rtl="1">
              <a:buFontTx/>
              <a:buNone/>
              <a:defRPr/>
            </a:pPr>
            <a:endParaRPr lang="en-US" sz="1800" b="1" dirty="0" smtClean="0">
              <a:solidFill>
                <a:srgbClr val="FF0000"/>
              </a:solidFill>
              <a:cs typeface="2  Compset" pitchFamily="2" charset="-78"/>
            </a:endParaRPr>
          </a:p>
          <a:p>
            <a:pPr algn="ctr" rtl="1">
              <a:buFontTx/>
              <a:buNone/>
              <a:defRPr/>
            </a:pPr>
            <a:r>
              <a:rPr lang="fa-IR" sz="3600" b="1" dirty="0" smtClean="0">
                <a:solidFill>
                  <a:srgbClr val="FF0000"/>
                </a:solidFill>
                <a:cs typeface="2  Compset" pitchFamily="2" charset="-78"/>
              </a:rPr>
              <a:t>بی صداقتی =  بی اعتمادی</a:t>
            </a:r>
          </a:p>
          <a:p>
            <a:pPr algn="just" rtl="1">
              <a:buFontTx/>
              <a:buNone/>
              <a:defRPr/>
            </a:pPr>
            <a:r>
              <a:rPr lang="fa-IR" sz="2000" b="1" dirty="0" smtClean="0">
                <a:cs typeface="2  Compset" pitchFamily="2" charset="-78"/>
              </a:rPr>
              <a:t> </a:t>
            </a:r>
            <a:r>
              <a:rPr lang="fa-IR" sz="2400" b="1" dirty="0">
                <a:cs typeface="B Compset" pitchFamily="2" charset="-78"/>
              </a:rPr>
              <a:t>افراد ایمان خود را نسبت </a:t>
            </a:r>
            <a:r>
              <a:rPr lang="fa-IR" sz="2400" b="1" dirty="0" smtClean="0">
                <a:cs typeface="B Compset" pitchFamily="2" charset="-78"/>
              </a:rPr>
              <a:t>به </a:t>
            </a:r>
            <a:r>
              <a:rPr lang="fa-IR" sz="2400" b="1" dirty="0">
                <a:cs typeface="B Compset" pitchFamily="2" charset="-78"/>
              </a:rPr>
              <a:t>رهبران </a:t>
            </a:r>
            <a:r>
              <a:rPr lang="fa-IR" sz="2400" b="1" dirty="0" smtClean="0">
                <a:cs typeface="B Compset" pitchFamily="2" charset="-78"/>
              </a:rPr>
              <a:t>و موضع آنها </a:t>
            </a:r>
            <a:r>
              <a:rPr lang="fa-IR" sz="2400" b="1" dirty="0">
                <a:cs typeface="B Compset" pitchFamily="2" charset="-78"/>
              </a:rPr>
              <a:t>از دست می دهند و احترام آنها نسبت به رهبران افول می کند. در نتیجه تاثیر رهبر به خاطر بی اعتمادی و بی اعتقادی دیگران به خطر می افتد. </a:t>
            </a:r>
          </a:p>
          <a:p>
            <a:pPr algn="just" rtl="1">
              <a:buFontTx/>
              <a:buNone/>
              <a:defRPr/>
            </a:pPr>
            <a:endParaRPr lang="fa-IR" sz="1800" dirty="0" smtClean="0">
              <a:cs typeface="2  Compset" pitchFamily="2" charset="-78"/>
            </a:endParaRPr>
          </a:p>
          <a:p>
            <a:pPr algn="just" rtl="1">
              <a:buFontTx/>
              <a:buNone/>
              <a:defRPr/>
            </a:pPr>
            <a:endParaRPr lang="en-US" sz="1800" dirty="0" smtClean="0">
              <a:cs typeface="2  Compset" pitchFamily="2" charset="-78"/>
            </a:endParaRPr>
          </a:p>
          <a:p>
            <a:pPr algn="ctr" rtl="1">
              <a:buFontTx/>
              <a:buNone/>
              <a:defRPr/>
            </a:pPr>
            <a:r>
              <a:rPr lang="fa-IR" sz="2400" b="1" i="1" dirty="0">
                <a:cs typeface="B Compset" pitchFamily="2" charset="-78"/>
              </a:rPr>
              <a:t>عدم صداقت، حتی اگر با نیت سالم ابراز شود منجر به تضعیف روابط خواهد شد.</a:t>
            </a:r>
          </a:p>
          <a:p>
            <a:pPr algn="ctr" rtl="1">
              <a:buFontTx/>
              <a:buNone/>
              <a:defRPr/>
            </a:pPr>
            <a:endParaRPr lang="en-US" sz="2000" b="1" dirty="0" smtClean="0">
              <a:cs typeface="2  Compset" pitchFamily="2" charset="-78"/>
            </a:endParaRPr>
          </a:p>
          <a:p>
            <a:pPr algn="just" rtl="1">
              <a:buFontTx/>
              <a:buNone/>
              <a:defRPr/>
            </a:pPr>
            <a:r>
              <a:rPr lang="fa-IR" sz="1800" b="1" dirty="0" smtClean="0">
                <a:solidFill>
                  <a:srgbClr val="FF0000"/>
                </a:solidFill>
                <a:cs typeface="2  Compset" pitchFamily="2" charset="-78"/>
              </a:rPr>
              <a:t> </a:t>
            </a:r>
          </a:p>
          <a:p>
            <a:pPr algn="just" rtl="1">
              <a:buFontTx/>
              <a:buNone/>
              <a:defRPr/>
            </a:pPr>
            <a:r>
              <a:rPr lang="fa-IR" sz="2400" b="1" dirty="0" smtClean="0">
                <a:solidFill>
                  <a:srgbClr val="FF0000"/>
                </a:solidFill>
                <a:cs typeface="B Compset" panose="00000400000000000000" pitchFamily="2" charset="-78"/>
              </a:rPr>
              <a:t>نشانه ايمان آن است كه راست گفتن را در جايي كه به تو زيان مي رساند بر دروغ گفتن در جايي كه سود مي دهد ترجيح دهي و اين كه گفتارت از داناييت فزون نباشد و اين كه در سخن گفتن درباره ديگري از خدا بترسي(نهج البلاغه). </a:t>
            </a:r>
          </a:p>
          <a:p>
            <a:pPr algn="just" rtl="1">
              <a:buFontTx/>
              <a:buNone/>
              <a:defRPr/>
            </a:pPr>
            <a:endParaRPr lang="en-US" sz="1800" dirty="0" smtClean="0">
              <a:cs typeface="2  Compset" pitchFamily="2" charset="-78"/>
            </a:endParaRPr>
          </a:p>
          <a:p>
            <a:pPr algn="just" rtl="1">
              <a:buFontTx/>
              <a:buNone/>
              <a:defRPr/>
            </a:pPr>
            <a:r>
              <a:rPr lang="fa-IR" sz="1800" dirty="0" smtClean="0">
                <a:cs typeface="2  Compset" pitchFamily="2" charset="-78"/>
              </a:rPr>
              <a:t> </a:t>
            </a:r>
            <a:endParaRPr lang="en-US" sz="1800" dirty="0" smtClean="0">
              <a:cs typeface="2  Compset" pitchFamily="2" charset="-78"/>
            </a:endParaRPr>
          </a:p>
          <a:p>
            <a:pPr algn="just" rtl="1">
              <a:buFontTx/>
              <a:buNone/>
              <a:defRPr/>
            </a:pPr>
            <a:r>
              <a:rPr lang="fa-IR" sz="1200" dirty="0" smtClean="0"/>
              <a:t> </a:t>
            </a:r>
            <a:endParaRPr lang="fa-IR" sz="1200" dirty="0"/>
          </a:p>
        </p:txBody>
      </p:sp>
      <p:sp>
        <p:nvSpPr>
          <p:cNvPr id="4" name="Footer Placeholder 3"/>
          <p:cNvSpPr>
            <a:spLocks noGrp="1"/>
          </p:cNvSpPr>
          <p:nvPr>
            <p:ph type="ftr" sz="quarter" idx="11"/>
          </p:nvPr>
        </p:nvSpPr>
        <p:spPr/>
        <p:txBody>
          <a:bodyPr/>
          <a:lstStyle/>
          <a:p>
            <a:pPr>
              <a:defRPr/>
            </a:pPr>
            <a:r>
              <a:rPr lang="fa-IR" sz="1000" dirty="0">
                <a:solidFill>
                  <a:srgbClr val="000000"/>
                </a:solidFill>
                <a:latin typeface="2  Compset"/>
                <a:cs typeface="B Compset" panose="00000400000000000000" pitchFamily="2" charset="-78"/>
              </a:rPr>
              <a:t>دکتر داریوش غلام زاده- همایش آسیب شناسی- تعهد و تعلق و رهبری</a:t>
            </a:r>
            <a:endParaRPr lang="en-US" sz="1000" dirty="0">
              <a:solidFill>
                <a:srgbClr val="000000"/>
              </a:solidFill>
              <a:latin typeface="2  Compset"/>
              <a:cs typeface="B Compset" panose="00000400000000000000" pitchFamily="2" charset="-78"/>
            </a:endParaRPr>
          </a:p>
        </p:txBody>
      </p:sp>
    </p:spTree>
    <p:extLst>
      <p:ext uri="{BB962C8B-B14F-4D97-AF65-F5344CB8AC3E}">
        <p14:creationId xmlns:p14="http://schemas.microsoft.com/office/powerpoint/2010/main" val="28940472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circle(in)">
                                      <p:cBhvr>
                                        <p:cTn id="7" dur="2000"/>
                                        <p:tgtEl>
                                          <p:spTgt spid="3">
                                            <p:txEl>
                                              <p:pRg st="1" end="1"/>
                                            </p:txEl>
                                          </p:spTgt>
                                        </p:tgtEl>
                                      </p:cBhvr>
                                    </p:animEffect>
                                  </p:childTnLst>
                                </p:cTn>
                              </p:par>
                              <p:par>
                                <p:cTn id="8" presetID="6" presetClass="entr" presetSubtype="16" fill="hold" grpId="0" nodeType="withEffect">
                                  <p:stCondLst>
                                    <p:cond delay="0"/>
                                  </p:stCondLst>
                                  <p:childTnLst>
                                    <p:set>
                                      <p:cBhvr>
                                        <p:cTn id="9" dur="1" fill="hold">
                                          <p:stCondLst>
                                            <p:cond delay="0"/>
                                          </p:stCondLst>
                                        </p:cTn>
                                        <p:tgtEl>
                                          <p:spTgt spid="3">
                                            <p:txEl>
                                              <p:pRg st="2" end="2"/>
                                            </p:txEl>
                                          </p:spTgt>
                                        </p:tgtEl>
                                        <p:attrNameLst>
                                          <p:attrName>style.visibility</p:attrName>
                                        </p:attrNameLst>
                                      </p:cBhvr>
                                      <p:to>
                                        <p:strVal val="visible"/>
                                      </p:to>
                                    </p:set>
                                    <p:animEffect transition="in" filter="circle(in)">
                                      <p:cBhvr>
                                        <p:cTn id="10" dur="2000"/>
                                        <p:tgtEl>
                                          <p:spTgt spid="3">
                                            <p:txEl>
                                              <p:pRg st="2" end="2"/>
                                            </p:txEl>
                                          </p:spTgt>
                                        </p:tgtEl>
                                      </p:cBhvr>
                                    </p:animEffect>
                                  </p:childTnLst>
                                </p:cTn>
                              </p:par>
                            </p:childTnLst>
                          </p:cTn>
                        </p:par>
                        <p:par>
                          <p:cTn id="11" fill="hold">
                            <p:stCondLst>
                              <p:cond delay="2000"/>
                            </p:stCondLst>
                            <p:childTnLst>
                              <p:par>
                                <p:cTn id="12" presetID="1" presetClass="entr" presetSubtype="0" fill="hold" grpId="0" nodeType="afterEffect">
                                  <p:stCondLst>
                                    <p:cond delay="1250"/>
                                  </p:stCondLst>
                                  <p:childTnLst>
                                    <p:set>
                                      <p:cBhvr>
                                        <p:cTn id="13" dur="1" fill="hold">
                                          <p:stCondLst>
                                            <p:cond delay="1499"/>
                                          </p:stCondLst>
                                        </p:cTn>
                                        <p:tgtEl>
                                          <p:spTgt spid="3">
                                            <p:txEl>
                                              <p:pRg st="5" end="5"/>
                                            </p:txEl>
                                          </p:spTgt>
                                        </p:tgtEl>
                                        <p:attrNameLst>
                                          <p:attrName>style.visibility</p:attrName>
                                        </p:attrNameLst>
                                      </p:cBhvr>
                                      <p:to>
                                        <p:strVal val="visible"/>
                                      </p:to>
                                    </p:set>
                                  </p:childTnLst>
                                </p:cTn>
                              </p:par>
                              <p:par>
                                <p:cTn id="14" presetID="6" presetClass="entr" presetSubtype="16" fill="hold" grpId="0" nodeType="withEffect">
                                  <p:stCondLst>
                                    <p:cond delay="1500"/>
                                  </p:stCondLst>
                                  <p:childTnLst>
                                    <p:set>
                                      <p:cBhvr>
                                        <p:cTn id="15" dur="1" fill="hold">
                                          <p:stCondLst>
                                            <p:cond delay="0"/>
                                          </p:stCondLst>
                                        </p:cTn>
                                        <p:tgtEl>
                                          <p:spTgt spid="3">
                                            <p:txEl>
                                              <p:pRg st="8" end="8"/>
                                            </p:txEl>
                                          </p:spTgt>
                                        </p:tgtEl>
                                        <p:attrNameLst>
                                          <p:attrName>style.visibility</p:attrName>
                                        </p:attrNameLst>
                                      </p:cBhvr>
                                      <p:to>
                                        <p:strVal val="visible"/>
                                      </p:to>
                                    </p:set>
                                    <p:animEffect transition="in" filter="circle(in)">
                                      <p:cBhvr>
                                        <p:cTn id="16" dur="20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2400" y="685800"/>
            <a:ext cx="8915400" cy="5334000"/>
          </a:xfrm>
        </p:spPr>
        <p:txBody>
          <a:bodyPr>
            <a:normAutofit lnSpcReduction="10000"/>
          </a:bodyPr>
          <a:lstStyle/>
          <a:p>
            <a:pPr algn="just" rtl="1">
              <a:buFontTx/>
              <a:buNone/>
              <a:defRPr/>
            </a:pPr>
            <a:r>
              <a:rPr lang="fa-IR" sz="2800" b="1" dirty="0" smtClean="0">
                <a:solidFill>
                  <a:schemeClr val="accent1"/>
                </a:solidFill>
                <a:cs typeface="B Compset" panose="00000400000000000000" pitchFamily="2" charset="-78"/>
              </a:rPr>
              <a:t>الزامات اخلاقي؛ خاطرنشان مي كند كه صادق بودن بيش از گول نزدن و اغفال نكردن است. </a:t>
            </a:r>
          </a:p>
          <a:p>
            <a:pPr algn="just" rtl="1">
              <a:buFontTx/>
              <a:buNone/>
              <a:defRPr/>
            </a:pPr>
            <a:endParaRPr lang="fa-IR" sz="2800" b="1" dirty="0" smtClean="0">
              <a:solidFill>
                <a:schemeClr val="bg1">
                  <a:lumMod val="50000"/>
                </a:schemeClr>
              </a:solidFill>
              <a:cs typeface="2  Compset" pitchFamily="2" charset="-78"/>
            </a:endParaRPr>
          </a:p>
          <a:p>
            <a:pPr algn="just" rtl="1">
              <a:buFontTx/>
              <a:buNone/>
              <a:defRPr/>
            </a:pPr>
            <a:r>
              <a:rPr lang="fa-IR" sz="2800" b="1" dirty="0" smtClean="0">
                <a:solidFill>
                  <a:srgbClr val="0070C0"/>
                </a:solidFill>
                <a:cs typeface="B Compset" panose="00000400000000000000" pitchFamily="2" charset="-78"/>
              </a:rPr>
              <a:t>صادق بودن براي رهبران در سازمان ها بدين معني است كه ؛</a:t>
            </a:r>
          </a:p>
          <a:p>
            <a:pPr algn="just" rtl="1">
              <a:buFontTx/>
              <a:buNone/>
              <a:defRPr/>
            </a:pPr>
            <a:r>
              <a:rPr lang="fa-IR" sz="2400" b="1" dirty="0" smtClean="0">
                <a:cs typeface="B Compset" panose="00000400000000000000" pitchFamily="2" charset="-78"/>
              </a:rPr>
              <a:t> </a:t>
            </a:r>
            <a:r>
              <a:rPr lang="fa-IR" sz="2800" b="1" dirty="0" smtClean="0">
                <a:cs typeface="B Compset" panose="00000400000000000000" pitchFamily="2" charset="-78"/>
              </a:rPr>
              <a:t>به آنچه كه نمي توانند عمل كنند وعده ندهند، افراد را به اشتباه نياندازند و نمايش غيرواقعي ارايه ندهند، پشت بهانه هاي ...... پنهان نشوند، تعهدات را پايمال نكنند، از پاسخگويي طفره نروند، اجازه ندهند كه فشارهاي كسب و كار و یا گروه های ذی نفع و ذی نفوذ، آنها را از مسئوليت ملاحظه انسانيت و ارزش ديگران غافل كند.</a:t>
            </a:r>
          </a:p>
          <a:p>
            <a:pPr algn="just" rtl="1">
              <a:buFontTx/>
              <a:buNone/>
              <a:defRPr/>
            </a:pPr>
            <a:endParaRPr lang="fa-IR" sz="2400" dirty="0" smtClean="0"/>
          </a:p>
          <a:p>
            <a:pPr algn="just" rtl="1">
              <a:buNone/>
              <a:defRPr/>
            </a:pPr>
            <a:r>
              <a:rPr lang="fa-IR" sz="2400" dirty="0" smtClean="0">
                <a:cs typeface="B Compset" panose="00000400000000000000" pitchFamily="2" charset="-78"/>
              </a:rPr>
              <a:t>        </a:t>
            </a:r>
            <a:r>
              <a:rPr lang="fa-IR" sz="2400" b="1" dirty="0" smtClean="0">
                <a:solidFill>
                  <a:srgbClr val="FF0000"/>
                </a:solidFill>
                <a:cs typeface="B Compset" panose="00000400000000000000" pitchFamily="2" charset="-78"/>
              </a:rPr>
              <a:t>  </a:t>
            </a:r>
            <a:r>
              <a:rPr lang="fa-IR" sz="2400" b="1" dirty="0">
                <a:solidFill>
                  <a:srgbClr val="0070C0"/>
                </a:solidFill>
                <a:cs typeface="B Compset" panose="00000400000000000000" pitchFamily="2" charset="-78"/>
              </a:rPr>
              <a:t>عالمي را كه گفت باشد و بس              هر چه گويد نگيرد اندر كس</a:t>
            </a:r>
            <a:endParaRPr lang="en-US" sz="2400" b="1" dirty="0">
              <a:solidFill>
                <a:srgbClr val="0070C0"/>
              </a:solidFill>
              <a:cs typeface="B Compset" panose="00000400000000000000" pitchFamily="2" charset="-78"/>
            </a:endParaRPr>
          </a:p>
          <a:p>
            <a:pPr algn="just" rtl="1">
              <a:buNone/>
              <a:defRPr/>
            </a:pPr>
            <a:r>
              <a:rPr lang="fa-IR" sz="2400" b="1" dirty="0">
                <a:solidFill>
                  <a:srgbClr val="0070C0"/>
                </a:solidFill>
                <a:cs typeface="B Compset" panose="00000400000000000000" pitchFamily="2" charset="-78"/>
              </a:rPr>
              <a:t>      </a:t>
            </a:r>
            <a:r>
              <a:rPr lang="fa-IR" sz="2400" b="1" dirty="0" smtClean="0">
                <a:solidFill>
                  <a:srgbClr val="0070C0"/>
                </a:solidFill>
                <a:cs typeface="B Compset" panose="00000400000000000000" pitchFamily="2" charset="-78"/>
              </a:rPr>
              <a:t>     </a:t>
            </a:r>
            <a:r>
              <a:rPr lang="fa-IR" sz="2400" b="1" dirty="0">
                <a:solidFill>
                  <a:srgbClr val="0070C0"/>
                </a:solidFill>
                <a:cs typeface="B Compset" panose="00000400000000000000" pitchFamily="2" charset="-78"/>
              </a:rPr>
              <a:t>عالم آنكس بود كه بد نكند                  نه بگويد به خلق و خود نكند(سعدي)</a:t>
            </a:r>
            <a:endParaRPr lang="en-US" sz="2400" b="1" dirty="0">
              <a:solidFill>
                <a:srgbClr val="0070C0"/>
              </a:solidFill>
              <a:cs typeface="B Compset" panose="00000400000000000000" pitchFamily="2" charset="-78"/>
            </a:endParaRPr>
          </a:p>
        </p:txBody>
      </p:sp>
      <p:sp>
        <p:nvSpPr>
          <p:cNvPr id="4" name="Footer Placeholder 3"/>
          <p:cNvSpPr>
            <a:spLocks noGrp="1"/>
          </p:cNvSpPr>
          <p:nvPr>
            <p:ph type="ftr" sz="quarter" idx="11"/>
          </p:nvPr>
        </p:nvSpPr>
        <p:spPr/>
        <p:txBody>
          <a:bodyPr/>
          <a:lstStyle/>
          <a:p>
            <a:pPr>
              <a:defRPr/>
            </a:pPr>
            <a:r>
              <a:rPr lang="fa-IR" sz="1000" dirty="0">
                <a:solidFill>
                  <a:srgbClr val="000000"/>
                </a:solidFill>
                <a:latin typeface="2  Compset"/>
                <a:cs typeface="B Compset" panose="00000400000000000000" pitchFamily="2" charset="-78"/>
              </a:rPr>
              <a:t>دکتر داریوش غلام زاده- همایش آسیب شناسی- تعهد و تعلق و رهبری</a:t>
            </a:r>
            <a:endParaRPr lang="en-US" sz="1000" dirty="0">
              <a:solidFill>
                <a:srgbClr val="000000"/>
              </a:solidFill>
              <a:latin typeface="2  Compset"/>
              <a:cs typeface="B Compset" panose="00000400000000000000" pitchFamily="2" charset="-78"/>
            </a:endParaRPr>
          </a:p>
        </p:txBody>
      </p:sp>
    </p:spTree>
    <p:extLst>
      <p:ext uri="{BB962C8B-B14F-4D97-AF65-F5344CB8AC3E}">
        <p14:creationId xmlns:p14="http://schemas.microsoft.com/office/powerpoint/2010/main" val="35819829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ircle(in)">
                                      <p:cBhvr>
                                        <p:cTn id="7" dur="2000"/>
                                        <p:tgtEl>
                                          <p:spTgt spid="3">
                                            <p:txEl>
                                              <p:pRg st="0" end="0"/>
                                            </p:txEl>
                                          </p:spTgt>
                                        </p:tgtEl>
                                      </p:cBhvr>
                                    </p:animEffect>
                                  </p:childTnLst>
                                </p:cTn>
                              </p:par>
                            </p:childTnLst>
                          </p:cTn>
                        </p:par>
                        <p:par>
                          <p:cTn id="8" fill="hold">
                            <p:stCondLst>
                              <p:cond delay="2000"/>
                            </p:stCondLst>
                            <p:childTnLst>
                              <p:par>
                                <p:cTn id="9" presetID="6" presetClass="entr" presetSubtype="16" fill="hold" grpId="0" nodeType="afterEffect">
                                  <p:stCondLst>
                                    <p:cond delay="1250"/>
                                  </p:stCondLst>
                                  <p:childTnLst>
                                    <p:set>
                                      <p:cBhvr>
                                        <p:cTn id="10" dur="1" fill="hold">
                                          <p:stCondLst>
                                            <p:cond delay="0"/>
                                          </p:stCondLst>
                                        </p:cTn>
                                        <p:tgtEl>
                                          <p:spTgt spid="3">
                                            <p:txEl>
                                              <p:pRg st="2" end="2"/>
                                            </p:txEl>
                                          </p:spTgt>
                                        </p:tgtEl>
                                        <p:attrNameLst>
                                          <p:attrName>style.visibility</p:attrName>
                                        </p:attrNameLst>
                                      </p:cBhvr>
                                      <p:to>
                                        <p:strVal val="visible"/>
                                      </p:to>
                                    </p:set>
                                    <p:animEffect transition="in" filter="circle(in)">
                                      <p:cBhvr>
                                        <p:cTn id="11" dur="2000"/>
                                        <p:tgtEl>
                                          <p:spTgt spid="3">
                                            <p:txEl>
                                              <p:pRg st="2" end="2"/>
                                            </p:txEl>
                                          </p:spTgt>
                                        </p:tgtEl>
                                      </p:cBhvr>
                                    </p:animEffect>
                                  </p:childTnLst>
                                </p:cTn>
                              </p:par>
                            </p:childTnLst>
                          </p:cTn>
                        </p:par>
                        <p:par>
                          <p:cTn id="12" fill="hold">
                            <p:stCondLst>
                              <p:cond delay="5250"/>
                            </p:stCondLst>
                            <p:childTnLst>
                              <p:par>
                                <p:cTn id="13" presetID="6" presetClass="entr" presetSubtype="16" fill="hold" grpId="0" nodeType="afterEffect">
                                  <p:stCondLst>
                                    <p:cond delay="1500"/>
                                  </p:stCondLst>
                                  <p:childTnLst>
                                    <p:set>
                                      <p:cBhvr>
                                        <p:cTn id="14" dur="1" fill="hold">
                                          <p:stCondLst>
                                            <p:cond delay="0"/>
                                          </p:stCondLst>
                                        </p:cTn>
                                        <p:tgtEl>
                                          <p:spTgt spid="3">
                                            <p:txEl>
                                              <p:pRg st="3" end="3"/>
                                            </p:txEl>
                                          </p:spTgt>
                                        </p:tgtEl>
                                        <p:attrNameLst>
                                          <p:attrName>style.visibility</p:attrName>
                                        </p:attrNameLst>
                                      </p:cBhvr>
                                      <p:to>
                                        <p:strVal val="visible"/>
                                      </p:to>
                                    </p:set>
                                    <p:animEffect transition="in" filter="circle(in)">
                                      <p:cBhvr>
                                        <p:cTn id="15" dur="2000"/>
                                        <p:tgtEl>
                                          <p:spTgt spid="3">
                                            <p:txEl>
                                              <p:pRg st="3" end="3"/>
                                            </p:txEl>
                                          </p:spTgt>
                                        </p:tgtEl>
                                      </p:cBhvr>
                                    </p:animEffect>
                                  </p:childTnLst>
                                </p:cTn>
                              </p:par>
                            </p:childTnLst>
                          </p:cTn>
                        </p:par>
                        <p:par>
                          <p:cTn id="16" fill="hold">
                            <p:stCondLst>
                              <p:cond delay="8750"/>
                            </p:stCondLst>
                            <p:childTnLst>
                              <p:par>
                                <p:cTn id="17" presetID="6" presetClass="entr" presetSubtype="16" fill="hold" grpId="0" nodeType="afterEffect">
                                  <p:stCondLst>
                                    <p:cond delay="5000"/>
                                  </p:stCondLst>
                                  <p:childTnLst>
                                    <p:set>
                                      <p:cBhvr>
                                        <p:cTn id="18" dur="1" fill="hold">
                                          <p:stCondLst>
                                            <p:cond delay="0"/>
                                          </p:stCondLst>
                                        </p:cTn>
                                        <p:tgtEl>
                                          <p:spTgt spid="3">
                                            <p:txEl>
                                              <p:pRg st="5" end="5"/>
                                            </p:txEl>
                                          </p:spTgt>
                                        </p:tgtEl>
                                        <p:attrNameLst>
                                          <p:attrName>style.visibility</p:attrName>
                                        </p:attrNameLst>
                                      </p:cBhvr>
                                      <p:to>
                                        <p:strVal val="visible"/>
                                      </p:to>
                                    </p:set>
                                    <p:animEffect transition="in" filter="circle(in)">
                                      <p:cBhvr>
                                        <p:cTn id="19" dur="2000"/>
                                        <p:tgtEl>
                                          <p:spTgt spid="3">
                                            <p:txEl>
                                              <p:pRg st="5" end="5"/>
                                            </p:txEl>
                                          </p:spTgt>
                                        </p:tgtEl>
                                      </p:cBhvr>
                                    </p:animEffect>
                                  </p:childTnLst>
                                </p:cTn>
                              </p:par>
                              <p:par>
                                <p:cTn id="20" presetID="6" presetClass="entr" presetSubtype="16" fill="hold" grpId="0" nodeType="withEffect">
                                  <p:stCondLst>
                                    <p:cond delay="5000"/>
                                  </p:stCondLst>
                                  <p:childTnLst>
                                    <p:set>
                                      <p:cBhvr>
                                        <p:cTn id="21" dur="1" fill="hold">
                                          <p:stCondLst>
                                            <p:cond delay="0"/>
                                          </p:stCondLst>
                                        </p:cTn>
                                        <p:tgtEl>
                                          <p:spTgt spid="3">
                                            <p:txEl>
                                              <p:pRg st="6" end="6"/>
                                            </p:txEl>
                                          </p:spTgt>
                                        </p:tgtEl>
                                        <p:attrNameLst>
                                          <p:attrName>style.visibility</p:attrName>
                                        </p:attrNameLst>
                                      </p:cBhvr>
                                      <p:to>
                                        <p:strVal val="visible"/>
                                      </p:to>
                                    </p:set>
                                    <p:animEffect transition="in" filter="circle(in)">
                                      <p:cBhvr>
                                        <p:cTn id="22" dur="1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8229600" cy="685800"/>
          </a:xfrm>
        </p:spPr>
        <p:txBody>
          <a:bodyPr>
            <a:normAutofit/>
          </a:bodyPr>
          <a:lstStyle/>
          <a:p>
            <a:pPr algn="ctr">
              <a:defRPr/>
            </a:pPr>
            <a:r>
              <a:rPr lang="fa-IR" sz="3200" b="1" dirty="0" smtClean="0">
                <a:solidFill>
                  <a:srgbClr val="FF0000"/>
                </a:solidFill>
                <a:effectLst/>
                <a:cs typeface="B Compset" panose="00000400000000000000" pitchFamily="2" charset="-78"/>
              </a:rPr>
              <a:t>رهبران اخلاقی اجتماع ایجاد می کنند. </a:t>
            </a:r>
            <a:endParaRPr lang="fa-IR" sz="3200" dirty="0">
              <a:solidFill>
                <a:srgbClr val="FF0000"/>
              </a:solidFill>
              <a:cs typeface="B Compset" panose="00000400000000000000" pitchFamily="2" charset="-78"/>
            </a:endParaRPr>
          </a:p>
        </p:txBody>
      </p:sp>
      <p:sp>
        <p:nvSpPr>
          <p:cNvPr id="58371" name="Content Placeholder 2"/>
          <p:cNvSpPr>
            <a:spLocks noGrp="1"/>
          </p:cNvSpPr>
          <p:nvPr>
            <p:ph idx="1"/>
          </p:nvPr>
        </p:nvSpPr>
        <p:spPr>
          <a:xfrm>
            <a:off x="0" y="1143000"/>
            <a:ext cx="9144000" cy="4648200"/>
          </a:xfrm>
        </p:spPr>
        <p:txBody>
          <a:bodyPr>
            <a:normAutofit fontScale="92500" lnSpcReduction="10000"/>
          </a:bodyPr>
          <a:lstStyle/>
          <a:p>
            <a:pPr algn="just" rtl="1"/>
            <a:r>
              <a:rPr lang="fa-IR" sz="2800" b="1" dirty="0" smtClean="0">
                <a:effectLst/>
                <a:cs typeface="B Compset" panose="00000400000000000000" pitchFamily="2" charset="-78"/>
              </a:rPr>
              <a:t>فرایند نفوذ در دیگران برای تحقق یک هدف مشترک یا همگانی. این تعریف به وضوح دارای بعد اخلاقی است زیرا به یک </a:t>
            </a:r>
            <a:r>
              <a:rPr lang="fa-IR" sz="2800" b="1" dirty="0" smtClean="0">
                <a:solidFill>
                  <a:srgbClr val="C00000"/>
                </a:solidFill>
                <a:effectLst/>
                <a:cs typeface="B Compset" panose="00000400000000000000" pitchFamily="2" charset="-78"/>
              </a:rPr>
              <a:t>هدف مشترک </a:t>
            </a:r>
            <a:r>
              <a:rPr lang="fa-IR" sz="2800" b="1" dirty="0" smtClean="0">
                <a:effectLst/>
                <a:cs typeface="B Compset" panose="00000400000000000000" pitchFamily="2" charset="-78"/>
              </a:rPr>
              <a:t>اشاره دارد. </a:t>
            </a:r>
          </a:p>
          <a:p>
            <a:pPr algn="just" rtl="1">
              <a:buFontTx/>
              <a:buNone/>
            </a:pPr>
            <a:endParaRPr lang="fa-IR" sz="1800" b="1" dirty="0" smtClean="0">
              <a:effectLst/>
              <a:cs typeface="2  Compset" pitchFamily="2" charset="-78"/>
            </a:endParaRPr>
          </a:p>
          <a:p>
            <a:pPr algn="just" rtl="1"/>
            <a:r>
              <a:rPr lang="fa-IR" sz="2800" b="1" dirty="0" smtClean="0">
                <a:effectLst/>
                <a:cs typeface="B Compset" panose="00000400000000000000" pitchFamily="2" charset="-78"/>
              </a:rPr>
              <a:t>یک هدف مشترک ایجاب می کند که رهبر و پیروان در رابطه با مسیری که گروه طی می کند، توافق داشته باشند. رهبران باید اهداف اصلی خود و همچنین اهداف پیروان خود را مورد توجه قرار دهند.</a:t>
            </a:r>
          </a:p>
          <a:p>
            <a:pPr algn="just" rtl="1">
              <a:buFontTx/>
              <a:buNone/>
            </a:pPr>
            <a:endParaRPr lang="fa-IR" sz="1800" b="1" dirty="0" smtClean="0">
              <a:effectLst/>
              <a:cs typeface="2  Compset" pitchFamily="2" charset="-78"/>
            </a:endParaRPr>
          </a:p>
          <a:p>
            <a:pPr algn="just" rtl="1"/>
            <a:r>
              <a:rPr lang="fa-IR" sz="1800" b="1" dirty="0" smtClean="0">
                <a:effectLst/>
                <a:cs typeface="B Compset" panose="00000400000000000000" pitchFamily="2" charset="-78"/>
              </a:rPr>
              <a:t>رهبران تحول آفرین </a:t>
            </a:r>
            <a:r>
              <a:rPr lang="fa-IR" sz="1800" b="1" dirty="0" smtClean="0">
                <a:cs typeface="B Compset" panose="00000400000000000000" pitchFamily="2" charset="-78"/>
              </a:rPr>
              <a:t>راستین</a:t>
            </a:r>
            <a:r>
              <a:rPr lang="fa-IR" sz="1800" b="1" dirty="0" smtClean="0">
                <a:effectLst/>
                <a:cs typeface="B Compset" panose="00000400000000000000" pitchFamily="2" charset="-78"/>
              </a:rPr>
              <a:t> --------------------------------رهبران تحول آفرین کاذب.</a:t>
            </a:r>
          </a:p>
          <a:p>
            <a:pPr algn="just" rtl="1"/>
            <a:r>
              <a:rPr lang="fa-IR" sz="1800" b="1" dirty="0" smtClean="0">
                <a:effectLst/>
                <a:cs typeface="B Compset" panose="00000400000000000000" pitchFamily="2" charset="-78"/>
              </a:rPr>
              <a:t>نیات مشترک یعنی رهبران نمی توانند خواسته های خود را بر دیگران تحمیل کنند. آنها بايد اهدافی را دنبال کنند که با خواست همه افراد سازگار باشد. </a:t>
            </a:r>
          </a:p>
          <a:p>
            <a:pPr algn="just" rtl="1">
              <a:buFontTx/>
              <a:buNone/>
            </a:pPr>
            <a:endParaRPr lang="en-US" sz="1800" b="1" dirty="0" smtClean="0">
              <a:effectLst/>
              <a:cs typeface="2  Compset" pitchFamily="2" charset="-78"/>
            </a:endParaRPr>
          </a:p>
          <a:p>
            <a:pPr algn="just" rtl="1"/>
            <a:r>
              <a:rPr lang="fa-IR" sz="1800" b="1" i="1" dirty="0" smtClean="0">
                <a:effectLst/>
                <a:cs typeface="2  Compset" pitchFamily="2" charset="-78"/>
              </a:rPr>
              <a:t>حضرت علي مي فرمايند:</a:t>
            </a:r>
          </a:p>
          <a:p>
            <a:pPr algn="just" rtl="1">
              <a:buFontTx/>
              <a:buNone/>
            </a:pPr>
            <a:r>
              <a:rPr lang="fa-IR" sz="2400" b="1" i="1" dirty="0" smtClean="0">
                <a:solidFill>
                  <a:srgbClr val="FF0000"/>
                </a:solidFill>
                <a:effectLst/>
                <a:cs typeface="2  Compset" pitchFamily="2" charset="-78"/>
              </a:rPr>
              <a:t>               نزديك شدن به مردم در اخلاق شان مايه امنيت از دشمني و كينه هاي آنان است</a:t>
            </a:r>
          </a:p>
        </p:txBody>
      </p:sp>
      <p:sp>
        <p:nvSpPr>
          <p:cNvPr id="4" name="Footer Placeholder 3"/>
          <p:cNvSpPr>
            <a:spLocks noGrp="1"/>
          </p:cNvSpPr>
          <p:nvPr>
            <p:ph type="ftr" sz="quarter" idx="11"/>
          </p:nvPr>
        </p:nvSpPr>
        <p:spPr/>
        <p:txBody>
          <a:bodyPr/>
          <a:lstStyle/>
          <a:p>
            <a:pPr>
              <a:defRPr/>
            </a:pPr>
            <a:r>
              <a:rPr lang="fa-IR" sz="1000" dirty="0">
                <a:solidFill>
                  <a:srgbClr val="000000"/>
                </a:solidFill>
                <a:latin typeface="2  Compset"/>
                <a:cs typeface="B Compset" panose="00000400000000000000" pitchFamily="2" charset="-78"/>
              </a:rPr>
              <a:t>دکتر داریوش غلام زاده- همایش آسیب شناسی- تعهد و تعلق و رهبری</a:t>
            </a:r>
            <a:endParaRPr lang="en-US" sz="1000" dirty="0">
              <a:solidFill>
                <a:srgbClr val="000000"/>
              </a:solidFill>
              <a:latin typeface="2  Compset"/>
              <a:cs typeface="B Compset" panose="00000400000000000000" pitchFamily="2" charset="-78"/>
            </a:endParaRPr>
          </a:p>
        </p:txBody>
      </p:sp>
    </p:spTree>
    <p:extLst>
      <p:ext uri="{BB962C8B-B14F-4D97-AF65-F5344CB8AC3E}">
        <p14:creationId xmlns:p14="http://schemas.microsoft.com/office/powerpoint/2010/main" val="16107251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58371">
                                            <p:txEl>
                                              <p:pRg st="0" end="0"/>
                                            </p:txEl>
                                          </p:spTgt>
                                        </p:tgtEl>
                                        <p:attrNameLst>
                                          <p:attrName>style.visibility</p:attrName>
                                        </p:attrNameLst>
                                      </p:cBhvr>
                                      <p:to>
                                        <p:strVal val="visible"/>
                                      </p:to>
                                    </p:set>
                                    <p:animEffect transition="in" filter="barn(inVertical)">
                                      <p:cBhvr>
                                        <p:cTn id="7" dur="2000"/>
                                        <p:tgtEl>
                                          <p:spTgt spid="58371">
                                            <p:txEl>
                                              <p:pRg st="0" end="0"/>
                                            </p:txEl>
                                          </p:spTgt>
                                        </p:tgtEl>
                                      </p:cBhvr>
                                    </p:animEffect>
                                  </p:childTnLst>
                                </p:cTn>
                              </p:par>
                            </p:childTnLst>
                          </p:cTn>
                        </p:par>
                        <p:par>
                          <p:cTn id="8" fill="hold">
                            <p:stCondLst>
                              <p:cond delay="2000"/>
                            </p:stCondLst>
                            <p:childTnLst>
                              <p:par>
                                <p:cTn id="9" presetID="16" presetClass="entr" presetSubtype="21" fill="hold" grpId="0" nodeType="afterEffect">
                                  <p:stCondLst>
                                    <p:cond delay="3000"/>
                                  </p:stCondLst>
                                  <p:childTnLst>
                                    <p:set>
                                      <p:cBhvr>
                                        <p:cTn id="10" dur="1" fill="hold">
                                          <p:stCondLst>
                                            <p:cond delay="0"/>
                                          </p:stCondLst>
                                        </p:cTn>
                                        <p:tgtEl>
                                          <p:spTgt spid="58371">
                                            <p:txEl>
                                              <p:pRg st="2" end="2"/>
                                            </p:txEl>
                                          </p:spTgt>
                                        </p:tgtEl>
                                        <p:attrNameLst>
                                          <p:attrName>style.visibility</p:attrName>
                                        </p:attrNameLst>
                                      </p:cBhvr>
                                      <p:to>
                                        <p:strVal val="visible"/>
                                      </p:to>
                                    </p:set>
                                    <p:animEffect transition="in" filter="barn(inVertical)">
                                      <p:cBhvr>
                                        <p:cTn id="11" dur="2000"/>
                                        <p:tgtEl>
                                          <p:spTgt spid="58371">
                                            <p:txEl>
                                              <p:pRg st="2" end="2"/>
                                            </p:txEl>
                                          </p:spTgt>
                                        </p:tgtEl>
                                      </p:cBhvr>
                                    </p:animEffect>
                                  </p:childTnLst>
                                </p:cTn>
                              </p:par>
                            </p:childTnLst>
                          </p:cTn>
                        </p:par>
                        <p:par>
                          <p:cTn id="12" fill="hold">
                            <p:stCondLst>
                              <p:cond delay="7000"/>
                            </p:stCondLst>
                            <p:childTnLst>
                              <p:par>
                                <p:cTn id="13" presetID="16" presetClass="entr" presetSubtype="21" fill="hold" grpId="0" nodeType="afterEffect">
                                  <p:stCondLst>
                                    <p:cond delay="0"/>
                                  </p:stCondLst>
                                  <p:childTnLst>
                                    <p:set>
                                      <p:cBhvr>
                                        <p:cTn id="14" dur="1" fill="hold">
                                          <p:stCondLst>
                                            <p:cond delay="0"/>
                                          </p:stCondLst>
                                        </p:cTn>
                                        <p:tgtEl>
                                          <p:spTgt spid="58371">
                                            <p:txEl>
                                              <p:pRg st="4" end="4"/>
                                            </p:txEl>
                                          </p:spTgt>
                                        </p:tgtEl>
                                        <p:attrNameLst>
                                          <p:attrName>style.visibility</p:attrName>
                                        </p:attrNameLst>
                                      </p:cBhvr>
                                      <p:to>
                                        <p:strVal val="visible"/>
                                      </p:to>
                                    </p:set>
                                    <p:animEffect transition="in" filter="barn(inVertical)">
                                      <p:cBhvr>
                                        <p:cTn id="15" dur="2000"/>
                                        <p:tgtEl>
                                          <p:spTgt spid="58371">
                                            <p:txEl>
                                              <p:pRg st="4" end="4"/>
                                            </p:txEl>
                                          </p:spTgt>
                                        </p:tgtEl>
                                      </p:cBhvr>
                                    </p:animEffect>
                                  </p:childTnLst>
                                </p:cTn>
                              </p:par>
                            </p:childTnLst>
                          </p:cTn>
                        </p:par>
                        <p:par>
                          <p:cTn id="16" fill="hold">
                            <p:stCondLst>
                              <p:cond delay="9000"/>
                            </p:stCondLst>
                            <p:childTnLst>
                              <p:par>
                                <p:cTn id="17" presetID="16" presetClass="entr" presetSubtype="21" fill="hold" grpId="0" nodeType="afterEffect">
                                  <p:stCondLst>
                                    <p:cond delay="0"/>
                                  </p:stCondLst>
                                  <p:childTnLst>
                                    <p:set>
                                      <p:cBhvr>
                                        <p:cTn id="18" dur="1" fill="hold">
                                          <p:stCondLst>
                                            <p:cond delay="0"/>
                                          </p:stCondLst>
                                        </p:cTn>
                                        <p:tgtEl>
                                          <p:spTgt spid="58371">
                                            <p:txEl>
                                              <p:pRg st="5" end="5"/>
                                            </p:txEl>
                                          </p:spTgt>
                                        </p:tgtEl>
                                        <p:attrNameLst>
                                          <p:attrName>style.visibility</p:attrName>
                                        </p:attrNameLst>
                                      </p:cBhvr>
                                      <p:to>
                                        <p:strVal val="visible"/>
                                      </p:to>
                                    </p:set>
                                    <p:animEffect transition="in" filter="barn(inVertical)">
                                      <p:cBhvr>
                                        <p:cTn id="19" dur="2000"/>
                                        <p:tgtEl>
                                          <p:spTgt spid="58371">
                                            <p:txEl>
                                              <p:pRg st="5" end="5"/>
                                            </p:txEl>
                                          </p:spTgt>
                                        </p:tgtEl>
                                      </p:cBhvr>
                                    </p:animEffect>
                                  </p:childTnLst>
                                </p:cTn>
                              </p:par>
                            </p:childTnLst>
                          </p:cTn>
                        </p:par>
                        <p:par>
                          <p:cTn id="20" fill="hold">
                            <p:stCondLst>
                              <p:cond delay="11000"/>
                            </p:stCondLst>
                            <p:childTnLst>
                              <p:par>
                                <p:cTn id="21" presetID="16" presetClass="entr" presetSubtype="21" fill="hold" grpId="0" nodeType="afterEffect">
                                  <p:stCondLst>
                                    <p:cond delay="0"/>
                                  </p:stCondLst>
                                  <p:childTnLst>
                                    <p:set>
                                      <p:cBhvr>
                                        <p:cTn id="22" dur="1" fill="hold">
                                          <p:stCondLst>
                                            <p:cond delay="0"/>
                                          </p:stCondLst>
                                        </p:cTn>
                                        <p:tgtEl>
                                          <p:spTgt spid="58371">
                                            <p:txEl>
                                              <p:pRg st="7" end="7"/>
                                            </p:txEl>
                                          </p:spTgt>
                                        </p:tgtEl>
                                        <p:attrNameLst>
                                          <p:attrName>style.visibility</p:attrName>
                                        </p:attrNameLst>
                                      </p:cBhvr>
                                      <p:to>
                                        <p:strVal val="visible"/>
                                      </p:to>
                                    </p:set>
                                    <p:animEffect transition="in" filter="barn(inVertical)">
                                      <p:cBhvr>
                                        <p:cTn id="23" dur="2500"/>
                                        <p:tgtEl>
                                          <p:spTgt spid="58371">
                                            <p:txEl>
                                              <p:pRg st="7" end="7"/>
                                            </p:txEl>
                                          </p:spTgt>
                                        </p:tgtEl>
                                      </p:cBhvr>
                                    </p:animEffect>
                                  </p:childTnLst>
                                </p:cTn>
                              </p:par>
                            </p:childTnLst>
                          </p:cTn>
                        </p:par>
                        <p:par>
                          <p:cTn id="24" fill="hold">
                            <p:stCondLst>
                              <p:cond delay="13500"/>
                            </p:stCondLst>
                            <p:childTnLst>
                              <p:par>
                                <p:cTn id="25" presetID="16" presetClass="entr" presetSubtype="21" fill="hold" grpId="0" nodeType="afterEffect">
                                  <p:stCondLst>
                                    <p:cond delay="0"/>
                                  </p:stCondLst>
                                  <p:childTnLst>
                                    <p:set>
                                      <p:cBhvr>
                                        <p:cTn id="26" dur="1" fill="hold">
                                          <p:stCondLst>
                                            <p:cond delay="0"/>
                                          </p:stCondLst>
                                        </p:cTn>
                                        <p:tgtEl>
                                          <p:spTgt spid="58371">
                                            <p:txEl>
                                              <p:pRg st="8" end="8"/>
                                            </p:txEl>
                                          </p:spTgt>
                                        </p:tgtEl>
                                        <p:attrNameLst>
                                          <p:attrName>style.visibility</p:attrName>
                                        </p:attrNameLst>
                                      </p:cBhvr>
                                      <p:to>
                                        <p:strVal val="visible"/>
                                      </p:to>
                                    </p:set>
                                    <p:animEffect transition="in" filter="barn(inVertical)">
                                      <p:cBhvr>
                                        <p:cTn id="27" dur="1750"/>
                                        <p:tgtEl>
                                          <p:spTgt spid="58371">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371" grpId="0" build="p"/>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685800"/>
            <a:ext cx="8686800" cy="5638800"/>
          </a:xfrm>
        </p:spPr>
        <p:txBody>
          <a:bodyPr/>
          <a:lstStyle/>
          <a:p>
            <a:pPr algn="just" rtl="1">
              <a:defRPr/>
            </a:pPr>
            <a:r>
              <a:rPr lang="fa-IR" sz="2000" b="1" dirty="0" smtClean="0">
                <a:effectLst/>
                <a:cs typeface="B Compset" panose="00000400000000000000" pitchFamily="2" charset="-78"/>
              </a:rPr>
              <a:t>یک رهبر اخلاقی اهداف همه افراد گروه را مورد توجه قرار داده و نسبت به منافع اجتماع و فرهنگ توجه دارد. چنین رهبری در عمل نشان می دهد که نسبت به دیگران توجه دارد و دیگران را وادار به انجام کاری نمی کند و یا اهداف و مقاصد دیگران را نادیده نمی گیرد.</a:t>
            </a:r>
          </a:p>
          <a:p>
            <a:pPr algn="just" rtl="1">
              <a:defRPr/>
            </a:pPr>
            <a:endParaRPr lang="en-US" sz="2000" dirty="0" smtClean="0">
              <a:effectLst/>
            </a:endParaRPr>
          </a:p>
          <a:p>
            <a:pPr algn="just" rtl="1">
              <a:defRPr/>
            </a:pPr>
            <a:r>
              <a:rPr lang="fa-IR" sz="2000" b="1" dirty="0">
                <a:cs typeface="B Compset" panose="00000400000000000000" pitchFamily="2" charset="-78"/>
              </a:rPr>
              <a:t>رهبری اخلاقی ایجاب می کند که سلامت جامعه نیز باید مد نظر قرار گیرد. به این ترتیب رهبران و پیروان باید به بیش از اهداف متقابل خویش بیاندیشند. آنها باید به اهداف "همگانی" نیز توجه داشته باشند. </a:t>
            </a:r>
          </a:p>
          <a:p>
            <a:pPr algn="just" rtl="1">
              <a:defRPr/>
            </a:pPr>
            <a:endParaRPr lang="fa-IR" sz="2000" dirty="0" smtClean="0">
              <a:effectLst/>
            </a:endParaRPr>
          </a:p>
          <a:p>
            <a:pPr algn="just" rtl="1">
              <a:defRPr/>
            </a:pPr>
            <a:r>
              <a:rPr lang="fa-IR" sz="2000" b="1" dirty="0" smtClean="0">
                <a:solidFill>
                  <a:srgbClr val="FF0000"/>
                </a:solidFill>
                <a:effectLst/>
                <a:cs typeface="B Compset" panose="00000400000000000000" pitchFamily="2" charset="-78"/>
              </a:rPr>
              <a:t>حضرت علي مي فرمايند:</a:t>
            </a:r>
            <a:r>
              <a:rPr lang="fa-IR" sz="2000" b="1" i="1" dirty="0" smtClean="0">
                <a:solidFill>
                  <a:srgbClr val="FF0000"/>
                </a:solidFill>
                <a:effectLst/>
                <a:cs typeface="B Compset" panose="00000400000000000000" pitchFamily="2" charset="-78"/>
              </a:rPr>
              <a:t> "و هرگز سنت نيكويي را كه پيشتازان اين ملت بدان عمل نموده اند مشكن، آن سنتي كه موجب انس و الفت بين مردم گرديد و ملت و رعيت بر اساس آن به زندگي شايسته اي دست يافته است و هرگز سنتي را بنيان مگذار كه كمترين ضرر و زياني به سنت هاي گذشته وارد مي سازد زيرا پاداش براي سنت گذاران نيكو و وزر و وبال سنت شكني گريبان گير تو خواهد بود(نامه 53؛ نقل از پيام هاي اداري نهج البلاغه، ص 135).  </a:t>
            </a:r>
            <a:endParaRPr lang="en-US" sz="2000" b="1" dirty="0" smtClean="0">
              <a:solidFill>
                <a:srgbClr val="FF0000"/>
              </a:solidFill>
              <a:effectLst/>
              <a:cs typeface="B Compset" panose="00000400000000000000" pitchFamily="2" charset="-78"/>
            </a:endParaRPr>
          </a:p>
        </p:txBody>
      </p:sp>
      <p:sp>
        <p:nvSpPr>
          <p:cNvPr id="4" name="Footer Placeholder 3"/>
          <p:cNvSpPr>
            <a:spLocks noGrp="1"/>
          </p:cNvSpPr>
          <p:nvPr>
            <p:ph type="ftr" sz="quarter" idx="11"/>
          </p:nvPr>
        </p:nvSpPr>
        <p:spPr/>
        <p:txBody>
          <a:bodyPr/>
          <a:lstStyle/>
          <a:p>
            <a:pPr>
              <a:defRPr/>
            </a:pPr>
            <a:r>
              <a:rPr lang="fa-IR" sz="1000" dirty="0">
                <a:solidFill>
                  <a:srgbClr val="000000"/>
                </a:solidFill>
                <a:latin typeface="2  Compset"/>
                <a:cs typeface="B Compset" panose="00000400000000000000" pitchFamily="2" charset="-78"/>
              </a:rPr>
              <a:t>دکتر داریوش غلام زاده- همایش آسیب شناسی- تعهد و تعلق و رهبری</a:t>
            </a:r>
            <a:endParaRPr lang="en-US" sz="1000" dirty="0">
              <a:solidFill>
                <a:srgbClr val="000000"/>
              </a:solidFill>
              <a:latin typeface="2  Compset"/>
              <a:cs typeface="B Compset" panose="00000400000000000000" pitchFamily="2" charset="-78"/>
            </a:endParaRPr>
          </a:p>
        </p:txBody>
      </p:sp>
    </p:spTree>
    <p:extLst>
      <p:ext uri="{BB962C8B-B14F-4D97-AF65-F5344CB8AC3E}">
        <p14:creationId xmlns:p14="http://schemas.microsoft.com/office/powerpoint/2010/main" val="34084505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grpId="0"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ircle(in)">
                                      <p:cBhvr>
                                        <p:cTn id="7" dur="2000"/>
                                        <p:tgtEl>
                                          <p:spTgt spid="3">
                                            <p:txEl>
                                              <p:pRg st="0" end="0"/>
                                            </p:txEl>
                                          </p:spTgt>
                                        </p:tgtEl>
                                      </p:cBhvr>
                                    </p:animEffect>
                                  </p:childTnLst>
                                </p:cTn>
                              </p:par>
                            </p:childTnLst>
                          </p:cTn>
                        </p:par>
                        <p:par>
                          <p:cTn id="8" fill="hold">
                            <p:stCondLst>
                              <p:cond delay="2000"/>
                            </p:stCondLst>
                            <p:childTnLst>
                              <p:par>
                                <p:cTn id="9" presetID="6" presetClass="entr" presetSubtype="16" fill="hold" grpId="0" nodeType="afterEffect">
                                  <p:stCondLst>
                                    <p:cond delay="4000"/>
                                  </p:stCondLst>
                                  <p:childTnLst>
                                    <p:set>
                                      <p:cBhvr>
                                        <p:cTn id="10" dur="1" fill="hold">
                                          <p:stCondLst>
                                            <p:cond delay="0"/>
                                          </p:stCondLst>
                                        </p:cTn>
                                        <p:tgtEl>
                                          <p:spTgt spid="3">
                                            <p:txEl>
                                              <p:pRg st="2" end="2"/>
                                            </p:txEl>
                                          </p:spTgt>
                                        </p:tgtEl>
                                        <p:attrNameLst>
                                          <p:attrName>style.visibility</p:attrName>
                                        </p:attrNameLst>
                                      </p:cBhvr>
                                      <p:to>
                                        <p:strVal val="visible"/>
                                      </p:to>
                                    </p:set>
                                    <p:animEffect transition="in" filter="circle(in)">
                                      <p:cBhvr>
                                        <p:cTn id="11" dur="4000"/>
                                        <p:tgtEl>
                                          <p:spTgt spid="3">
                                            <p:txEl>
                                              <p:pRg st="2" end="2"/>
                                            </p:txEl>
                                          </p:spTgt>
                                        </p:tgtEl>
                                      </p:cBhvr>
                                    </p:animEffect>
                                  </p:childTnLst>
                                </p:cTn>
                              </p:par>
                            </p:childTnLst>
                          </p:cTn>
                        </p:par>
                        <p:par>
                          <p:cTn id="12" fill="hold">
                            <p:stCondLst>
                              <p:cond delay="10000"/>
                            </p:stCondLst>
                            <p:childTnLst>
                              <p:par>
                                <p:cTn id="13" presetID="6" presetClass="entr" presetSubtype="16" fill="hold" grpId="0" nodeType="afterEffect">
                                  <p:stCondLst>
                                    <p:cond delay="4000"/>
                                  </p:stCondLst>
                                  <p:childTnLst>
                                    <p:set>
                                      <p:cBhvr>
                                        <p:cTn id="14" dur="1" fill="hold">
                                          <p:stCondLst>
                                            <p:cond delay="0"/>
                                          </p:stCondLst>
                                        </p:cTn>
                                        <p:tgtEl>
                                          <p:spTgt spid="3">
                                            <p:txEl>
                                              <p:pRg st="4" end="4"/>
                                            </p:txEl>
                                          </p:spTgt>
                                        </p:tgtEl>
                                        <p:attrNameLst>
                                          <p:attrName>style.visibility</p:attrName>
                                        </p:attrNameLst>
                                      </p:cBhvr>
                                      <p:to>
                                        <p:strVal val="visible"/>
                                      </p:to>
                                    </p:set>
                                    <p:animEffect transition="in" filter="circle(in)">
                                      <p:cBhvr>
                                        <p:cTn id="15" dur="40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381000"/>
            <a:ext cx="8763000" cy="4953000"/>
          </a:xfrm>
        </p:spPr>
        <p:txBody>
          <a:bodyPr/>
          <a:lstStyle/>
          <a:p>
            <a:pPr algn="just" rtl="1">
              <a:buFontTx/>
              <a:buNone/>
              <a:defRPr/>
            </a:pPr>
            <a:endParaRPr lang="fa-IR" sz="2400" dirty="0" smtClean="0">
              <a:effectLst/>
              <a:cs typeface="2  Compset" pitchFamily="2" charset="-78"/>
            </a:endParaRPr>
          </a:p>
          <a:p>
            <a:pPr algn="just" rtl="1">
              <a:buFontTx/>
              <a:buNone/>
              <a:defRPr/>
            </a:pPr>
            <a:r>
              <a:rPr lang="fa-IR" sz="3600" dirty="0" smtClean="0">
                <a:solidFill>
                  <a:srgbClr val="FF0000"/>
                </a:solidFill>
                <a:effectLst/>
                <a:cs typeface="2  Compset" pitchFamily="2" charset="-78"/>
              </a:rPr>
              <a:t>حضرت علي در نامه 53 مي فرمايند: </a:t>
            </a:r>
            <a:endParaRPr lang="en-US" sz="3600" dirty="0" smtClean="0">
              <a:solidFill>
                <a:srgbClr val="FF0000"/>
              </a:solidFill>
              <a:effectLst/>
              <a:cs typeface="2  Compset" pitchFamily="2" charset="-78"/>
            </a:endParaRPr>
          </a:p>
          <a:p>
            <a:pPr algn="just" rtl="1">
              <a:defRPr/>
            </a:pPr>
            <a:r>
              <a:rPr lang="fa-IR" sz="2800" b="1" dirty="0" smtClean="0">
                <a:effectLst/>
                <a:cs typeface="B Compset" panose="00000400000000000000" pitchFamily="2" charset="-78"/>
              </a:rPr>
              <a:t>"و همانا ستون دين و تشكل جمعي مسلمانان و وسيله دفع دشمنان همان توده مردم اند. بنابراين بايد گوش تو به سخن آنها و تمايل تو به سمت آنان باشد.”</a:t>
            </a:r>
          </a:p>
          <a:p>
            <a:pPr algn="just" rtl="1">
              <a:buFontTx/>
              <a:buNone/>
              <a:defRPr/>
            </a:pPr>
            <a:endParaRPr lang="fa-IR" sz="2400" dirty="0" smtClean="0">
              <a:effectLst/>
              <a:cs typeface="2  Compset" pitchFamily="2" charset="-78"/>
            </a:endParaRPr>
          </a:p>
          <a:p>
            <a:pPr algn="just" rtl="1">
              <a:buFontTx/>
              <a:buNone/>
              <a:defRPr/>
            </a:pPr>
            <a:endParaRPr lang="en-US" sz="2400" dirty="0" smtClean="0">
              <a:effectLst/>
              <a:cs typeface="2  Compset" pitchFamily="2" charset="-78"/>
            </a:endParaRPr>
          </a:p>
          <a:p>
            <a:pPr algn="just" rtl="1">
              <a:defRPr/>
            </a:pPr>
            <a:r>
              <a:rPr lang="fa-IR" sz="2800" b="1" dirty="0" smtClean="0">
                <a:effectLst/>
                <a:cs typeface="B Compset" panose="00000400000000000000" pitchFamily="2" charset="-78"/>
              </a:rPr>
              <a:t>"و بايد بهترين امور در نزد تو متوسط ترين آنها در حق و فراگيرترين آنها در عدالت و جامع ترين آنها در رضايت مردم باشد زيرا خشم عموم تنها رضايت و خشنودي چند تن خواص را پايمال مي نمايد و خشم چند تن در برابر خشنودي همگان بخشوده مي شود.“</a:t>
            </a:r>
          </a:p>
          <a:p>
            <a:pPr>
              <a:defRPr/>
            </a:pPr>
            <a:endParaRPr lang="fa-IR" sz="2400" dirty="0">
              <a:cs typeface="2  Compset" pitchFamily="2" charset="-78"/>
            </a:endParaRPr>
          </a:p>
        </p:txBody>
      </p:sp>
      <p:sp>
        <p:nvSpPr>
          <p:cNvPr id="4" name="Footer Placeholder 3"/>
          <p:cNvSpPr>
            <a:spLocks noGrp="1"/>
          </p:cNvSpPr>
          <p:nvPr>
            <p:ph type="ftr" sz="quarter" idx="11"/>
          </p:nvPr>
        </p:nvSpPr>
        <p:spPr/>
        <p:txBody>
          <a:bodyPr/>
          <a:lstStyle/>
          <a:p>
            <a:pPr>
              <a:defRPr/>
            </a:pPr>
            <a:r>
              <a:rPr lang="fa-IR" sz="1000" dirty="0">
                <a:solidFill>
                  <a:srgbClr val="000000"/>
                </a:solidFill>
                <a:latin typeface="2  Compset"/>
                <a:cs typeface="B Compset" panose="00000400000000000000" pitchFamily="2" charset="-78"/>
              </a:rPr>
              <a:t>دکتر داریوش غلام زاده- همایش آسیب شناسی- تعهد و تعلق و رهبری</a:t>
            </a:r>
            <a:endParaRPr lang="en-US" sz="1000" dirty="0">
              <a:solidFill>
                <a:srgbClr val="000000"/>
              </a:solidFill>
              <a:latin typeface="2  Compset"/>
              <a:cs typeface="B Compset" panose="00000400000000000000" pitchFamily="2" charset="-78"/>
            </a:endParaRPr>
          </a:p>
        </p:txBody>
      </p:sp>
    </p:spTree>
    <p:extLst>
      <p:ext uri="{BB962C8B-B14F-4D97-AF65-F5344CB8AC3E}">
        <p14:creationId xmlns:p14="http://schemas.microsoft.com/office/powerpoint/2010/main" val="372603612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a:xfrm>
            <a:off x="457200" y="533400"/>
            <a:ext cx="8229600" cy="990600"/>
          </a:xfrm>
        </p:spPr>
        <p:txBody>
          <a:bodyPr/>
          <a:lstStyle/>
          <a:p>
            <a:pPr eaLnBrk="1" fontAlgn="auto" hangingPunct="1">
              <a:spcAft>
                <a:spcPts val="0"/>
              </a:spcAft>
              <a:defRPr/>
            </a:pPr>
            <a:r>
              <a:rPr lang="en-US" dirty="0" smtClean="0">
                <a:solidFill>
                  <a:schemeClr val="tx2">
                    <a:tint val="100000"/>
                    <a:satMod val="250000"/>
                  </a:schemeClr>
                </a:solidFill>
              </a:rPr>
              <a:t>Engagement Defined</a:t>
            </a:r>
          </a:p>
        </p:txBody>
      </p:sp>
      <p:sp>
        <p:nvSpPr>
          <p:cNvPr id="10243" name="Content Placeholder 2"/>
          <p:cNvSpPr>
            <a:spLocks noGrp="1"/>
          </p:cNvSpPr>
          <p:nvPr>
            <p:ph idx="1"/>
          </p:nvPr>
        </p:nvSpPr>
        <p:spPr>
          <a:xfrm>
            <a:off x="457200" y="1905000"/>
            <a:ext cx="8229600" cy="4572000"/>
          </a:xfrm>
        </p:spPr>
        <p:txBody>
          <a:bodyPr/>
          <a:lstStyle/>
          <a:p>
            <a:pPr eaLnBrk="1" hangingPunct="1"/>
            <a:r>
              <a:rPr lang="en-US" altLang="en-US" sz="2400" smtClean="0"/>
              <a:t>Employee Engagement is a deep and broad connection  employees have with an organization that results in a willingness to go beyond what’s expected of them to help the organization succeed. </a:t>
            </a:r>
          </a:p>
          <a:p>
            <a:pPr eaLnBrk="1" hangingPunct="1"/>
            <a:r>
              <a:rPr lang="en-US" altLang="en-US" sz="2400" smtClean="0"/>
              <a:t>This connection occurs at 3 levels:</a:t>
            </a:r>
          </a:p>
          <a:p>
            <a:pPr lvl="1" eaLnBrk="1" hangingPunct="1"/>
            <a:r>
              <a:rPr lang="en-US" altLang="en-US" sz="2000" smtClean="0"/>
              <a:t>The Rational (the head)</a:t>
            </a:r>
          </a:p>
          <a:p>
            <a:pPr lvl="1" eaLnBrk="1" hangingPunct="1"/>
            <a:r>
              <a:rPr lang="en-US" altLang="en-US" sz="2000" smtClean="0"/>
              <a:t>The emotional (the heart)</a:t>
            </a:r>
          </a:p>
          <a:p>
            <a:pPr lvl="1" eaLnBrk="1" hangingPunct="1"/>
            <a:r>
              <a:rPr lang="en-US" altLang="en-US" sz="2000" smtClean="0"/>
              <a:t>The motivational (the hands)</a:t>
            </a:r>
          </a:p>
          <a:p>
            <a:pPr lvl="1" eaLnBrk="1" hangingPunct="1">
              <a:buFont typeface="Arial" panose="020B0604020202020204" pitchFamily="34" charset="0"/>
              <a:buNone/>
            </a:pPr>
            <a:endParaRPr lang="en-US" altLang="en-US" sz="2000" smtClean="0"/>
          </a:p>
          <a:p>
            <a:pPr lvl="1" eaLnBrk="1" hangingPunct="1">
              <a:buFont typeface="Arial" panose="020B0604020202020204" pitchFamily="34" charset="0"/>
              <a:buNone/>
            </a:pPr>
            <a:r>
              <a:rPr lang="en-US" altLang="en-US" sz="1200" smtClean="0"/>
              <a:t>         Gebauer and Don Lowman with Joanne Gordon. </a:t>
            </a:r>
            <a:r>
              <a:rPr lang="en-US" altLang="en-US" sz="1200" u="sng" smtClean="0"/>
              <a:t>CLOSING THE ENGAGEMENT GAP HOW GREAT COMPANIES UNLOCK EMPLOYEE POTENTIAL FOR SUPERIOR RESULTS, p. 9-10</a:t>
            </a:r>
            <a:r>
              <a:rPr lang="en-US" altLang="en-US" sz="1200" smtClean="0"/>
              <a:t>.</a:t>
            </a:r>
          </a:p>
          <a:p>
            <a:pPr lvl="1" eaLnBrk="1" hangingPunct="1">
              <a:buFont typeface="Arial" panose="020B0604020202020204" pitchFamily="34" charset="0"/>
              <a:buNone/>
            </a:pPr>
            <a:endParaRPr lang="en-US" altLang="en-US" sz="2000" smtClean="0"/>
          </a:p>
        </p:txBody>
      </p:sp>
      <p:pic>
        <p:nvPicPr>
          <p:cNvPr id="14340"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00800" y="692150"/>
            <a:ext cx="1176338" cy="1060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Footer Placeholder 1"/>
          <p:cNvSpPr>
            <a:spLocks noGrp="1"/>
          </p:cNvSpPr>
          <p:nvPr>
            <p:ph type="ftr" sz="quarter" idx="11"/>
          </p:nvPr>
        </p:nvSpPr>
        <p:spPr/>
        <p:txBody>
          <a:bodyPr/>
          <a:lstStyle/>
          <a:p>
            <a:pPr>
              <a:defRPr/>
            </a:pPr>
            <a:r>
              <a:rPr lang="fa-IR" dirty="0">
                <a:solidFill>
                  <a:srgbClr val="000000"/>
                </a:solidFill>
                <a:latin typeface="2  Compset"/>
                <a:cs typeface="B Compset" panose="00000400000000000000" pitchFamily="2" charset="-78"/>
              </a:rPr>
              <a:t>دکتر داریوش غلام زاده- همایش آسیب شناسی- تعهد و تعلق و رهبری</a:t>
            </a:r>
            <a:endParaRPr lang="en-US" dirty="0">
              <a:solidFill>
                <a:srgbClr val="000000"/>
              </a:solidFill>
              <a:latin typeface="2  Compset"/>
              <a:cs typeface="B Compset" panose="00000400000000000000" pitchFamily="2" charset="-78"/>
            </a:endParaRPr>
          </a:p>
        </p:txBody>
      </p:sp>
    </p:spTree>
    <p:extLst>
      <p:ext uri="{BB962C8B-B14F-4D97-AF65-F5344CB8AC3E}">
        <p14:creationId xmlns:p14="http://schemas.microsoft.com/office/powerpoint/2010/main" val="620953682"/>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0" presetClass="entr" presetSubtype="0" fill="hold" nodeType="withEffect">
                                  <p:stCondLst>
                                    <p:cond delay="0"/>
                                  </p:stCondLst>
                                  <p:childTnLst>
                                    <p:set>
                                      <p:cBhvr>
                                        <p:cTn id="6" dur="1" fill="hold">
                                          <p:stCondLst>
                                            <p:cond delay="0"/>
                                          </p:stCondLst>
                                        </p:cTn>
                                        <p:tgtEl>
                                          <p:spTgt spid="14340"/>
                                        </p:tgtEl>
                                        <p:attrNameLst>
                                          <p:attrName>style.visibility</p:attrName>
                                        </p:attrNameLst>
                                      </p:cBhvr>
                                      <p:to>
                                        <p:strVal val="visible"/>
                                      </p:to>
                                    </p:set>
                                    <p:animEffect transition="in" filter="wedge">
                                      <p:cBhvr>
                                        <p:cTn id="7" dur="2000"/>
                                        <p:tgtEl>
                                          <p:spTgt spid="14340"/>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9" presetClass="entr" presetSubtype="0" fill="hold" nodeType="clickEffect">
                                  <p:stCondLst>
                                    <p:cond delay="0"/>
                                  </p:stCondLst>
                                  <p:childTnLst>
                                    <p:set>
                                      <p:cBhvr>
                                        <p:cTn id="11" dur="1" fill="hold">
                                          <p:stCondLst>
                                            <p:cond delay="0"/>
                                          </p:stCondLst>
                                        </p:cTn>
                                        <p:tgtEl>
                                          <p:spTgt spid="10243">
                                            <p:txEl>
                                              <p:pRg st="0" end="0"/>
                                            </p:txEl>
                                          </p:spTgt>
                                        </p:tgtEl>
                                        <p:attrNameLst>
                                          <p:attrName>style.visibility</p:attrName>
                                        </p:attrNameLst>
                                      </p:cBhvr>
                                      <p:to>
                                        <p:strVal val="visible"/>
                                      </p:to>
                                    </p:set>
                                    <p:anim calcmode="lin" valueType="num">
                                      <p:cBhvr>
                                        <p:cTn id="12" dur="1000" fill="hold"/>
                                        <p:tgtEl>
                                          <p:spTgt spid="10243">
                                            <p:txEl>
                                              <p:pRg st="0" end="0"/>
                                            </p:txEl>
                                          </p:spTgt>
                                        </p:tgtEl>
                                        <p:attrNameLst>
                                          <p:attrName>ppt_x</p:attrName>
                                        </p:attrNameLst>
                                      </p:cBhvr>
                                      <p:tavLst>
                                        <p:tav tm="0">
                                          <p:val>
                                            <p:strVal val="#ppt_x-.2"/>
                                          </p:val>
                                        </p:tav>
                                        <p:tav tm="100000">
                                          <p:val>
                                            <p:strVal val="#ppt_x"/>
                                          </p:val>
                                        </p:tav>
                                      </p:tavLst>
                                    </p:anim>
                                    <p:anim calcmode="lin" valueType="num">
                                      <p:cBhvr>
                                        <p:cTn id="13" dur="1000" fill="hold"/>
                                        <p:tgtEl>
                                          <p:spTgt spid="10243">
                                            <p:txEl>
                                              <p:pRg st="0" end="0"/>
                                            </p:txEl>
                                          </p:spTgt>
                                        </p:tgtEl>
                                        <p:attrNameLst>
                                          <p:attrName>ppt_y</p:attrName>
                                        </p:attrNameLst>
                                      </p:cBhvr>
                                      <p:tavLst>
                                        <p:tav tm="0">
                                          <p:val>
                                            <p:strVal val="#ppt_y"/>
                                          </p:val>
                                        </p:tav>
                                        <p:tav tm="100000">
                                          <p:val>
                                            <p:strVal val="#ppt_y"/>
                                          </p:val>
                                        </p:tav>
                                      </p:tavLst>
                                    </p:anim>
                                    <p:animEffect transition="in" filter="wipe(right)" prLst="gradientSize: 0.1">
                                      <p:cBhvr>
                                        <p:cTn id="14" dur="1000"/>
                                        <p:tgtEl>
                                          <p:spTgt spid="10243">
                                            <p:txEl>
                                              <p:pRg st="0" end="0"/>
                                            </p:txEl>
                                          </p:spTgt>
                                        </p:tgtEl>
                                      </p:cBhvr>
                                    </p:animEffect>
                                  </p:childTnLst>
                                </p:cTn>
                              </p:par>
                            </p:childTnLst>
                          </p:cTn>
                        </p:par>
                      </p:childTnLst>
                    </p:cTn>
                  </p:par>
                  <p:par>
                    <p:cTn id="15" fill="hold" nodeType="clickPar">
                      <p:stCondLst>
                        <p:cond delay="indefinite"/>
                      </p:stCondLst>
                      <p:childTnLst>
                        <p:par>
                          <p:cTn id="16" fill="hold" nodeType="withGroup">
                            <p:stCondLst>
                              <p:cond delay="0"/>
                            </p:stCondLst>
                            <p:childTnLst>
                              <p:par>
                                <p:cTn id="17" presetID="29" presetClass="entr" presetSubtype="0" fill="hold" nodeType="clickEffect">
                                  <p:stCondLst>
                                    <p:cond delay="0"/>
                                  </p:stCondLst>
                                  <p:childTnLst>
                                    <p:set>
                                      <p:cBhvr>
                                        <p:cTn id="18" dur="1" fill="hold">
                                          <p:stCondLst>
                                            <p:cond delay="0"/>
                                          </p:stCondLst>
                                        </p:cTn>
                                        <p:tgtEl>
                                          <p:spTgt spid="10243">
                                            <p:txEl>
                                              <p:pRg st="1" end="1"/>
                                            </p:txEl>
                                          </p:spTgt>
                                        </p:tgtEl>
                                        <p:attrNameLst>
                                          <p:attrName>style.visibility</p:attrName>
                                        </p:attrNameLst>
                                      </p:cBhvr>
                                      <p:to>
                                        <p:strVal val="visible"/>
                                      </p:to>
                                    </p:set>
                                    <p:anim calcmode="lin" valueType="num">
                                      <p:cBhvr>
                                        <p:cTn id="19" dur="1000" fill="hold"/>
                                        <p:tgtEl>
                                          <p:spTgt spid="10243">
                                            <p:txEl>
                                              <p:pRg st="1" end="1"/>
                                            </p:txEl>
                                          </p:spTgt>
                                        </p:tgtEl>
                                        <p:attrNameLst>
                                          <p:attrName>ppt_x</p:attrName>
                                        </p:attrNameLst>
                                      </p:cBhvr>
                                      <p:tavLst>
                                        <p:tav tm="0">
                                          <p:val>
                                            <p:strVal val="#ppt_x-.2"/>
                                          </p:val>
                                        </p:tav>
                                        <p:tav tm="100000">
                                          <p:val>
                                            <p:strVal val="#ppt_x"/>
                                          </p:val>
                                        </p:tav>
                                      </p:tavLst>
                                    </p:anim>
                                    <p:anim calcmode="lin" valueType="num">
                                      <p:cBhvr>
                                        <p:cTn id="20" dur="1000" fill="hold"/>
                                        <p:tgtEl>
                                          <p:spTgt spid="10243">
                                            <p:txEl>
                                              <p:pRg st="1" end="1"/>
                                            </p:txEl>
                                          </p:spTgt>
                                        </p:tgtEl>
                                        <p:attrNameLst>
                                          <p:attrName>ppt_y</p:attrName>
                                        </p:attrNameLst>
                                      </p:cBhvr>
                                      <p:tavLst>
                                        <p:tav tm="0">
                                          <p:val>
                                            <p:strVal val="#ppt_y"/>
                                          </p:val>
                                        </p:tav>
                                        <p:tav tm="100000">
                                          <p:val>
                                            <p:strVal val="#ppt_y"/>
                                          </p:val>
                                        </p:tav>
                                      </p:tavLst>
                                    </p:anim>
                                    <p:animEffect transition="in" filter="wipe(right)" prLst="gradientSize: 0.1">
                                      <p:cBhvr>
                                        <p:cTn id="21" dur="1000"/>
                                        <p:tgtEl>
                                          <p:spTgt spid="10243">
                                            <p:txEl>
                                              <p:pRg st="1" end="1"/>
                                            </p:txEl>
                                          </p:spTgt>
                                        </p:tgtEl>
                                      </p:cBhvr>
                                    </p:animEffect>
                                  </p:childTnLst>
                                </p:cTn>
                              </p:par>
                            </p:childTnLst>
                          </p:cTn>
                        </p:par>
                      </p:childTnLst>
                    </p:cTn>
                  </p:par>
                  <p:par>
                    <p:cTn id="22" fill="hold" nodeType="clickPar">
                      <p:stCondLst>
                        <p:cond delay="indefinite"/>
                      </p:stCondLst>
                      <p:childTnLst>
                        <p:par>
                          <p:cTn id="23" fill="hold" nodeType="withGroup">
                            <p:stCondLst>
                              <p:cond delay="0"/>
                            </p:stCondLst>
                            <p:childTnLst>
                              <p:par>
                                <p:cTn id="24" presetID="29" presetClass="entr" presetSubtype="0" fill="hold" nodeType="clickEffect">
                                  <p:stCondLst>
                                    <p:cond delay="0"/>
                                  </p:stCondLst>
                                  <p:childTnLst>
                                    <p:set>
                                      <p:cBhvr>
                                        <p:cTn id="25" dur="1" fill="hold">
                                          <p:stCondLst>
                                            <p:cond delay="0"/>
                                          </p:stCondLst>
                                        </p:cTn>
                                        <p:tgtEl>
                                          <p:spTgt spid="10243">
                                            <p:txEl>
                                              <p:pRg st="2" end="2"/>
                                            </p:txEl>
                                          </p:spTgt>
                                        </p:tgtEl>
                                        <p:attrNameLst>
                                          <p:attrName>style.visibility</p:attrName>
                                        </p:attrNameLst>
                                      </p:cBhvr>
                                      <p:to>
                                        <p:strVal val="visible"/>
                                      </p:to>
                                    </p:set>
                                    <p:anim calcmode="lin" valueType="num">
                                      <p:cBhvr>
                                        <p:cTn id="26" dur="1000" fill="hold"/>
                                        <p:tgtEl>
                                          <p:spTgt spid="10243">
                                            <p:txEl>
                                              <p:pRg st="2" end="2"/>
                                            </p:txEl>
                                          </p:spTgt>
                                        </p:tgtEl>
                                        <p:attrNameLst>
                                          <p:attrName>ppt_x</p:attrName>
                                        </p:attrNameLst>
                                      </p:cBhvr>
                                      <p:tavLst>
                                        <p:tav tm="0">
                                          <p:val>
                                            <p:strVal val="#ppt_x-.2"/>
                                          </p:val>
                                        </p:tav>
                                        <p:tav tm="100000">
                                          <p:val>
                                            <p:strVal val="#ppt_x"/>
                                          </p:val>
                                        </p:tav>
                                      </p:tavLst>
                                    </p:anim>
                                    <p:anim calcmode="lin" valueType="num">
                                      <p:cBhvr>
                                        <p:cTn id="27" dur="1000" fill="hold"/>
                                        <p:tgtEl>
                                          <p:spTgt spid="10243">
                                            <p:txEl>
                                              <p:pRg st="2" end="2"/>
                                            </p:txEl>
                                          </p:spTgt>
                                        </p:tgtEl>
                                        <p:attrNameLst>
                                          <p:attrName>ppt_y</p:attrName>
                                        </p:attrNameLst>
                                      </p:cBhvr>
                                      <p:tavLst>
                                        <p:tav tm="0">
                                          <p:val>
                                            <p:strVal val="#ppt_y"/>
                                          </p:val>
                                        </p:tav>
                                        <p:tav tm="100000">
                                          <p:val>
                                            <p:strVal val="#ppt_y"/>
                                          </p:val>
                                        </p:tav>
                                      </p:tavLst>
                                    </p:anim>
                                    <p:animEffect transition="in" filter="wipe(right)" prLst="gradientSize: 0.1">
                                      <p:cBhvr>
                                        <p:cTn id="28" dur="1000"/>
                                        <p:tgtEl>
                                          <p:spTgt spid="10243">
                                            <p:txEl>
                                              <p:pRg st="2" end="2"/>
                                            </p:txEl>
                                          </p:spTgt>
                                        </p:tgtEl>
                                      </p:cBhvr>
                                    </p:animEffect>
                                  </p:childTnLst>
                                </p:cTn>
                              </p:par>
                            </p:childTnLst>
                          </p:cTn>
                        </p:par>
                      </p:childTnLst>
                    </p:cTn>
                  </p:par>
                  <p:par>
                    <p:cTn id="29" fill="hold" nodeType="clickPar">
                      <p:stCondLst>
                        <p:cond delay="indefinite"/>
                      </p:stCondLst>
                      <p:childTnLst>
                        <p:par>
                          <p:cTn id="30" fill="hold" nodeType="withGroup">
                            <p:stCondLst>
                              <p:cond delay="0"/>
                            </p:stCondLst>
                            <p:childTnLst>
                              <p:par>
                                <p:cTn id="31" presetID="29" presetClass="entr" presetSubtype="0" fill="hold" nodeType="clickEffect">
                                  <p:stCondLst>
                                    <p:cond delay="0"/>
                                  </p:stCondLst>
                                  <p:childTnLst>
                                    <p:set>
                                      <p:cBhvr>
                                        <p:cTn id="32" dur="1" fill="hold">
                                          <p:stCondLst>
                                            <p:cond delay="0"/>
                                          </p:stCondLst>
                                        </p:cTn>
                                        <p:tgtEl>
                                          <p:spTgt spid="10243">
                                            <p:txEl>
                                              <p:pRg st="3" end="3"/>
                                            </p:txEl>
                                          </p:spTgt>
                                        </p:tgtEl>
                                        <p:attrNameLst>
                                          <p:attrName>style.visibility</p:attrName>
                                        </p:attrNameLst>
                                      </p:cBhvr>
                                      <p:to>
                                        <p:strVal val="visible"/>
                                      </p:to>
                                    </p:set>
                                    <p:anim calcmode="lin" valueType="num">
                                      <p:cBhvr>
                                        <p:cTn id="33" dur="1000" fill="hold"/>
                                        <p:tgtEl>
                                          <p:spTgt spid="10243">
                                            <p:txEl>
                                              <p:pRg st="3" end="3"/>
                                            </p:txEl>
                                          </p:spTgt>
                                        </p:tgtEl>
                                        <p:attrNameLst>
                                          <p:attrName>ppt_x</p:attrName>
                                        </p:attrNameLst>
                                      </p:cBhvr>
                                      <p:tavLst>
                                        <p:tav tm="0">
                                          <p:val>
                                            <p:strVal val="#ppt_x-.2"/>
                                          </p:val>
                                        </p:tav>
                                        <p:tav tm="100000">
                                          <p:val>
                                            <p:strVal val="#ppt_x"/>
                                          </p:val>
                                        </p:tav>
                                      </p:tavLst>
                                    </p:anim>
                                    <p:anim calcmode="lin" valueType="num">
                                      <p:cBhvr>
                                        <p:cTn id="34" dur="1000" fill="hold"/>
                                        <p:tgtEl>
                                          <p:spTgt spid="10243">
                                            <p:txEl>
                                              <p:pRg st="3" end="3"/>
                                            </p:txEl>
                                          </p:spTgt>
                                        </p:tgtEl>
                                        <p:attrNameLst>
                                          <p:attrName>ppt_y</p:attrName>
                                        </p:attrNameLst>
                                      </p:cBhvr>
                                      <p:tavLst>
                                        <p:tav tm="0">
                                          <p:val>
                                            <p:strVal val="#ppt_y"/>
                                          </p:val>
                                        </p:tav>
                                        <p:tav tm="100000">
                                          <p:val>
                                            <p:strVal val="#ppt_y"/>
                                          </p:val>
                                        </p:tav>
                                      </p:tavLst>
                                    </p:anim>
                                    <p:animEffect transition="in" filter="wipe(right)" prLst="gradientSize: 0.1">
                                      <p:cBhvr>
                                        <p:cTn id="35" dur="1000"/>
                                        <p:tgtEl>
                                          <p:spTgt spid="10243">
                                            <p:txEl>
                                              <p:pRg st="3" end="3"/>
                                            </p:txEl>
                                          </p:spTgt>
                                        </p:tgtEl>
                                      </p:cBhvr>
                                    </p:animEffect>
                                  </p:childTnLst>
                                </p:cTn>
                              </p:par>
                            </p:childTnLst>
                          </p:cTn>
                        </p:par>
                      </p:childTnLst>
                    </p:cTn>
                  </p:par>
                  <p:par>
                    <p:cTn id="36" fill="hold" nodeType="clickPar">
                      <p:stCondLst>
                        <p:cond delay="indefinite"/>
                      </p:stCondLst>
                      <p:childTnLst>
                        <p:par>
                          <p:cTn id="37" fill="hold" nodeType="withGroup">
                            <p:stCondLst>
                              <p:cond delay="0"/>
                            </p:stCondLst>
                            <p:childTnLst>
                              <p:par>
                                <p:cTn id="38" presetID="29" presetClass="entr" presetSubtype="0" fill="hold" nodeType="clickEffect">
                                  <p:stCondLst>
                                    <p:cond delay="0"/>
                                  </p:stCondLst>
                                  <p:childTnLst>
                                    <p:set>
                                      <p:cBhvr>
                                        <p:cTn id="39" dur="1" fill="hold">
                                          <p:stCondLst>
                                            <p:cond delay="0"/>
                                          </p:stCondLst>
                                        </p:cTn>
                                        <p:tgtEl>
                                          <p:spTgt spid="10243">
                                            <p:txEl>
                                              <p:pRg st="4" end="4"/>
                                            </p:txEl>
                                          </p:spTgt>
                                        </p:tgtEl>
                                        <p:attrNameLst>
                                          <p:attrName>style.visibility</p:attrName>
                                        </p:attrNameLst>
                                      </p:cBhvr>
                                      <p:to>
                                        <p:strVal val="visible"/>
                                      </p:to>
                                    </p:set>
                                    <p:anim calcmode="lin" valueType="num">
                                      <p:cBhvr>
                                        <p:cTn id="40" dur="1000" fill="hold"/>
                                        <p:tgtEl>
                                          <p:spTgt spid="10243">
                                            <p:txEl>
                                              <p:pRg st="4" end="4"/>
                                            </p:txEl>
                                          </p:spTgt>
                                        </p:tgtEl>
                                        <p:attrNameLst>
                                          <p:attrName>ppt_x</p:attrName>
                                        </p:attrNameLst>
                                      </p:cBhvr>
                                      <p:tavLst>
                                        <p:tav tm="0">
                                          <p:val>
                                            <p:strVal val="#ppt_x-.2"/>
                                          </p:val>
                                        </p:tav>
                                        <p:tav tm="100000">
                                          <p:val>
                                            <p:strVal val="#ppt_x"/>
                                          </p:val>
                                        </p:tav>
                                      </p:tavLst>
                                    </p:anim>
                                    <p:anim calcmode="lin" valueType="num">
                                      <p:cBhvr>
                                        <p:cTn id="41" dur="1000" fill="hold"/>
                                        <p:tgtEl>
                                          <p:spTgt spid="10243">
                                            <p:txEl>
                                              <p:pRg st="4" end="4"/>
                                            </p:txEl>
                                          </p:spTgt>
                                        </p:tgtEl>
                                        <p:attrNameLst>
                                          <p:attrName>ppt_y</p:attrName>
                                        </p:attrNameLst>
                                      </p:cBhvr>
                                      <p:tavLst>
                                        <p:tav tm="0">
                                          <p:val>
                                            <p:strVal val="#ppt_y"/>
                                          </p:val>
                                        </p:tav>
                                        <p:tav tm="100000">
                                          <p:val>
                                            <p:strVal val="#ppt_y"/>
                                          </p:val>
                                        </p:tav>
                                      </p:tavLst>
                                    </p:anim>
                                    <p:animEffect transition="in" filter="wipe(right)" prLst="gradientSize: 0.1">
                                      <p:cBhvr>
                                        <p:cTn id="42" dur="1000"/>
                                        <p:tgtEl>
                                          <p:spTgt spid="1024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algn="ctr">
              <a:buFontTx/>
              <a:buNone/>
              <a:defRPr/>
            </a:pPr>
            <a:r>
              <a:rPr lang="fa-IR" sz="5400" b="1" dirty="0" smtClean="0">
                <a:cs typeface="2  Compset" pitchFamily="2" charset="-78"/>
              </a:rPr>
              <a:t>وظایف سازمانی رهبران</a:t>
            </a:r>
            <a:endParaRPr lang="fa-IR" sz="5400" b="1" dirty="0">
              <a:cs typeface="2  Compset" pitchFamily="2" charset="-78"/>
            </a:endParaRPr>
          </a:p>
        </p:txBody>
      </p:sp>
      <p:sp>
        <p:nvSpPr>
          <p:cNvPr id="4" name="Footer Placeholder 3"/>
          <p:cNvSpPr>
            <a:spLocks noGrp="1"/>
          </p:cNvSpPr>
          <p:nvPr>
            <p:ph type="ftr" sz="quarter" idx="11"/>
          </p:nvPr>
        </p:nvSpPr>
        <p:spPr/>
        <p:txBody>
          <a:bodyPr/>
          <a:lstStyle/>
          <a:p>
            <a:pPr>
              <a:defRPr/>
            </a:pPr>
            <a:r>
              <a:rPr lang="fa-IR" sz="1000" dirty="0">
                <a:solidFill>
                  <a:srgbClr val="000000"/>
                </a:solidFill>
                <a:latin typeface="2  Compset"/>
                <a:cs typeface="B Compset" panose="00000400000000000000" pitchFamily="2" charset="-78"/>
              </a:rPr>
              <a:t>دکتر داریوش غلام زاده- همایش آسیب شناسی- تعهد و تعلق و رهبری</a:t>
            </a:r>
            <a:endParaRPr lang="en-US" sz="1000" dirty="0">
              <a:solidFill>
                <a:srgbClr val="000000"/>
              </a:solidFill>
              <a:latin typeface="2  Compset"/>
              <a:cs typeface="B Compset" panose="00000400000000000000" pitchFamily="2" charset="-78"/>
            </a:endParaRPr>
          </a:p>
        </p:txBody>
      </p:sp>
    </p:spTree>
    <p:extLst>
      <p:ext uri="{BB962C8B-B14F-4D97-AF65-F5344CB8AC3E}">
        <p14:creationId xmlns:p14="http://schemas.microsoft.com/office/powerpoint/2010/main" val="3615749606"/>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762000"/>
            <a:ext cx="9144000" cy="762000"/>
          </a:xfrm>
        </p:spPr>
        <p:txBody>
          <a:bodyPr>
            <a:normAutofit fontScale="90000"/>
          </a:bodyPr>
          <a:lstStyle/>
          <a:p>
            <a:pPr algn="r" rtl="1">
              <a:defRPr/>
            </a:pPr>
            <a:r>
              <a:rPr lang="fa-IR" sz="2800" b="1" i="1" u="sng" dirty="0" smtClean="0">
                <a:solidFill>
                  <a:srgbClr val="000000"/>
                </a:solidFill>
                <a:effectLst/>
                <a:cs typeface="B Compset" pitchFamily="2" charset="-78"/>
              </a:rPr>
              <a:t>ماموریت و چشم انداز</a:t>
            </a:r>
            <a:r>
              <a:rPr lang="fa-IR" sz="2800" b="1" dirty="0" smtClean="0">
                <a:solidFill>
                  <a:srgbClr val="000000"/>
                </a:solidFill>
                <a:effectLst/>
                <a:cs typeface="B Compset" pitchFamily="2" charset="-78"/>
              </a:rPr>
              <a:t>. </a:t>
            </a:r>
            <a:r>
              <a:rPr lang="fa-IR" sz="2800" b="1" dirty="0" smtClean="0">
                <a:cs typeface="B Compset" pitchFamily="2" charset="-78"/>
              </a:rPr>
              <a:t>رهبران موثر ماموریت و چشم انداز جذاب و معنی داری از آینده تعریف کرده و اهدافی را برای پیگیری ماموریت و چشم انداز تعریف شده، تعیین می کنند.</a:t>
            </a:r>
            <a:r>
              <a:rPr lang="en-US" sz="2800" b="1" dirty="0" smtClean="0">
                <a:cs typeface="B Compset" pitchFamily="2" charset="-78"/>
              </a:rPr>
              <a:t/>
            </a:r>
            <a:br>
              <a:rPr lang="en-US" sz="2800" b="1" dirty="0" smtClean="0">
                <a:cs typeface="B Compset" pitchFamily="2" charset="-78"/>
              </a:rPr>
            </a:br>
            <a:endParaRPr lang="fa-IR" sz="2800" b="1" dirty="0">
              <a:cs typeface="B Compset" pitchFamily="2" charset="-78"/>
            </a:endParaRPr>
          </a:p>
        </p:txBody>
      </p:sp>
      <p:sp>
        <p:nvSpPr>
          <p:cNvPr id="4" name="Title 1"/>
          <p:cNvSpPr txBox="1">
            <a:spLocks/>
          </p:cNvSpPr>
          <p:nvPr/>
        </p:nvSpPr>
        <p:spPr bwMode="auto">
          <a:xfrm>
            <a:off x="0" y="2819400"/>
            <a:ext cx="9144000" cy="1295400"/>
          </a:xfrm>
          <a:prstGeom prst="rect">
            <a:avLst/>
          </a:prstGeom>
          <a:noFill/>
          <a:ln w="9525">
            <a:noFill/>
            <a:miter lim="800000"/>
            <a:headEnd/>
            <a:tailEnd/>
          </a:ln>
          <a:effectLst/>
        </p:spPr>
        <p:txBody>
          <a:bodyPr anchor="ctr"/>
          <a:lstStyle/>
          <a:p>
            <a:pPr algn="r" rtl="1">
              <a:defRPr/>
            </a:pPr>
            <a:r>
              <a:rPr lang="fa-IR" sz="2800" b="1" i="1" u="sng" kern="0" dirty="0">
                <a:solidFill>
                  <a:srgbClr val="000000"/>
                </a:solidFill>
                <a:latin typeface="+mj-lt"/>
                <a:ea typeface="+mj-ea"/>
                <a:cs typeface="B Compset" pitchFamily="2" charset="-78"/>
              </a:rPr>
              <a:t>راهبرد.</a:t>
            </a:r>
            <a:r>
              <a:rPr lang="fa-IR" sz="2800" dirty="0">
                <a:cs typeface="Arial" pitchFamily="34" charset="0"/>
              </a:rPr>
              <a:t> </a:t>
            </a:r>
            <a:r>
              <a:rPr lang="fa-IR" sz="2400" b="1" kern="0" dirty="0">
                <a:solidFill>
                  <a:schemeClr val="tx2"/>
                </a:solidFill>
                <a:latin typeface="+mj-lt"/>
                <a:ea typeface="+mj-ea"/>
                <a:cs typeface="B Compset" pitchFamily="2" charset="-78"/>
              </a:rPr>
              <a:t>رهبران موثر راهبردهایی عقلایی طراحی کرده، تعهد افراد را نسبت به آنها جلب کرده و از اجرای آنها اطمینان پیدا می کنند. این راهبردها افراد را قادر می سازد که ماموریت و چشم انداز را پیگیری کنند. آنها منعکس کننده ارزش های مشترک افراد هستند. </a:t>
            </a:r>
            <a:endParaRPr lang="en-US" sz="2400" b="1" kern="0" dirty="0">
              <a:solidFill>
                <a:schemeClr val="tx2"/>
              </a:solidFill>
              <a:latin typeface="+mj-lt"/>
              <a:ea typeface="+mj-ea"/>
              <a:cs typeface="B Compset" pitchFamily="2" charset="-78"/>
            </a:endParaRPr>
          </a:p>
        </p:txBody>
      </p:sp>
      <p:sp>
        <p:nvSpPr>
          <p:cNvPr id="5" name="Title 1"/>
          <p:cNvSpPr txBox="1">
            <a:spLocks/>
          </p:cNvSpPr>
          <p:nvPr/>
        </p:nvSpPr>
        <p:spPr bwMode="auto">
          <a:xfrm>
            <a:off x="0" y="1828800"/>
            <a:ext cx="9144000" cy="990600"/>
          </a:xfrm>
          <a:prstGeom prst="rect">
            <a:avLst/>
          </a:prstGeom>
          <a:noFill/>
          <a:ln w="9525">
            <a:noFill/>
            <a:miter lim="800000"/>
            <a:headEnd/>
            <a:tailEnd/>
          </a:ln>
          <a:effectLst/>
        </p:spPr>
        <p:txBody>
          <a:bodyPr anchor="ctr"/>
          <a:lstStyle/>
          <a:p>
            <a:pPr algn="r" rtl="1" eaLnBrk="0" hangingPunct="0">
              <a:defRPr/>
            </a:pPr>
            <a:r>
              <a:rPr lang="fa-IR" sz="2800" b="1" i="1" u="sng" kern="0" dirty="0">
                <a:solidFill>
                  <a:srgbClr val="000000"/>
                </a:solidFill>
                <a:latin typeface="+mj-lt"/>
                <a:ea typeface="+mj-ea"/>
                <a:cs typeface="B Compset" pitchFamily="2" charset="-78"/>
              </a:rPr>
              <a:t>ارزش های مشترک. </a:t>
            </a:r>
            <a:r>
              <a:rPr lang="fa-IR" sz="2800" b="1" kern="0" dirty="0">
                <a:solidFill>
                  <a:schemeClr val="tx2"/>
                </a:solidFill>
                <a:latin typeface="+mj-lt"/>
                <a:ea typeface="+mj-ea"/>
                <a:cs typeface="B Compset" pitchFamily="2" charset="-78"/>
              </a:rPr>
              <a:t>رهبران موثر ارزش هایی که پشتیبان ماموریت و چشم انداز بوده و با زیردستان مشترک است، را شناسایی، نمایش و تقویت می کنند.</a:t>
            </a:r>
            <a:r>
              <a:rPr lang="fa-IR" sz="2400" kern="0" dirty="0">
                <a:solidFill>
                  <a:schemeClr val="tx2"/>
                </a:solidFill>
                <a:latin typeface="+mj-lt"/>
                <a:ea typeface="+mj-ea"/>
                <a:cs typeface="B Compset" pitchFamily="2" charset="-78"/>
              </a:rPr>
              <a:t/>
            </a:r>
            <a:br>
              <a:rPr lang="fa-IR" sz="2400" kern="0" dirty="0">
                <a:solidFill>
                  <a:schemeClr val="tx2"/>
                </a:solidFill>
                <a:latin typeface="+mj-lt"/>
                <a:ea typeface="+mj-ea"/>
                <a:cs typeface="B Compset" pitchFamily="2" charset="-78"/>
              </a:rPr>
            </a:br>
            <a:endParaRPr lang="fa-IR" sz="2400" b="1" kern="0" dirty="0">
              <a:solidFill>
                <a:schemeClr val="tx2"/>
              </a:solidFill>
              <a:latin typeface="+mj-lt"/>
              <a:ea typeface="+mj-ea"/>
              <a:cs typeface="B Compset" pitchFamily="2" charset="-78"/>
            </a:endParaRPr>
          </a:p>
        </p:txBody>
      </p:sp>
      <p:sp>
        <p:nvSpPr>
          <p:cNvPr id="6" name="Title 1"/>
          <p:cNvSpPr txBox="1">
            <a:spLocks/>
          </p:cNvSpPr>
          <p:nvPr/>
        </p:nvSpPr>
        <p:spPr bwMode="auto">
          <a:xfrm>
            <a:off x="0" y="4572000"/>
            <a:ext cx="9144000" cy="838200"/>
          </a:xfrm>
          <a:prstGeom prst="rect">
            <a:avLst/>
          </a:prstGeom>
          <a:noFill/>
          <a:ln w="9525">
            <a:noFill/>
            <a:miter lim="800000"/>
            <a:headEnd/>
            <a:tailEnd/>
          </a:ln>
          <a:effectLst/>
        </p:spPr>
        <p:txBody>
          <a:bodyPr anchor="ctr"/>
          <a:lstStyle/>
          <a:p>
            <a:pPr algn="r" rtl="1">
              <a:defRPr/>
            </a:pPr>
            <a:r>
              <a:rPr lang="fa-IR" sz="2800" b="1" i="1" u="sng" kern="0" dirty="0">
                <a:solidFill>
                  <a:srgbClr val="000000"/>
                </a:solidFill>
                <a:latin typeface="+mj-lt"/>
                <a:ea typeface="+mj-ea"/>
                <a:cs typeface="B Compset" pitchFamily="2" charset="-78"/>
              </a:rPr>
              <a:t>توانمندسازی. </a:t>
            </a:r>
            <a:r>
              <a:rPr lang="fa-IR" sz="2800" b="1" kern="0" dirty="0">
                <a:solidFill>
                  <a:schemeClr val="tx2"/>
                </a:solidFill>
                <a:latin typeface="+mj-lt"/>
                <a:ea typeface="+mj-ea"/>
                <a:cs typeface="B Compset" pitchFamily="2" charset="-78"/>
              </a:rPr>
              <a:t>رهبران موثر افراد را توانمند می کنند تا بتوانند آن چیزی که باید انجام شود را به انجام رسانند.  </a:t>
            </a:r>
            <a:endParaRPr lang="en-US" sz="2800" b="1" kern="0" dirty="0">
              <a:solidFill>
                <a:schemeClr val="tx2"/>
              </a:solidFill>
              <a:latin typeface="+mj-lt"/>
              <a:ea typeface="+mj-ea"/>
              <a:cs typeface="B Compset" pitchFamily="2" charset="-78"/>
            </a:endParaRPr>
          </a:p>
        </p:txBody>
      </p:sp>
      <p:sp>
        <p:nvSpPr>
          <p:cNvPr id="7" name="Title 1"/>
          <p:cNvSpPr txBox="1">
            <a:spLocks/>
          </p:cNvSpPr>
          <p:nvPr/>
        </p:nvSpPr>
        <p:spPr bwMode="auto">
          <a:xfrm>
            <a:off x="0" y="5638800"/>
            <a:ext cx="9144000" cy="1219200"/>
          </a:xfrm>
          <a:prstGeom prst="rect">
            <a:avLst/>
          </a:prstGeom>
          <a:noFill/>
          <a:ln w="9525">
            <a:noFill/>
            <a:miter lim="800000"/>
            <a:headEnd/>
            <a:tailEnd/>
          </a:ln>
          <a:effectLst/>
        </p:spPr>
        <p:txBody>
          <a:bodyPr anchor="ctr"/>
          <a:lstStyle/>
          <a:p>
            <a:pPr algn="r" rtl="1" eaLnBrk="0" hangingPunct="0">
              <a:defRPr/>
            </a:pPr>
            <a:r>
              <a:rPr lang="fa-IR" sz="2800" b="1" i="1" u="sng" kern="0" dirty="0">
                <a:solidFill>
                  <a:srgbClr val="000000"/>
                </a:solidFill>
                <a:latin typeface="+mj-lt"/>
                <a:ea typeface="+mj-ea"/>
                <a:cs typeface="B Compset" pitchFamily="2" charset="-78"/>
              </a:rPr>
              <a:t>نفوذ، انگیزش و الهام بخشی</a:t>
            </a:r>
            <a:r>
              <a:rPr lang="fa-IR" sz="2400" i="1" u="sng" kern="0" dirty="0">
                <a:solidFill>
                  <a:schemeClr val="tx2"/>
                </a:solidFill>
                <a:latin typeface="+mj-lt"/>
                <a:ea typeface="+mj-ea"/>
                <a:cs typeface="B Compset" pitchFamily="2" charset="-78"/>
              </a:rPr>
              <a:t>.</a:t>
            </a:r>
            <a:r>
              <a:rPr lang="fa-IR" sz="2400" kern="0" dirty="0">
                <a:solidFill>
                  <a:schemeClr val="tx2"/>
                </a:solidFill>
                <a:latin typeface="+mj-lt"/>
                <a:ea typeface="+mj-ea"/>
                <a:cs typeface="B Compset" pitchFamily="2" charset="-78"/>
              </a:rPr>
              <a:t> </a:t>
            </a:r>
            <a:r>
              <a:rPr lang="fa-IR" sz="2800" b="1" kern="0" dirty="0">
                <a:solidFill>
                  <a:schemeClr val="tx2"/>
                </a:solidFill>
                <a:latin typeface="+mj-lt"/>
                <a:ea typeface="+mj-ea"/>
                <a:cs typeface="B Compset" pitchFamily="2" charset="-78"/>
              </a:rPr>
              <a:t>رهبران موثر بر افراد نفوذ کرده، آنها را انگیزه داده و الهام می بخشند تا بخواهند آنچه که انجام دادن آن لازم است را به انجام برسانند.</a:t>
            </a:r>
          </a:p>
        </p:txBody>
      </p:sp>
      <p:sp>
        <p:nvSpPr>
          <p:cNvPr id="8" name="Footer Placeholder 7"/>
          <p:cNvSpPr>
            <a:spLocks noGrp="1"/>
          </p:cNvSpPr>
          <p:nvPr>
            <p:ph type="ftr" sz="quarter" idx="11"/>
          </p:nvPr>
        </p:nvSpPr>
        <p:spPr>
          <a:xfrm>
            <a:off x="609600" y="5295900"/>
            <a:ext cx="3962400" cy="457200"/>
          </a:xfrm>
        </p:spPr>
        <p:txBody>
          <a:bodyPr/>
          <a:lstStyle/>
          <a:p>
            <a:pPr>
              <a:defRPr/>
            </a:pPr>
            <a:r>
              <a:rPr lang="fa-IR" sz="1000" dirty="0">
                <a:solidFill>
                  <a:srgbClr val="000000"/>
                </a:solidFill>
                <a:latin typeface="2  Compset"/>
                <a:cs typeface="B Compset" panose="00000400000000000000" pitchFamily="2" charset="-78"/>
              </a:rPr>
              <a:t>دکتر داریوش غلام زاده- همایش آسیب شناسی- تعهد و تعلق و رهبری</a:t>
            </a:r>
            <a:endParaRPr lang="en-US" sz="1000" dirty="0">
              <a:solidFill>
                <a:srgbClr val="000000"/>
              </a:solidFill>
              <a:latin typeface="2  Compset"/>
              <a:cs typeface="B Compset" panose="00000400000000000000" pitchFamily="2" charset="-78"/>
            </a:endParaRPr>
          </a:p>
        </p:txBody>
      </p:sp>
    </p:spTree>
    <p:extLst>
      <p:ext uri="{BB962C8B-B14F-4D97-AF65-F5344CB8AC3E}">
        <p14:creationId xmlns:p14="http://schemas.microsoft.com/office/powerpoint/2010/main" val="3960635013"/>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linds(horizontal)">
                                      <p:cBhvr>
                                        <p:cTn id="7" dur="500"/>
                                        <p:tgtEl>
                                          <p:spTgt spid="2"/>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additive="base">
                                        <p:cTn id="12" dur="500" fill="hold"/>
                                        <p:tgtEl>
                                          <p:spTgt spid="5"/>
                                        </p:tgtEl>
                                        <p:attrNameLst>
                                          <p:attrName>ppt_x</p:attrName>
                                        </p:attrNameLst>
                                      </p:cBhvr>
                                      <p:tavLst>
                                        <p:tav tm="0">
                                          <p:val>
                                            <p:strVal val="#ppt_x"/>
                                          </p:val>
                                        </p:tav>
                                        <p:tav tm="100000">
                                          <p:val>
                                            <p:strVal val="#ppt_x"/>
                                          </p:val>
                                        </p:tav>
                                      </p:tavLst>
                                    </p:anim>
                                    <p:anim calcmode="lin" valueType="num">
                                      <p:cBhvr additive="base">
                                        <p:cTn id="13"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14" fill="hold" nodeType="clickPar">
                      <p:stCondLst>
                        <p:cond delay="indefinite"/>
                      </p:stCondLst>
                      <p:childTnLst>
                        <p:par>
                          <p:cTn id="15" fill="hold" nodeType="withGroup">
                            <p:stCondLst>
                              <p:cond delay="0"/>
                            </p:stCondLst>
                            <p:childTnLst>
                              <p:par>
                                <p:cTn id="16" presetID="8" presetClass="entr" presetSubtype="16" fill="hold" grpId="0" nodeType="clickEffect">
                                  <p:stCondLst>
                                    <p:cond delay="0"/>
                                  </p:stCondLst>
                                  <p:childTnLst>
                                    <p:set>
                                      <p:cBhvr>
                                        <p:cTn id="17" dur="1" fill="hold">
                                          <p:stCondLst>
                                            <p:cond delay="0"/>
                                          </p:stCondLst>
                                        </p:cTn>
                                        <p:tgtEl>
                                          <p:spTgt spid="4"/>
                                        </p:tgtEl>
                                        <p:attrNameLst>
                                          <p:attrName>style.visibility</p:attrName>
                                        </p:attrNameLst>
                                      </p:cBhvr>
                                      <p:to>
                                        <p:strVal val="visible"/>
                                      </p:to>
                                    </p:set>
                                    <p:animEffect transition="in" filter="diamond(in)">
                                      <p:cBhvr>
                                        <p:cTn id="18" dur="2000"/>
                                        <p:tgtEl>
                                          <p:spTgt spid="4"/>
                                        </p:tgtEl>
                                      </p:cBhvr>
                                    </p:animEffect>
                                  </p:childTnLst>
                                </p:cTn>
                              </p:par>
                            </p:childTnLst>
                          </p:cTn>
                        </p:par>
                      </p:childTnLst>
                    </p:cTn>
                  </p:par>
                  <p:par>
                    <p:cTn id="19" fill="hold" nodeType="clickPar">
                      <p:stCondLst>
                        <p:cond delay="indefinite"/>
                      </p:stCondLst>
                      <p:childTnLst>
                        <p:par>
                          <p:cTn id="20" fill="hold" nodeType="withGroup">
                            <p:stCondLst>
                              <p:cond delay="0"/>
                            </p:stCondLst>
                            <p:childTnLst>
                              <p:par>
                                <p:cTn id="21" presetID="4" presetClass="entr" presetSubtype="16" fill="hold" grpId="0" nodeType="clickEffect">
                                  <p:stCondLst>
                                    <p:cond delay="0"/>
                                  </p:stCondLst>
                                  <p:childTnLst>
                                    <p:set>
                                      <p:cBhvr>
                                        <p:cTn id="22" dur="1" fill="hold">
                                          <p:stCondLst>
                                            <p:cond delay="0"/>
                                          </p:stCondLst>
                                        </p:cTn>
                                        <p:tgtEl>
                                          <p:spTgt spid="6"/>
                                        </p:tgtEl>
                                        <p:attrNameLst>
                                          <p:attrName>style.visibility</p:attrName>
                                        </p:attrNameLst>
                                      </p:cBhvr>
                                      <p:to>
                                        <p:strVal val="visible"/>
                                      </p:to>
                                    </p:set>
                                    <p:animEffect transition="in" filter="box(in)">
                                      <p:cBhvr>
                                        <p:cTn id="23" dur="500"/>
                                        <p:tgtEl>
                                          <p:spTgt spid="6"/>
                                        </p:tgtEl>
                                      </p:cBhvr>
                                    </p:animEffect>
                                  </p:childTnLst>
                                </p:cTn>
                              </p:par>
                            </p:childTnLst>
                          </p:cTn>
                        </p:par>
                      </p:childTnLst>
                    </p:cTn>
                  </p:par>
                  <p:par>
                    <p:cTn id="24" fill="hold" nodeType="clickPar">
                      <p:stCondLst>
                        <p:cond delay="indefinite"/>
                      </p:stCondLst>
                      <p:childTnLst>
                        <p:par>
                          <p:cTn id="25" fill="hold" nodeType="withGroup">
                            <p:stCondLst>
                              <p:cond delay="0"/>
                            </p:stCondLst>
                            <p:childTnLst>
                              <p:par>
                                <p:cTn id="26" presetID="13" presetClass="entr" presetSubtype="16" fill="hold" grpId="0" nodeType="clickEffect">
                                  <p:stCondLst>
                                    <p:cond delay="0"/>
                                  </p:stCondLst>
                                  <p:childTnLst>
                                    <p:set>
                                      <p:cBhvr>
                                        <p:cTn id="27" dur="1" fill="hold">
                                          <p:stCondLst>
                                            <p:cond delay="0"/>
                                          </p:stCondLst>
                                        </p:cTn>
                                        <p:tgtEl>
                                          <p:spTgt spid="7"/>
                                        </p:tgtEl>
                                        <p:attrNameLst>
                                          <p:attrName>style.visibility</p:attrName>
                                        </p:attrNameLst>
                                      </p:cBhvr>
                                      <p:to>
                                        <p:strVal val="visible"/>
                                      </p:to>
                                    </p:set>
                                    <p:animEffect transition="in" filter="plus(in)">
                                      <p:cBhvr>
                                        <p:cTn id="28" dur="2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P spid="5" grpId="0"/>
      <p:bldP spid="6" grpId="0"/>
      <p:bldP spid="7" grpId="0"/>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92100"/>
            <a:ext cx="8229600" cy="927100"/>
          </a:xfrm>
        </p:spPr>
        <p:txBody>
          <a:bodyPr/>
          <a:lstStyle/>
          <a:p>
            <a:pPr algn="ctr">
              <a:defRPr/>
            </a:pPr>
            <a:r>
              <a:rPr lang="fa-IR" sz="3200" b="1" dirty="0" smtClean="0">
                <a:solidFill>
                  <a:srgbClr val="FF0000"/>
                </a:solidFill>
                <a:cs typeface="B Titr" pitchFamily="2" charset="-78"/>
              </a:rPr>
              <a:t>مرور و جمع بندی</a:t>
            </a:r>
          </a:p>
        </p:txBody>
      </p:sp>
      <p:sp>
        <p:nvSpPr>
          <p:cNvPr id="3" name="Content Placeholder 2"/>
          <p:cNvSpPr>
            <a:spLocks noGrp="1"/>
          </p:cNvSpPr>
          <p:nvPr>
            <p:ph idx="1"/>
          </p:nvPr>
        </p:nvSpPr>
        <p:spPr>
          <a:xfrm>
            <a:off x="0" y="1295400"/>
            <a:ext cx="9144000" cy="4953000"/>
          </a:xfrm>
        </p:spPr>
        <p:txBody>
          <a:bodyPr/>
          <a:lstStyle/>
          <a:p>
            <a:pPr algn="just" rtl="1">
              <a:defRPr/>
            </a:pPr>
            <a:r>
              <a:rPr lang="fa-IR" b="1" dirty="0" smtClean="0">
                <a:cs typeface="B Compset" pitchFamily="2" charset="-78"/>
              </a:rPr>
              <a:t>برای  تحقق اهداف سازمان، ایفای نقش رهبری ضرورت دارد.</a:t>
            </a:r>
          </a:p>
          <a:p>
            <a:pPr algn="just" rtl="1">
              <a:defRPr/>
            </a:pPr>
            <a:endParaRPr lang="fa-IR" b="1" dirty="0" smtClean="0">
              <a:cs typeface="B Compset" pitchFamily="2" charset="-78"/>
            </a:endParaRPr>
          </a:p>
          <a:p>
            <a:pPr algn="just" rtl="1">
              <a:defRPr/>
            </a:pPr>
            <a:r>
              <a:rPr lang="fa-IR" b="1" dirty="0" smtClean="0">
                <a:cs typeface="B Compset" pitchFamily="2" charset="-78"/>
              </a:rPr>
              <a:t>برای رهبر بودن باید، قدرت شخصی داشت. داشتن قدرت سازمانی برای رهبر بودن کفایت نمی کند.</a:t>
            </a:r>
          </a:p>
          <a:p>
            <a:pPr algn="just" rtl="1">
              <a:buFontTx/>
              <a:buNone/>
              <a:defRPr/>
            </a:pPr>
            <a:endParaRPr lang="fa-IR" b="1" dirty="0" smtClean="0">
              <a:cs typeface="B Compset" pitchFamily="2" charset="-78"/>
            </a:endParaRPr>
          </a:p>
          <a:p>
            <a:pPr algn="just" rtl="1">
              <a:defRPr/>
            </a:pPr>
            <a:r>
              <a:rPr lang="fa-IR" b="1" dirty="0" smtClean="0">
                <a:cs typeface="B Compset" pitchFamily="2" charset="-78"/>
              </a:rPr>
              <a:t>برای رهبر بودن، باید اعتماد دیگران را جلب کرد. بدون جلب اعتماد افراد، نمی توان آنها را رهبری کرد.</a:t>
            </a:r>
          </a:p>
          <a:p>
            <a:pPr algn="just" rtl="1">
              <a:buFontTx/>
              <a:buNone/>
              <a:defRPr/>
            </a:pPr>
            <a:endParaRPr lang="fa-IR" b="1" dirty="0" smtClean="0">
              <a:cs typeface="B Compset" pitchFamily="2" charset="-78"/>
            </a:endParaRPr>
          </a:p>
          <a:p>
            <a:pPr algn="just" rtl="1">
              <a:defRPr/>
            </a:pPr>
            <a:r>
              <a:rPr lang="fa-IR" b="1" dirty="0" smtClean="0">
                <a:cs typeface="B Compset" pitchFamily="2" charset="-78"/>
              </a:rPr>
              <a:t>برای رهبر بودن، باید بتوان بر افراد تاثیر گذاشت.</a:t>
            </a:r>
          </a:p>
        </p:txBody>
      </p:sp>
      <p:sp>
        <p:nvSpPr>
          <p:cNvPr id="4" name="Footer Placeholder 3"/>
          <p:cNvSpPr>
            <a:spLocks noGrp="1"/>
          </p:cNvSpPr>
          <p:nvPr>
            <p:ph type="ftr" sz="quarter" idx="11"/>
          </p:nvPr>
        </p:nvSpPr>
        <p:spPr>
          <a:xfrm>
            <a:off x="0" y="6245225"/>
            <a:ext cx="3200400" cy="476250"/>
          </a:xfrm>
        </p:spPr>
        <p:txBody>
          <a:bodyPr/>
          <a:lstStyle/>
          <a:p>
            <a:pPr>
              <a:defRPr/>
            </a:pPr>
            <a:r>
              <a:rPr lang="fa-IR" sz="1000" dirty="0">
                <a:solidFill>
                  <a:srgbClr val="000000"/>
                </a:solidFill>
                <a:latin typeface="2  Compset"/>
                <a:cs typeface="B Compset" panose="00000400000000000000" pitchFamily="2" charset="-78"/>
              </a:rPr>
              <a:t>دکتر داریوش غلام زاده- همایش آسیب شناسی- تعهد و تعلق و رهبری</a:t>
            </a:r>
            <a:endParaRPr lang="en-US" sz="1000" dirty="0">
              <a:solidFill>
                <a:srgbClr val="000000"/>
              </a:solidFill>
              <a:latin typeface="2  Compset"/>
              <a:cs typeface="B Compset" panose="00000400000000000000" pitchFamily="2" charset="-78"/>
            </a:endParaRPr>
          </a:p>
        </p:txBody>
      </p:sp>
    </p:spTree>
    <p:extLst>
      <p:ext uri="{BB962C8B-B14F-4D97-AF65-F5344CB8AC3E}">
        <p14:creationId xmlns:p14="http://schemas.microsoft.com/office/powerpoint/2010/main" val="1057125049"/>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219200"/>
          </a:xfrm>
        </p:spPr>
        <p:txBody>
          <a:bodyPr/>
          <a:lstStyle/>
          <a:p>
            <a:pPr algn="ctr" rtl="1">
              <a:defRPr/>
            </a:pPr>
            <a:r>
              <a:rPr lang="fa-IR" b="1" dirty="0" smtClean="0">
                <a:solidFill>
                  <a:srgbClr val="FF0000"/>
                </a:solidFill>
                <a:cs typeface="B Titr" pitchFamily="2" charset="-78"/>
              </a:rPr>
              <a:t>مرور و جمع بندی</a:t>
            </a:r>
            <a:endParaRPr lang="fa-IR" dirty="0"/>
          </a:p>
        </p:txBody>
      </p:sp>
      <p:sp>
        <p:nvSpPr>
          <p:cNvPr id="3" name="Content Placeholder 2"/>
          <p:cNvSpPr>
            <a:spLocks noGrp="1"/>
          </p:cNvSpPr>
          <p:nvPr>
            <p:ph idx="1"/>
          </p:nvPr>
        </p:nvSpPr>
        <p:spPr>
          <a:xfrm>
            <a:off x="0" y="1371600"/>
            <a:ext cx="9144000" cy="4648200"/>
          </a:xfrm>
        </p:spPr>
        <p:txBody>
          <a:bodyPr/>
          <a:lstStyle/>
          <a:p>
            <a:pPr algn="just" rtl="1">
              <a:defRPr/>
            </a:pPr>
            <a:r>
              <a:rPr lang="fa-IR" b="1" dirty="0" smtClean="0">
                <a:cs typeface="B Compset" pitchFamily="2" charset="-78"/>
              </a:rPr>
              <a:t>برای رهبر بودن، باید شایستگی های رهبری وجود داشته باشند. </a:t>
            </a:r>
          </a:p>
          <a:p>
            <a:pPr algn="just" rtl="1">
              <a:buFontTx/>
              <a:buNone/>
              <a:defRPr/>
            </a:pPr>
            <a:endParaRPr lang="fa-IR" b="1" dirty="0" smtClean="0">
              <a:cs typeface="B Compset" pitchFamily="2" charset="-78"/>
            </a:endParaRPr>
          </a:p>
          <a:p>
            <a:pPr algn="just" rtl="1">
              <a:defRPr/>
            </a:pPr>
            <a:r>
              <a:rPr lang="fa-IR" b="1" dirty="0" smtClean="0">
                <a:cs typeface="B Compset" pitchFamily="2" charset="-78"/>
              </a:rPr>
              <a:t>برای رهبر بودن باید، فعالیت های خاص رهبری را انجام داد. مهمترین فعالیت های رهبری عبارتند از؛</a:t>
            </a:r>
          </a:p>
          <a:p>
            <a:pPr algn="just" rtl="1">
              <a:buFontTx/>
              <a:buNone/>
              <a:defRPr/>
            </a:pPr>
            <a:r>
              <a:rPr lang="fa-IR" b="1" dirty="0" smtClean="0">
                <a:cs typeface="B Compset" pitchFamily="2" charset="-78"/>
              </a:rPr>
              <a:t> </a:t>
            </a:r>
            <a:r>
              <a:rPr lang="fa-IR" sz="2800" b="1" dirty="0" smtClean="0">
                <a:solidFill>
                  <a:srgbClr val="FF0000"/>
                </a:solidFill>
                <a:latin typeface="+mj-lt"/>
                <a:ea typeface="+mj-ea"/>
                <a:cs typeface="B Titr" pitchFamily="2" charset="-78"/>
              </a:rPr>
              <a:t>ارایه چشم انداز </a:t>
            </a:r>
            <a:r>
              <a:rPr lang="fa-IR" b="1" dirty="0" smtClean="0">
                <a:cs typeface="B Compset" pitchFamily="2" charset="-78"/>
              </a:rPr>
              <a:t>و </a:t>
            </a:r>
            <a:r>
              <a:rPr lang="fa-IR" sz="2800" b="1" dirty="0" smtClean="0">
                <a:solidFill>
                  <a:srgbClr val="FF0000"/>
                </a:solidFill>
                <a:latin typeface="+mj-lt"/>
                <a:ea typeface="+mj-ea"/>
                <a:cs typeface="B Titr" pitchFamily="2" charset="-78"/>
              </a:rPr>
              <a:t>تهییج افراد به سمت آن</a:t>
            </a:r>
            <a:r>
              <a:rPr lang="fa-IR" b="1" dirty="0" smtClean="0">
                <a:cs typeface="B Compset" pitchFamily="2" charset="-78"/>
              </a:rPr>
              <a:t>، </a:t>
            </a:r>
            <a:r>
              <a:rPr lang="fa-IR" sz="2800" b="1" dirty="0" smtClean="0">
                <a:solidFill>
                  <a:srgbClr val="FF0000"/>
                </a:solidFill>
                <a:latin typeface="+mj-lt"/>
                <a:ea typeface="+mj-ea"/>
                <a:cs typeface="B Titr" pitchFamily="2" charset="-78"/>
              </a:rPr>
              <a:t>الگو بودن مخصوصا“ در عمل به ارزش ها</a:t>
            </a:r>
            <a:r>
              <a:rPr lang="fa-IR" b="1" dirty="0" smtClean="0">
                <a:cs typeface="B Compset" pitchFamily="2" charset="-78"/>
              </a:rPr>
              <a:t>، </a:t>
            </a:r>
            <a:r>
              <a:rPr lang="fa-IR" sz="2800" b="1" dirty="0" smtClean="0">
                <a:solidFill>
                  <a:srgbClr val="FF0000"/>
                </a:solidFill>
                <a:latin typeface="+mj-lt"/>
                <a:ea typeface="+mj-ea"/>
                <a:cs typeface="B Titr" pitchFamily="2" charset="-78"/>
              </a:rPr>
              <a:t>توانمندسازی افراد و ايجاد انگيزه و الهام بخشي</a:t>
            </a:r>
            <a:r>
              <a:rPr lang="fa-IR" b="1" dirty="0" smtClean="0">
                <a:cs typeface="B Compset" pitchFamily="2" charset="-78"/>
              </a:rPr>
              <a:t>، </a:t>
            </a:r>
            <a:r>
              <a:rPr lang="fa-IR" sz="2800" b="1" dirty="0" smtClean="0">
                <a:solidFill>
                  <a:srgbClr val="FF0000"/>
                </a:solidFill>
                <a:latin typeface="+mj-lt"/>
                <a:ea typeface="+mj-ea"/>
                <a:cs typeface="B Titr" pitchFamily="2" charset="-78"/>
              </a:rPr>
              <a:t>اطمینان از وجود سیستم های مناسب در سازمان</a:t>
            </a:r>
            <a:r>
              <a:rPr lang="fa-IR" b="1" dirty="0" smtClean="0">
                <a:cs typeface="B Compset" pitchFamily="2" charset="-78"/>
              </a:rPr>
              <a:t>.</a:t>
            </a:r>
          </a:p>
          <a:p>
            <a:pPr algn="just" rtl="1">
              <a:defRPr/>
            </a:pPr>
            <a:endParaRPr lang="fa-IR" dirty="0"/>
          </a:p>
        </p:txBody>
      </p:sp>
      <p:sp>
        <p:nvSpPr>
          <p:cNvPr id="4" name="Footer Placeholder 3"/>
          <p:cNvSpPr>
            <a:spLocks noGrp="1"/>
          </p:cNvSpPr>
          <p:nvPr>
            <p:ph type="ftr" sz="quarter" idx="11"/>
          </p:nvPr>
        </p:nvSpPr>
        <p:spPr/>
        <p:txBody>
          <a:bodyPr/>
          <a:lstStyle/>
          <a:p>
            <a:pPr>
              <a:defRPr/>
            </a:pPr>
            <a:r>
              <a:rPr lang="fa-IR" sz="1000" dirty="0">
                <a:solidFill>
                  <a:srgbClr val="000000"/>
                </a:solidFill>
                <a:latin typeface="2  Compset"/>
                <a:cs typeface="B Compset" panose="00000400000000000000" pitchFamily="2" charset="-78"/>
              </a:rPr>
              <a:t>دکتر داریوش غلام زاده- همایش آسیب شناسی- تعهد و تعلق و رهبری</a:t>
            </a:r>
            <a:endParaRPr lang="en-US" sz="1000" dirty="0">
              <a:solidFill>
                <a:srgbClr val="000000"/>
              </a:solidFill>
              <a:latin typeface="2  Compset"/>
              <a:cs typeface="B Compset" panose="00000400000000000000" pitchFamily="2" charset="-78"/>
            </a:endParaRPr>
          </a:p>
        </p:txBody>
      </p:sp>
    </p:spTree>
    <p:extLst>
      <p:ext uri="{BB962C8B-B14F-4D97-AF65-F5344CB8AC3E}">
        <p14:creationId xmlns:p14="http://schemas.microsoft.com/office/powerpoint/2010/main" val="4009332475"/>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Footer Placeholder 2"/>
          <p:cNvSpPr>
            <a:spLocks noGrp="1"/>
          </p:cNvSpPr>
          <p:nvPr>
            <p:ph type="ftr" sz="quarter" idx="11"/>
          </p:nvPr>
        </p:nvSpPr>
        <p:spPr/>
        <p:txBody>
          <a:bodyPr/>
          <a:lstStyle/>
          <a:p>
            <a:r>
              <a:rPr lang="fa-IR" smtClean="0"/>
              <a:t>دکتر داریوش غلام زاده- همایش آسیب شناسی- تعهد و تعلق و رهبری</a:t>
            </a:r>
            <a:endParaRPr lang="en-US"/>
          </a:p>
        </p:txBody>
      </p:sp>
      <p:sp>
        <p:nvSpPr>
          <p:cNvPr id="4" name="Content Placeholder 3"/>
          <p:cNvSpPr>
            <a:spLocks noGrp="1"/>
          </p:cNvSpPr>
          <p:nvPr>
            <p:ph sz="quarter" idx="1"/>
          </p:nvPr>
        </p:nvSpPr>
        <p:spPr/>
        <p:txBody>
          <a:bodyPr/>
          <a:lstStyle/>
          <a:p>
            <a:endParaRPr lang="en-US"/>
          </a:p>
        </p:txBody>
      </p:sp>
    </p:spTree>
    <p:extLst>
      <p:ext uri="{BB962C8B-B14F-4D97-AF65-F5344CB8AC3E}">
        <p14:creationId xmlns:p14="http://schemas.microsoft.com/office/powerpoint/2010/main" val="175027707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p:txBody>
          <a:bodyPr/>
          <a:lstStyle/>
          <a:p>
            <a:pPr eaLnBrk="1" hangingPunct="1"/>
            <a:r>
              <a:rPr lang="en-US" altLang="en-US" smtClean="0"/>
              <a:t>Being An Engaged Employee</a:t>
            </a:r>
          </a:p>
        </p:txBody>
      </p:sp>
      <p:sp>
        <p:nvSpPr>
          <p:cNvPr id="29699" name="Rectangle 3"/>
          <p:cNvSpPr>
            <a:spLocks noGrp="1" noChangeArrowheads="1"/>
          </p:cNvSpPr>
          <p:nvPr>
            <p:ph type="body" idx="1"/>
          </p:nvPr>
        </p:nvSpPr>
        <p:spPr>
          <a:xfrm>
            <a:off x="914400" y="2022475"/>
            <a:ext cx="7772400" cy="4530725"/>
          </a:xfrm>
        </p:spPr>
        <p:txBody>
          <a:bodyPr/>
          <a:lstStyle/>
          <a:p>
            <a:pPr lvl="1" algn="r" rtl="1" eaLnBrk="1" hangingPunct="1">
              <a:buFont typeface="Wingdings" panose="05000000000000000000" pitchFamily="2" charset="2"/>
              <a:buNone/>
            </a:pPr>
            <a:r>
              <a:rPr lang="fa-IR" altLang="en-US" b="1" smtClean="0">
                <a:cs typeface="B Compset" panose="00000400000000000000" pitchFamily="2" charset="-78"/>
              </a:rPr>
              <a:t>افراد دارای تعلق و تعهد، افرادی هستند که برای تحقق اهداف سازمان، </a:t>
            </a:r>
            <a:r>
              <a:rPr lang="fa-IR" altLang="en-US" b="1" smtClean="0">
                <a:solidFill>
                  <a:srgbClr val="FF0000"/>
                </a:solidFill>
                <a:cs typeface="B Compset" panose="00000400000000000000" pitchFamily="2" charset="-78"/>
              </a:rPr>
              <a:t>از هیچ تلاشی فروگذاری نمی کنند.</a:t>
            </a:r>
            <a:r>
              <a:rPr lang="fa-IR" altLang="en-US" b="1" smtClean="0">
                <a:cs typeface="B Compset" panose="00000400000000000000" pitchFamily="2" charset="-78"/>
              </a:rPr>
              <a:t> آنها:</a:t>
            </a:r>
          </a:p>
          <a:p>
            <a:pPr lvl="1" algn="r" rtl="1" eaLnBrk="1" hangingPunct="1">
              <a:buFont typeface="Wingdings" panose="05000000000000000000" pitchFamily="2" charset="2"/>
              <a:buChar char="ü"/>
            </a:pPr>
            <a:r>
              <a:rPr lang="fa-IR" altLang="en-US" smtClean="0">
                <a:cs typeface="B Compset" panose="00000400000000000000" pitchFamily="2" charset="-78"/>
              </a:rPr>
              <a:t>110% خرج می کنند.</a:t>
            </a:r>
          </a:p>
          <a:p>
            <a:pPr lvl="1" algn="r" rtl="1" eaLnBrk="1" hangingPunct="1">
              <a:buFont typeface="Wingdings" panose="05000000000000000000" pitchFamily="2" charset="2"/>
              <a:buChar char="ü"/>
            </a:pPr>
            <a:r>
              <a:rPr lang="fa-IR" altLang="en-US" smtClean="0">
                <a:cs typeface="B Compset" panose="00000400000000000000" pitchFamily="2" charset="-78"/>
              </a:rPr>
              <a:t>به فراتر از وظایف تعریف شده می اندیشند.</a:t>
            </a:r>
          </a:p>
          <a:p>
            <a:pPr lvl="1" algn="r" rtl="1" eaLnBrk="1" hangingPunct="1">
              <a:buFont typeface="Wingdings" panose="05000000000000000000" pitchFamily="2" charset="2"/>
              <a:buChar char="ü"/>
            </a:pPr>
            <a:r>
              <a:rPr lang="fa-IR" altLang="en-US" smtClean="0">
                <a:cs typeface="B Compset" panose="00000400000000000000" pitchFamily="2" charset="-78"/>
              </a:rPr>
              <a:t>در قبال وظایف خود، مسئولیت شخصی می پذیرند.</a:t>
            </a:r>
          </a:p>
          <a:p>
            <a:pPr lvl="1" algn="r" rtl="1" eaLnBrk="1" hangingPunct="1">
              <a:buFont typeface="Wingdings" panose="05000000000000000000" pitchFamily="2" charset="2"/>
              <a:buChar char="ü"/>
            </a:pPr>
            <a:r>
              <a:rPr lang="fa-IR" altLang="en-US" smtClean="0">
                <a:cs typeface="B Compset" panose="00000400000000000000" pitchFamily="2" charset="-78"/>
              </a:rPr>
              <a:t>خود را به سطح بالاتری از استاندارد می رسانند.</a:t>
            </a:r>
          </a:p>
          <a:p>
            <a:pPr lvl="1" algn="r" rtl="1" eaLnBrk="1" hangingPunct="1">
              <a:buFont typeface="Wingdings" panose="05000000000000000000" pitchFamily="2" charset="2"/>
              <a:buChar char="ü"/>
            </a:pPr>
            <a:r>
              <a:rPr lang="fa-IR" altLang="en-US" smtClean="0">
                <a:cs typeface="B Compset" panose="00000400000000000000" pitchFamily="2" charset="-78"/>
              </a:rPr>
              <a:t>احساس می کنند که آورده آنها به توفیق سازمان کمک می کند.</a:t>
            </a:r>
            <a:endParaRPr lang="en-US" altLang="en-US" smtClean="0">
              <a:cs typeface="B Compset" panose="00000400000000000000" pitchFamily="2" charset="-78"/>
            </a:endParaRPr>
          </a:p>
        </p:txBody>
      </p:sp>
      <p:sp>
        <p:nvSpPr>
          <p:cNvPr id="3" name="Footer Placeholder 2"/>
          <p:cNvSpPr>
            <a:spLocks noGrp="1"/>
          </p:cNvSpPr>
          <p:nvPr>
            <p:ph type="ftr" sz="quarter" idx="11"/>
          </p:nvPr>
        </p:nvSpPr>
        <p:spPr/>
        <p:txBody>
          <a:bodyPr/>
          <a:lstStyle/>
          <a:p>
            <a:pPr>
              <a:defRPr/>
            </a:pPr>
            <a:r>
              <a:rPr lang="fa-IR" dirty="0">
                <a:solidFill>
                  <a:srgbClr val="000000"/>
                </a:solidFill>
                <a:latin typeface="2  Compset"/>
                <a:cs typeface="B Compset" panose="00000400000000000000" pitchFamily="2" charset="-78"/>
              </a:rPr>
              <a:t>دکتر داریوش غلام زاده- همایش آسیب شناسی- تعهد و تعلق و رهبری</a:t>
            </a:r>
            <a:endParaRPr lang="en-US" dirty="0">
              <a:solidFill>
                <a:srgbClr val="000000"/>
              </a:solidFill>
              <a:latin typeface="2  Compset"/>
              <a:cs typeface="B Compset" panose="00000400000000000000" pitchFamily="2" charset="-78"/>
            </a:endParaRPr>
          </a:p>
        </p:txBody>
      </p:sp>
    </p:spTree>
    <p:extLst>
      <p:ext uri="{BB962C8B-B14F-4D97-AF65-F5344CB8AC3E}">
        <p14:creationId xmlns:p14="http://schemas.microsoft.com/office/powerpoint/2010/main" val="218904552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228600" y="228600"/>
            <a:ext cx="8001000" cy="6245352"/>
          </a:xfrm>
        </p:spPr>
        <p:txBody>
          <a:bodyPr>
            <a:normAutofit/>
          </a:bodyPr>
          <a:lstStyle/>
          <a:p>
            <a:pPr algn="ctr">
              <a:lnSpc>
                <a:spcPct val="150000"/>
              </a:lnSpc>
              <a:buNone/>
            </a:pPr>
            <a:r>
              <a:rPr lang="en-US" b="1" dirty="0" smtClean="0">
                <a:latin typeface="Times New Roman" pitchFamily="18" charset="0"/>
                <a:cs typeface="Times New Roman" pitchFamily="18" charset="0"/>
              </a:rPr>
              <a:t>Engaged employee consistently demonstrates three general behaviors which improve organizational performance:</a:t>
            </a:r>
          </a:p>
          <a:p>
            <a:pPr algn="ctr">
              <a:lnSpc>
                <a:spcPct val="150000"/>
              </a:lnSpc>
              <a:buNone/>
            </a:pPr>
            <a:endParaRPr lang="en-US" b="1" dirty="0" smtClean="0">
              <a:latin typeface="Times New Roman" pitchFamily="18" charset="0"/>
              <a:cs typeface="Times New Roman" pitchFamily="18" charset="0"/>
            </a:endParaRPr>
          </a:p>
          <a:p>
            <a:pPr>
              <a:lnSpc>
                <a:spcPct val="150000"/>
              </a:lnSpc>
              <a:buFont typeface="Wingdings" pitchFamily="2" charset="2"/>
              <a:buChar char="v"/>
            </a:pPr>
            <a:r>
              <a:rPr lang="en-US" sz="2000" dirty="0" smtClean="0"/>
              <a:t> </a:t>
            </a:r>
            <a:r>
              <a:rPr lang="en-US" dirty="0" smtClean="0">
                <a:solidFill>
                  <a:srgbClr val="FF0000"/>
                </a:solidFill>
                <a:latin typeface="Times New Roman" pitchFamily="18" charset="0"/>
                <a:cs typeface="Times New Roman" pitchFamily="18" charset="0"/>
              </a:rPr>
              <a:t>Say</a:t>
            </a:r>
            <a:r>
              <a:rPr lang="en-US" sz="2000" dirty="0" smtClean="0">
                <a:latin typeface="Times New Roman" pitchFamily="18" charset="0"/>
                <a:cs typeface="Times New Roman" pitchFamily="18" charset="0"/>
              </a:rPr>
              <a:t>-the employee </a:t>
            </a:r>
            <a:r>
              <a:rPr lang="en-US" sz="2000" dirty="0" smtClean="0">
                <a:solidFill>
                  <a:srgbClr val="00B050"/>
                </a:solidFill>
                <a:effectLst>
                  <a:outerShdw blurRad="38100" dist="38100" dir="2700000" algn="tl">
                    <a:srgbClr val="000000">
                      <a:alpha val="43137"/>
                    </a:srgbClr>
                  </a:outerShdw>
                </a:effectLst>
                <a:latin typeface="Times New Roman" pitchFamily="18" charset="0"/>
                <a:cs typeface="Times New Roman" pitchFamily="18" charset="0"/>
              </a:rPr>
              <a:t>advocates for the organization to co-workers</a:t>
            </a:r>
            <a:r>
              <a:rPr lang="en-US" sz="2000" dirty="0" smtClean="0">
                <a:latin typeface="Times New Roman" pitchFamily="18" charset="0"/>
                <a:cs typeface="Times New Roman" pitchFamily="18" charset="0"/>
              </a:rPr>
              <a:t>, and refers  potential employees and customers</a:t>
            </a:r>
          </a:p>
          <a:p>
            <a:pPr>
              <a:lnSpc>
                <a:spcPct val="150000"/>
              </a:lnSpc>
              <a:buNone/>
            </a:pPr>
            <a:endParaRPr lang="en-US" sz="2000" dirty="0" smtClean="0">
              <a:latin typeface="Times New Roman" pitchFamily="18" charset="0"/>
              <a:cs typeface="Times New Roman" pitchFamily="18" charset="0"/>
            </a:endParaRPr>
          </a:p>
          <a:p>
            <a:pPr>
              <a:lnSpc>
                <a:spcPct val="150000"/>
              </a:lnSpc>
              <a:buFont typeface="Wingdings" pitchFamily="2" charset="2"/>
              <a:buChar char="v"/>
            </a:pPr>
            <a:r>
              <a:rPr lang="en-US" sz="2000" dirty="0" smtClean="0">
                <a:latin typeface="Times New Roman" pitchFamily="18" charset="0"/>
                <a:cs typeface="Times New Roman" pitchFamily="18" charset="0"/>
              </a:rPr>
              <a:t> </a:t>
            </a:r>
            <a:r>
              <a:rPr lang="en-US" dirty="0" smtClean="0">
                <a:solidFill>
                  <a:srgbClr val="FF0000"/>
                </a:solidFill>
                <a:latin typeface="Times New Roman" pitchFamily="18" charset="0"/>
                <a:cs typeface="Times New Roman" pitchFamily="18" charset="0"/>
              </a:rPr>
              <a:t>Stay</a:t>
            </a:r>
            <a:r>
              <a:rPr lang="en-US" sz="2000" dirty="0" smtClean="0">
                <a:latin typeface="Times New Roman" pitchFamily="18" charset="0"/>
                <a:cs typeface="Times New Roman" pitchFamily="18" charset="0"/>
              </a:rPr>
              <a:t>-the employee has an </a:t>
            </a:r>
            <a:r>
              <a:rPr lang="en-US" sz="2000" dirty="0" smtClean="0">
                <a:solidFill>
                  <a:srgbClr val="00B050"/>
                </a:solidFill>
                <a:effectLst>
                  <a:outerShdw blurRad="38100" dist="38100" dir="2700000" algn="tl">
                    <a:srgbClr val="000000">
                      <a:alpha val="43137"/>
                    </a:srgbClr>
                  </a:outerShdw>
                </a:effectLst>
                <a:latin typeface="Times New Roman" pitchFamily="18" charset="0"/>
                <a:cs typeface="Times New Roman" pitchFamily="18" charset="0"/>
              </a:rPr>
              <a:t>intense desire to be a member of the organization</a:t>
            </a:r>
            <a:r>
              <a:rPr lang="en-US" sz="2000" dirty="0" smtClean="0">
                <a:latin typeface="Times New Roman" pitchFamily="18" charset="0"/>
                <a:cs typeface="Times New Roman" pitchFamily="18" charset="0"/>
              </a:rPr>
              <a:t> despite opportunities to work elsewhere</a:t>
            </a:r>
          </a:p>
          <a:p>
            <a:pPr>
              <a:lnSpc>
                <a:spcPct val="150000"/>
              </a:lnSpc>
              <a:buNone/>
            </a:pPr>
            <a:endParaRPr lang="en-US" sz="2000" dirty="0" smtClean="0">
              <a:latin typeface="Times New Roman" pitchFamily="18" charset="0"/>
              <a:cs typeface="Times New Roman" pitchFamily="18" charset="0"/>
            </a:endParaRPr>
          </a:p>
          <a:p>
            <a:pPr>
              <a:lnSpc>
                <a:spcPct val="150000"/>
              </a:lnSpc>
              <a:buFont typeface="Wingdings" pitchFamily="2" charset="2"/>
              <a:buChar char="v"/>
            </a:pPr>
            <a:r>
              <a:rPr lang="en-US" sz="2000" dirty="0" smtClean="0">
                <a:latin typeface="Times New Roman" pitchFamily="18" charset="0"/>
                <a:cs typeface="Times New Roman" pitchFamily="18" charset="0"/>
              </a:rPr>
              <a:t> </a:t>
            </a:r>
            <a:r>
              <a:rPr lang="en-US" dirty="0" smtClean="0">
                <a:solidFill>
                  <a:srgbClr val="FF0000"/>
                </a:solidFill>
                <a:latin typeface="Times New Roman" pitchFamily="18" charset="0"/>
                <a:cs typeface="Times New Roman" pitchFamily="18" charset="0"/>
              </a:rPr>
              <a:t>Strive</a:t>
            </a:r>
            <a:r>
              <a:rPr lang="en-US" sz="2000" dirty="0" smtClean="0">
                <a:latin typeface="Times New Roman" pitchFamily="18" charset="0"/>
                <a:cs typeface="Times New Roman" pitchFamily="18" charset="0"/>
              </a:rPr>
              <a:t>-the employee </a:t>
            </a:r>
            <a:r>
              <a:rPr lang="en-US" sz="2000" dirty="0" smtClean="0">
                <a:solidFill>
                  <a:srgbClr val="00B050"/>
                </a:solidFill>
                <a:effectLst>
                  <a:outerShdw blurRad="38100" dist="38100" dir="2700000" algn="tl">
                    <a:srgbClr val="000000">
                      <a:alpha val="43137"/>
                    </a:srgbClr>
                  </a:outerShdw>
                </a:effectLst>
                <a:latin typeface="Times New Roman" pitchFamily="18" charset="0"/>
                <a:cs typeface="Times New Roman" pitchFamily="18" charset="0"/>
              </a:rPr>
              <a:t>exerts extra time, effort and initiative </a:t>
            </a:r>
            <a:r>
              <a:rPr lang="en-US" sz="2000" dirty="0" smtClean="0">
                <a:latin typeface="Times New Roman" pitchFamily="18" charset="0"/>
                <a:cs typeface="Times New Roman" pitchFamily="18" charset="0"/>
              </a:rPr>
              <a:t>to contribute to the success of the business</a:t>
            </a:r>
          </a:p>
        </p:txBody>
      </p:sp>
      <p:sp>
        <p:nvSpPr>
          <p:cNvPr id="2" name="Footer Placeholder 1"/>
          <p:cNvSpPr>
            <a:spLocks noGrp="1"/>
          </p:cNvSpPr>
          <p:nvPr>
            <p:ph type="ftr" sz="quarter" idx="16"/>
          </p:nvPr>
        </p:nvSpPr>
        <p:spPr/>
        <p:txBody>
          <a:bodyPr/>
          <a:lstStyle/>
          <a:p>
            <a:r>
              <a:rPr lang="fa-IR" sz="1000" dirty="0">
                <a:solidFill>
                  <a:srgbClr val="000000"/>
                </a:solidFill>
                <a:latin typeface="2  Compset"/>
                <a:cs typeface="B Compset" panose="00000400000000000000" pitchFamily="2" charset="-78"/>
              </a:rPr>
              <a:t>دکتر داریوش غلام زاده- همایش آسیب شناسی- تعهد و تعلق و رهبری</a:t>
            </a:r>
            <a:endParaRPr lang="en-US" sz="1000" dirty="0">
              <a:solidFill>
                <a:srgbClr val="000000"/>
              </a:solidFill>
              <a:latin typeface="2  Compset"/>
              <a:cs typeface="B Compset" panose="00000400000000000000" pitchFamily="2" charset="-78"/>
            </a:endParaRPr>
          </a:p>
        </p:txBody>
      </p:sp>
    </p:spTree>
    <p:extLst>
      <p:ext uri="{BB962C8B-B14F-4D97-AF65-F5344CB8AC3E}">
        <p14:creationId xmlns:p14="http://schemas.microsoft.com/office/powerpoint/2010/main" val="426715702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685800"/>
          </a:xfrm>
        </p:spPr>
        <p:txBody>
          <a:bodyPr>
            <a:normAutofit/>
          </a:bodyPr>
          <a:lstStyle/>
          <a:p>
            <a:pPr algn="ctr"/>
            <a:r>
              <a:rPr lang="en-US" sz="2800" b="1" dirty="0" smtClean="0">
                <a:latin typeface="Times New Roman" pitchFamily="18" charset="0"/>
                <a:cs typeface="Times New Roman" pitchFamily="18" charset="0"/>
              </a:rPr>
              <a:t>Gallup’s most important findings</a:t>
            </a:r>
            <a:endParaRPr lang="en-US" sz="2800" b="1" dirty="0">
              <a:latin typeface="Times New Roman" pitchFamily="18" charset="0"/>
              <a:cs typeface="Times New Roman" pitchFamily="18" charset="0"/>
            </a:endParaRPr>
          </a:p>
        </p:txBody>
      </p:sp>
      <p:sp>
        <p:nvSpPr>
          <p:cNvPr id="3" name="Content Placeholder 2"/>
          <p:cNvSpPr>
            <a:spLocks noGrp="1"/>
          </p:cNvSpPr>
          <p:nvPr>
            <p:ph sz="quarter" idx="1"/>
          </p:nvPr>
        </p:nvSpPr>
        <p:spPr>
          <a:xfrm>
            <a:off x="457200" y="609600"/>
            <a:ext cx="8229600" cy="5516563"/>
          </a:xfrm>
        </p:spPr>
        <p:txBody>
          <a:bodyPr>
            <a:normAutofit/>
          </a:bodyPr>
          <a:lstStyle/>
          <a:p>
            <a:pPr>
              <a:lnSpc>
                <a:spcPct val="150000"/>
              </a:lnSpc>
              <a:buNone/>
            </a:pPr>
            <a:endParaRPr lang="en-US" sz="2000" dirty="0" smtClean="0">
              <a:latin typeface="Times New Roman" pitchFamily="18" charset="0"/>
              <a:cs typeface="Times New Roman" pitchFamily="18" charset="0"/>
            </a:endParaRPr>
          </a:p>
          <a:p>
            <a:pPr algn="just">
              <a:lnSpc>
                <a:spcPct val="150000"/>
              </a:lnSpc>
              <a:buFont typeface="Wingdings" pitchFamily="2" charset="2"/>
              <a:buChar char="ü"/>
            </a:pPr>
            <a:r>
              <a:rPr lang="en-US" sz="2000" dirty="0" smtClean="0">
                <a:latin typeface="Times New Roman" pitchFamily="18" charset="0"/>
                <a:cs typeface="Times New Roman" pitchFamily="18" charset="0"/>
              </a:rPr>
              <a:t> Engaged workers are the lifeblood of their Organizations they have significantly </a:t>
            </a:r>
            <a:r>
              <a:rPr lang="en-US" sz="2000" dirty="0" smtClean="0">
                <a:solidFill>
                  <a:srgbClr val="FF0000"/>
                </a:solidFill>
                <a:latin typeface="Times New Roman" pitchFamily="18" charset="0"/>
                <a:cs typeface="Times New Roman" pitchFamily="18" charset="0"/>
              </a:rPr>
              <a:t>higher productivity, profitability, and customer ratings, less turnover and absenteeism, and fewer safety incidents</a:t>
            </a:r>
            <a:r>
              <a:rPr lang="en-US" sz="2000" dirty="0" smtClean="0">
                <a:latin typeface="Times New Roman" pitchFamily="18" charset="0"/>
                <a:cs typeface="Times New Roman" pitchFamily="18" charset="0"/>
              </a:rPr>
              <a:t>.</a:t>
            </a:r>
          </a:p>
          <a:p>
            <a:pPr algn="just">
              <a:lnSpc>
                <a:spcPct val="150000"/>
              </a:lnSpc>
              <a:buFont typeface="Wingdings" pitchFamily="2" charset="2"/>
              <a:buChar char="ü"/>
            </a:pPr>
            <a:r>
              <a:rPr lang="en-US" sz="2000" dirty="0" smtClean="0">
                <a:latin typeface="Times New Roman" pitchFamily="18" charset="0"/>
                <a:cs typeface="Times New Roman" pitchFamily="18" charset="0"/>
              </a:rPr>
              <a:t> Active disengagement is an immense drain on economies throughout the world. Gallup estimates, for example, that </a:t>
            </a:r>
            <a:r>
              <a:rPr lang="en-US" sz="2000" dirty="0" smtClean="0">
                <a:solidFill>
                  <a:srgbClr val="FF0000"/>
                </a:solidFill>
                <a:latin typeface="Times New Roman" pitchFamily="18" charset="0"/>
                <a:cs typeface="Times New Roman" pitchFamily="18" charset="0"/>
              </a:rPr>
              <a:t>for the U.S., active disengagement</a:t>
            </a:r>
            <a:r>
              <a:rPr lang="en-US" sz="2000" dirty="0">
                <a:solidFill>
                  <a:srgbClr val="FF0000"/>
                </a:solidFill>
                <a:latin typeface="Times New Roman" pitchFamily="18" charset="0"/>
                <a:cs typeface="Times New Roman" pitchFamily="18" charset="0"/>
              </a:rPr>
              <a:t> </a:t>
            </a:r>
            <a:r>
              <a:rPr lang="en-US" sz="2000" dirty="0" smtClean="0">
                <a:solidFill>
                  <a:srgbClr val="FF0000"/>
                </a:solidFill>
                <a:latin typeface="Times New Roman" pitchFamily="18" charset="0"/>
                <a:cs typeface="Times New Roman" pitchFamily="18" charset="0"/>
              </a:rPr>
              <a:t>costs US$450 billion to $550 billion per year</a:t>
            </a:r>
            <a:r>
              <a:rPr lang="en-US" sz="2000" dirty="0" smtClean="0">
                <a:latin typeface="Times New Roman" pitchFamily="18" charset="0"/>
                <a:cs typeface="Times New Roman" pitchFamily="18" charset="0"/>
              </a:rPr>
              <a:t>. In Germany, that figure ranges from €112 billion to €138 billion per year (US$151 billion to $186 billion). In the United Kingdom, actively disengaged employees cost the country  between £52 billion and £70 billion (US$83 billion and $112 billion) per year.</a:t>
            </a:r>
          </a:p>
          <a:p>
            <a:pPr algn="just">
              <a:buNone/>
            </a:pPr>
            <a:endParaRPr lang="en-US" sz="2000" dirty="0" smtClean="0">
              <a:latin typeface="Times New Roman" pitchFamily="18" charset="0"/>
              <a:cs typeface="Times New Roman" pitchFamily="18" charset="0"/>
            </a:endParaRPr>
          </a:p>
          <a:p>
            <a:pPr algn="just">
              <a:buFont typeface="Wingdings" pitchFamily="2" charset="2"/>
              <a:buChar char="ü"/>
            </a:pPr>
            <a:endParaRPr lang="en-US" sz="2000" dirty="0" smtClean="0">
              <a:latin typeface="Times New Roman" pitchFamily="18" charset="0"/>
              <a:cs typeface="Times New Roman" pitchFamily="18" charset="0"/>
            </a:endParaRPr>
          </a:p>
          <a:p>
            <a:pPr algn="just">
              <a:buFont typeface="Wingdings" pitchFamily="2" charset="2"/>
              <a:buChar char="ü"/>
            </a:pPr>
            <a:endParaRPr lang="en-US" sz="2000" dirty="0" smtClean="0">
              <a:latin typeface="Times New Roman" pitchFamily="18" charset="0"/>
              <a:cs typeface="Times New Roman" pitchFamily="18" charset="0"/>
            </a:endParaRPr>
          </a:p>
          <a:p>
            <a:endParaRPr lang="en-US" sz="2000" dirty="0">
              <a:latin typeface="Times New Roman" pitchFamily="18" charset="0"/>
              <a:cs typeface="Times New Roman" pitchFamily="18" charset="0"/>
            </a:endParaRPr>
          </a:p>
        </p:txBody>
      </p:sp>
      <p:sp>
        <p:nvSpPr>
          <p:cNvPr id="5" name="Footer Placeholder 4"/>
          <p:cNvSpPr>
            <a:spLocks noGrp="1"/>
          </p:cNvSpPr>
          <p:nvPr>
            <p:ph type="ftr" sz="quarter" idx="16"/>
          </p:nvPr>
        </p:nvSpPr>
        <p:spPr>
          <a:xfrm>
            <a:off x="3208755" y="6226839"/>
            <a:ext cx="3200400" cy="365760"/>
          </a:xfrm>
        </p:spPr>
        <p:txBody>
          <a:bodyPr/>
          <a:lstStyle/>
          <a:p>
            <a:r>
              <a:rPr lang="fa-IR" sz="1000" dirty="0">
                <a:solidFill>
                  <a:srgbClr val="000000"/>
                </a:solidFill>
                <a:latin typeface="2  Compset"/>
                <a:cs typeface="B Compset" panose="00000400000000000000" pitchFamily="2" charset="-78"/>
              </a:rPr>
              <a:t>دکتر داریوش غلام زاده- همایش آسیب شناسی- تعهد و تعلق و رهبری</a:t>
            </a:r>
            <a:endParaRPr lang="en-US" sz="1000" dirty="0">
              <a:solidFill>
                <a:srgbClr val="000000"/>
              </a:solidFill>
              <a:latin typeface="2  Compset"/>
              <a:cs typeface="B Compset" panose="00000400000000000000" pitchFamily="2" charset="-78"/>
            </a:endParaRPr>
          </a:p>
        </p:txBody>
      </p:sp>
    </p:spTree>
    <p:extLst>
      <p:ext uri="{BB962C8B-B14F-4D97-AF65-F5344CB8AC3E}">
        <p14:creationId xmlns:p14="http://schemas.microsoft.com/office/powerpoint/2010/main" val="226200073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457200" y="228600"/>
            <a:ext cx="7620000" cy="6245352"/>
          </a:xfrm>
        </p:spPr>
        <p:txBody>
          <a:bodyPr/>
          <a:lstStyle/>
          <a:p>
            <a:pPr algn="ctr">
              <a:buNone/>
            </a:pPr>
            <a:r>
              <a:rPr lang="en-US" sz="3600" b="1" dirty="0" smtClean="0">
                <a:latin typeface="Times New Roman" pitchFamily="18" charset="0"/>
                <a:cs typeface="Times New Roman" pitchFamily="18" charset="0"/>
              </a:rPr>
              <a:t>Drivers of Employee Engagement</a:t>
            </a:r>
          </a:p>
          <a:p>
            <a:pPr algn="ctr">
              <a:buNone/>
            </a:pPr>
            <a:r>
              <a:rPr lang="en-US" sz="2000" b="1" dirty="0" smtClean="0">
                <a:latin typeface="Times New Roman" pitchFamily="18" charset="0"/>
                <a:cs typeface="Times New Roman" pitchFamily="18" charset="0"/>
              </a:rPr>
              <a:t>Hierarchy of engagement (</a:t>
            </a:r>
            <a:r>
              <a:rPr lang="en-US" sz="2000" b="1" dirty="0" err="1" smtClean="0">
                <a:latin typeface="Times New Roman" pitchFamily="18" charset="0"/>
                <a:cs typeface="Times New Roman" pitchFamily="18" charset="0"/>
              </a:rPr>
              <a:t>penna</a:t>
            </a:r>
            <a:r>
              <a:rPr lang="en-US" sz="2000" b="1" dirty="0" smtClean="0">
                <a:latin typeface="Times New Roman" pitchFamily="18" charset="0"/>
                <a:cs typeface="Times New Roman" pitchFamily="18" charset="0"/>
              </a:rPr>
              <a:t>, 2007)</a:t>
            </a:r>
            <a:endParaRPr lang="en-US" sz="2000" b="1" dirty="0">
              <a:latin typeface="Times New Roman" pitchFamily="18" charset="0"/>
              <a:cs typeface="Times New Roman" pitchFamily="18" charset="0"/>
            </a:endParaRPr>
          </a:p>
        </p:txBody>
      </p:sp>
      <p:pic>
        <p:nvPicPr>
          <p:cNvPr id="1026" name="Picture 2" descr="C:\Users\eyesun\Desktop\pennas.png"/>
          <p:cNvPicPr>
            <a:picLocks noChangeAspect="1" noChangeArrowheads="1"/>
          </p:cNvPicPr>
          <p:nvPr/>
        </p:nvPicPr>
        <p:blipFill>
          <a:blip r:embed="rId3"/>
          <a:srcRect/>
          <a:stretch>
            <a:fillRect/>
          </a:stretch>
        </p:blipFill>
        <p:spPr bwMode="auto">
          <a:xfrm>
            <a:off x="838200" y="1752600"/>
            <a:ext cx="7086599" cy="4648200"/>
          </a:xfrm>
          <a:prstGeom prst="rect">
            <a:avLst/>
          </a:prstGeom>
          <a:noFill/>
        </p:spPr>
      </p:pic>
      <p:sp>
        <p:nvSpPr>
          <p:cNvPr id="2" name="Footer Placeholder 1"/>
          <p:cNvSpPr>
            <a:spLocks noGrp="1"/>
          </p:cNvSpPr>
          <p:nvPr>
            <p:ph type="ftr" sz="quarter" idx="16"/>
          </p:nvPr>
        </p:nvSpPr>
        <p:spPr/>
        <p:txBody>
          <a:bodyPr/>
          <a:lstStyle/>
          <a:p>
            <a:pPr algn="ctr">
              <a:defRPr/>
            </a:pPr>
            <a:r>
              <a:rPr lang="fa-IR" sz="1000" dirty="0">
                <a:solidFill>
                  <a:srgbClr val="000000"/>
                </a:solidFill>
                <a:latin typeface="2  Compset"/>
                <a:cs typeface="B Compset" panose="00000400000000000000" pitchFamily="2" charset="-78"/>
              </a:rPr>
              <a:t>دکتر داریوش غلام زاده- همایش آسیب شناسی- تعهد و تعلق و رهبری</a:t>
            </a:r>
            <a:endParaRPr lang="en-US" sz="1000" dirty="0">
              <a:solidFill>
                <a:srgbClr val="000000"/>
              </a:solidFill>
              <a:latin typeface="2  Compset"/>
              <a:cs typeface="B Compset" panose="00000400000000000000" pitchFamily="2" charset="-78"/>
            </a:endParaRPr>
          </a:p>
        </p:txBody>
      </p:sp>
      <p:sp>
        <p:nvSpPr>
          <p:cNvPr id="4" name="Rectangular Callout 3"/>
          <p:cNvSpPr/>
          <p:nvPr/>
        </p:nvSpPr>
        <p:spPr>
          <a:xfrm rot="2470191">
            <a:off x="4439409" y="1054861"/>
            <a:ext cx="1932972" cy="1249174"/>
          </a:xfrm>
          <a:prstGeom prst="wedgeRect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b="1" dirty="0" smtClean="0">
                <a:cs typeface="B Compset" panose="00000400000000000000" pitchFamily="2" charset="-78"/>
              </a:rPr>
              <a:t>رهبری تحول آفرین</a:t>
            </a:r>
            <a:endParaRPr lang="en-US" b="1" dirty="0" smtClean="0">
              <a:cs typeface="B Compset" panose="00000400000000000000" pitchFamily="2" charset="-78"/>
            </a:endParaRPr>
          </a:p>
          <a:p>
            <a:pPr algn="ctr"/>
            <a:r>
              <a:rPr lang="fa-IR" b="1" dirty="0">
                <a:cs typeface="B Compset" panose="00000400000000000000" pitchFamily="2" charset="-78"/>
              </a:rPr>
              <a:t>رهبری روحانی  </a:t>
            </a:r>
            <a:r>
              <a:rPr lang="fa-IR" b="1" dirty="0" smtClean="0">
                <a:cs typeface="B Compset" panose="00000400000000000000" pitchFamily="2" charset="-78"/>
              </a:rPr>
              <a:t>   رهبری </a:t>
            </a:r>
            <a:r>
              <a:rPr lang="fa-IR" b="1" dirty="0">
                <a:cs typeface="B Compset" panose="00000400000000000000" pitchFamily="2" charset="-78"/>
              </a:rPr>
              <a:t>معنوی</a:t>
            </a:r>
            <a:endParaRPr lang="en-US" b="1" dirty="0">
              <a:cs typeface="B Compset" panose="00000400000000000000" pitchFamily="2" charset="-78"/>
            </a:endParaRPr>
          </a:p>
        </p:txBody>
      </p:sp>
    </p:spTree>
    <p:extLst>
      <p:ext uri="{BB962C8B-B14F-4D97-AF65-F5344CB8AC3E}">
        <p14:creationId xmlns:p14="http://schemas.microsoft.com/office/powerpoint/2010/main" val="30118141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nodeType="clickEffect">
                                  <p:stCondLst>
                                    <p:cond delay="0"/>
                                  </p:stCondLst>
                                  <p:childTnLst>
                                    <p:set>
                                      <p:cBhvr>
                                        <p:cTn id="6" dur="1" fill="hold">
                                          <p:stCondLst>
                                            <p:cond delay="0"/>
                                          </p:stCondLst>
                                        </p:cTn>
                                        <p:tgtEl>
                                          <p:spTgt spid="1026"/>
                                        </p:tgtEl>
                                        <p:attrNameLst>
                                          <p:attrName>style.visibility</p:attrName>
                                        </p:attrNameLst>
                                      </p:cBhvr>
                                      <p:to>
                                        <p:strVal val="visible"/>
                                      </p:to>
                                    </p:set>
                                    <p:animEffect transition="in" filter="wheel(1)">
                                      <p:cBhvr>
                                        <p:cTn id="7" dur="2000"/>
                                        <p:tgtEl>
                                          <p:spTgt spid="1026"/>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1000"/>
                                        <p:tgtEl>
                                          <p:spTgt spid="4"/>
                                        </p:tgtEl>
                                      </p:cBhvr>
                                    </p:animEffect>
                                    <p:anim calcmode="lin" valueType="num">
                                      <p:cBhvr>
                                        <p:cTn id="13" dur="1000" fill="hold"/>
                                        <p:tgtEl>
                                          <p:spTgt spid="4"/>
                                        </p:tgtEl>
                                        <p:attrNameLst>
                                          <p:attrName>ppt_x</p:attrName>
                                        </p:attrNameLst>
                                      </p:cBhvr>
                                      <p:tavLst>
                                        <p:tav tm="0">
                                          <p:val>
                                            <p:strVal val="#ppt_x"/>
                                          </p:val>
                                        </p:tav>
                                        <p:tav tm="100000">
                                          <p:val>
                                            <p:strVal val="#ppt_x"/>
                                          </p:val>
                                        </p:tav>
                                      </p:tavLst>
                                    </p:anim>
                                    <p:anim calcmode="lin" valueType="num">
                                      <p:cBhvr>
                                        <p:cTn id="14"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_rels/theme2.xml.rels><?xml version="1.0" encoding="UTF-8" standalone="yes"?>
<Relationships xmlns="http://schemas.openxmlformats.org/package/2006/relationships"><Relationship Id="rId1" Type="http://schemas.openxmlformats.org/officeDocument/2006/relationships/image" Target="../media/image2.jpeg"/></Relationships>
</file>

<file path=ppt/theme/theme1.xml><?xml version="1.0" encoding="utf-8"?>
<a:theme xmlns:a="http://schemas.openxmlformats.org/drawingml/2006/main" name="Equity">
  <a:themeElements>
    <a:clrScheme name="Equity">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Equity">
      <a:majorFont>
        <a:latin typeface="Franklin Gothic Book"/>
        <a:ea typeface=""/>
        <a:cs typeface=""/>
        <a:font script="Grek" typeface="Calibri"/>
        <a:font script="Cyrl" typeface="Calibri"/>
        <a:font script="Jpan" typeface="HGｺﾞｼｯｸM"/>
        <a:font script="Hang" typeface="바탕"/>
        <a:font script="Hans" typeface="幼圆"/>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Perpetua"/>
        <a:ea typeface=""/>
        <a:cs typeface=""/>
        <a:font script="Grek" typeface="Cambria"/>
        <a:font script="Cyrl" typeface="Cambria"/>
        <a:font script="Jpan" typeface="HG創英ﾌﾟﾚｾﾞﾝｽEB"/>
        <a:font script="Hang" typeface="맑은 고딕"/>
        <a:font script="Hans" typeface="宋体"/>
        <a:font script="Hant" typeface="新細明體"/>
        <a:font script="Arab" typeface="Times New Roman"/>
        <a:font script="Hebr" typeface="Aharoni"/>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Equity">
      <a:fillStyleLst>
        <a:solidFill>
          <a:schemeClr val="phClr"/>
        </a:solidFill>
        <a:blipFill>
          <a:blip xmlns:r="http://schemas.openxmlformats.org/officeDocument/2006/relationships" r:embed="rId1">
            <a:duotone>
              <a:schemeClr val="phClr">
                <a:tint val="30000"/>
                <a:satMod val="300000"/>
              </a:schemeClr>
              <a:schemeClr val="phClr">
                <a:tint val="40000"/>
                <a:satMod val="200000"/>
              </a:schemeClr>
            </a:duotone>
          </a:blip>
          <a:tile tx="0" ty="0" sx="70000" sy="70000" flip="none" algn="ctr"/>
        </a:blipFill>
        <a:blipFill>
          <a:blip xmlns:r="http://schemas.openxmlformats.org/officeDocument/2006/relationships" r:embed="rId1">
            <a:duotone>
              <a:schemeClr val="phClr">
                <a:shade val="22000"/>
                <a:satMod val="160000"/>
              </a:schemeClr>
              <a:schemeClr val="phClr">
                <a:shade val="45000"/>
                <a:satMod val="100000"/>
              </a:schemeClr>
            </a:duotone>
          </a:blip>
          <a:tile tx="0" ty="0" sx="65000" sy="65000" flip="none" algn="ctr"/>
        </a:blipFill>
      </a:fillStyleLst>
      <a:lnStyleLst>
        <a:ln w="9525" cap="flat" cmpd="sng" algn="ctr">
          <a:solidFill>
            <a:schemeClr val="phClr">
              <a:shade val="60000"/>
              <a:satMod val="110000"/>
            </a:schemeClr>
          </a:solidFill>
          <a:prstDash val="solid"/>
        </a:ln>
        <a:ln w="127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algn="t" rotWithShape="0">
              <a:srgbClr val="000000">
                <a:alpha val="50000"/>
              </a:srgbClr>
            </a:outerShdw>
          </a:effectLst>
        </a:effectStyle>
        <a:effectStyle>
          <a:effectLst>
            <a:outerShdw blurRad="38100" dist="25400" dir="5400000" algn="t" rotWithShape="0">
              <a:srgbClr val="000000">
                <a:alpha val="50000"/>
              </a:srgbClr>
            </a:outerShdw>
          </a:effectLst>
        </a:effectStyle>
        <a:effectStyle>
          <a:effectLst>
            <a:outerShdw blurRad="50800" dist="50800" dir="5400000" algn="t" rotWithShape="0">
              <a:srgbClr val="000000">
                <a:alpha val="60000"/>
              </a:srgbClr>
            </a:outerShdw>
          </a:effectLst>
          <a:scene3d>
            <a:camera prst="isometricBottomUp" fov="0">
              <a:rot lat="0" lon="0" rev="0"/>
            </a:camera>
            <a:lightRig rig="soft" dir="b">
              <a:rot lat="0" lon="0" rev="9000000"/>
            </a:lightRig>
          </a:scene3d>
          <a:sp3d contourW="35000" prstMaterial="matte">
            <a:bevelT w="45000" h="38100" prst="convex"/>
            <a:contourClr>
              <a:schemeClr val="phClr">
                <a:tint val="10000"/>
                <a:satMod val="130000"/>
              </a:schemeClr>
            </a:contourClr>
          </a:sp3d>
        </a:effectStyle>
      </a:effectStyleLst>
      <a:bgFillStyleLst>
        <a:solidFill>
          <a:schemeClr val="phClr"/>
        </a:solidFill>
        <a:gradFill rotWithShape="1">
          <a:gsLst>
            <a:gs pos="0">
              <a:schemeClr val="phClr">
                <a:shade val="40000"/>
                <a:satMod val="165000"/>
              </a:schemeClr>
            </a:gs>
            <a:gs pos="50000">
              <a:schemeClr val="phClr">
                <a:shade val="80000"/>
                <a:satMod val="155000"/>
              </a:schemeClr>
            </a:gs>
            <a:gs pos="100000">
              <a:schemeClr val="phClr">
                <a:tint val="95000"/>
                <a:satMod val="200000"/>
              </a:schemeClr>
            </a:gs>
          </a:gsLst>
          <a:lin ang="16200000" scaled="1"/>
        </a:gradFill>
        <a:blipFill>
          <a:blip xmlns:r="http://schemas.openxmlformats.org/officeDocument/2006/relationships" r:embed="rId1">
            <a:duotone>
              <a:schemeClr val="phClr">
                <a:tint val="95000"/>
                <a:satMod val="200000"/>
              </a:schemeClr>
              <a:schemeClr val="phClr">
                <a:shade val="80000"/>
                <a:satMod val="100000"/>
              </a:schemeClr>
            </a:duotone>
          </a:blip>
          <a:tile tx="0" ty="0" sx="55000" sy="55000" flip="none" algn="tl"/>
        </a:blipFill>
      </a:bgFillStyleLst>
    </a:fmtScheme>
  </a:themeElements>
  <a:objectDefaults/>
  <a:extraClrSchemeLst/>
</a:theme>
</file>

<file path=ppt/theme/theme2.xml><?xml version="1.0" encoding="utf-8"?>
<a:theme xmlns:a="http://schemas.openxmlformats.org/drawingml/2006/main" name="Oriel">
  <a:themeElements>
    <a:clrScheme name="Opulent">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Oriel">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riel">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ppt/theme/theme3.xml><?xml version="1.0" encoding="utf-8"?>
<a:theme xmlns:a="http://schemas.openxmlformats.org/drawingml/2006/main" name="Layers">
  <a:themeElements>
    <a:clrScheme name="Layers 13">
      <a:dk1>
        <a:srgbClr val="000000"/>
      </a:dk1>
      <a:lt1>
        <a:srgbClr val="FFFFE1"/>
      </a:lt1>
      <a:dk2>
        <a:srgbClr val="330033"/>
      </a:dk2>
      <a:lt2>
        <a:srgbClr val="800000"/>
      </a:lt2>
      <a:accent1>
        <a:srgbClr val="CCCC99"/>
      </a:accent1>
      <a:accent2>
        <a:srgbClr val="990000"/>
      </a:accent2>
      <a:accent3>
        <a:srgbClr val="FFFFEE"/>
      </a:accent3>
      <a:accent4>
        <a:srgbClr val="000000"/>
      </a:accent4>
      <a:accent5>
        <a:srgbClr val="E2E2CA"/>
      </a:accent5>
      <a:accent6>
        <a:srgbClr val="8A0000"/>
      </a:accent6>
      <a:hlink>
        <a:srgbClr val="990033"/>
      </a:hlink>
      <a:folHlink>
        <a:srgbClr val="B2B2B2"/>
      </a:folHlink>
    </a:clrScheme>
    <a:fontScheme name="Layers">
      <a:majorFont>
        <a:latin typeface="Times New Roman"/>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Layers 1">
        <a:dk1>
          <a:srgbClr val="993300"/>
        </a:dk1>
        <a:lt1>
          <a:srgbClr val="CCCCCC"/>
        </a:lt1>
        <a:dk2>
          <a:srgbClr val="000000"/>
        </a:dk2>
        <a:lt2>
          <a:srgbClr val="FFFFFF"/>
        </a:lt2>
        <a:accent1>
          <a:srgbClr val="576F2B"/>
        </a:accent1>
        <a:accent2>
          <a:srgbClr val="666699"/>
        </a:accent2>
        <a:accent3>
          <a:srgbClr val="AAAAAA"/>
        </a:accent3>
        <a:accent4>
          <a:srgbClr val="AEAEAE"/>
        </a:accent4>
        <a:accent5>
          <a:srgbClr val="B4BBAC"/>
        </a:accent5>
        <a:accent6>
          <a:srgbClr val="5C5C8A"/>
        </a:accent6>
        <a:hlink>
          <a:srgbClr val="993300"/>
        </a:hlink>
        <a:folHlink>
          <a:srgbClr val="CC9900"/>
        </a:folHlink>
      </a:clrScheme>
      <a:clrMap bg1="dk2" tx1="lt1" bg2="dk1" tx2="lt2" accent1="accent1" accent2="accent2" accent3="accent3" accent4="accent4" accent5="accent5" accent6="accent6" hlink="hlink" folHlink="folHlink"/>
    </a:extraClrScheme>
    <a:extraClrScheme>
      <a:clrScheme name="Layers 2">
        <a:dk1>
          <a:srgbClr val="993300"/>
        </a:dk1>
        <a:lt1>
          <a:srgbClr val="CCCCCC"/>
        </a:lt1>
        <a:dk2>
          <a:srgbClr val="330000"/>
        </a:dk2>
        <a:lt2>
          <a:srgbClr val="FFFFFF"/>
        </a:lt2>
        <a:accent1>
          <a:srgbClr val="996633"/>
        </a:accent1>
        <a:accent2>
          <a:srgbClr val="FF0000"/>
        </a:accent2>
        <a:accent3>
          <a:srgbClr val="ADAAAA"/>
        </a:accent3>
        <a:accent4>
          <a:srgbClr val="AEAEAE"/>
        </a:accent4>
        <a:accent5>
          <a:srgbClr val="CAB8AD"/>
        </a:accent5>
        <a:accent6>
          <a:srgbClr val="E70000"/>
        </a:accent6>
        <a:hlink>
          <a:srgbClr val="FF3300"/>
        </a:hlink>
        <a:folHlink>
          <a:srgbClr val="CC9933"/>
        </a:folHlink>
      </a:clrScheme>
      <a:clrMap bg1="dk2" tx1="lt1" bg2="dk1" tx2="lt2" accent1="accent1" accent2="accent2" accent3="accent3" accent4="accent4" accent5="accent5" accent6="accent6" hlink="hlink" folHlink="folHlink"/>
    </a:extraClrScheme>
    <a:extraClrScheme>
      <a:clrScheme name="Layers 3">
        <a:dk1>
          <a:srgbClr val="79788A"/>
        </a:dk1>
        <a:lt1>
          <a:srgbClr val="FFFFFF"/>
        </a:lt1>
        <a:dk2>
          <a:srgbClr val="21203C"/>
        </a:dk2>
        <a:lt2>
          <a:srgbClr val="FFFFCC"/>
        </a:lt2>
        <a:accent1>
          <a:srgbClr val="476077"/>
        </a:accent1>
        <a:accent2>
          <a:srgbClr val="676C5A"/>
        </a:accent2>
        <a:accent3>
          <a:srgbClr val="ABABAF"/>
        </a:accent3>
        <a:accent4>
          <a:srgbClr val="DADADA"/>
        </a:accent4>
        <a:accent5>
          <a:srgbClr val="B1B6BD"/>
        </a:accent5>
        <a:accent6>
          <a:srgbClr val="5D6151"/>
        </a:accent6>
        <a:hlink>
          <a:srgbClr val="666699"/>
        </a:hlink>
        <a:folHlink>
          <a:srgbClr val="8CB0A2"/>
        </a:folHlink>
      </a:clrScheme>
      <a:clrMap bg1="dk2" tx1="lt1" bg2="dk1" tx2="lt2" accent1="accent1" accent2="accent2" accent3="accent3" accent4="accent4" accent5="accent5" accent6="accent6" hlink="hlink" folHlink="folHlink"/>
    </a:extraClrScheme>
    <a:extraClrScheme>
      <a:clrScheme name="Layers 4">
        <a:dk1>
          <a:srgbClr val="455B41"/>
        </a:dk1>
        <a:lt1>
          <a:srgbClr val="FFFFCC"/>
        </a:lt1>
        <a:dk2>
          <a:srgbClr val="79A994"/>
        </a:dk2>
        <a:lt2>
          <a:srgbClr val="FFFFCC"/>
        </a:lt2>
        <a:accent1>
          <a:srgbClr val="517087"/>
        </a:accent1>
        <a:accent2>
          <a:srgbClr val="666699"/>
        </a:accent2>
        <a:accent3>
          <a:srgbClr val="BED1C8"/>
        </a:accent3>
        <a:accent4>
          <a:srgbClr val="DADAAE"/>
        </a:accent4>
        <a:accent5>
          <a:srgbClr val="B3BBC3"/>
        </a:accent5>
        <a:accent6>
          <a:srgbClr val="5C5C8A"/>
        </a:accent6>
        <a:hlink>
          <a:srgbClr val="993300"/>
        </a:hlink>
        <a:folHlink>
          <a:srgbClr val="A4AF6B"/>
        </a:folHlink>
      </a:clrScheme>
      <a:clrMap bg1="dk2" tx1="lt1" bg2="dk1" tx2="lt2" accent1="accent1" accent2="accent2" accent3="accent3" accent4="accent4" accent5="accent5" accent6="accent6" hlink="hlink" folHlink="folHlink"/>
    </a:extraClrScheme>
    <a:extraClrScheme>
      <a:clrScheme name="Layers 5">
        <a:dk1>
          <a:srgbClr val="330000"/>
        </a:dk1>
        <a:lt1>
          <a:srgbClr val="FF9900"/>
        </a:lt1>
        <a:dk2>
          <a:srgbClr val="FFFFFF"/>
        </a:dk2>
        <a:lt2>
          <a:srgbClr val="8B3111"/>
        </a:lt2>
        <a:accent1>
          <a:srgbClr val="DD6D07"/>
        </a:accent1>
        <a:accent2>
          <a:srgbClr val="CC9900"/>
        </a:accent2>
        <a:accent3>
          <a:srgbClr val="FFCAAA"/>
        </a:accent3>
        <a:accent4>
          <a:srgbClr val="2A0000"/>
        </a:accent4>
        <a:accent5>
          <a:srgbClr val="EBBAAA"/>
        </a:accent5>
        <a:accent6>
          <a:srgbClr val="B98A00"/>
        </a:accent6>
        <a:hlink>
          <a:srgbClr val="CC3300"/>
        </a:hlink>
        <a:folHlink>
          <a:srgbClr val="CCCC66"/>
        </a:folHlink>
      </a:clrScheme>
      <a:clrMap bg1="lt1" tx1="dk1" bg2="lt2" tx2="dk2" accent1="accent1" accent2="accent2" accent3="accent3" accent4="accent4" accent5="accent5" accent6="accent6" hlink="hlink" folHlink="folHlink"/>
    </a:extraClrScheme>
    <a:extraClrScheme>
      <a:clrScheme name="Layers 6">
        <a:dk1>
          <a:srgbClr val="000000"/>
        </a:dk1>
        <a:lt1>
          <a:srgbClr val="FFFFE1"/>
        </a:lt1>
        <a:dk2>
          <a:srgbClr val="330033"/>
        </a:dk2>
        <a:lt2>
          <a:srgbClr val="330033"/>
        </a:lt2>
        <a:accent1>
          <a:srgbClr val="CCCC99"/>
        </a:accent1>
        <a:accent2>
          <a:srgbClr val="FF0000"/>
        </a:accent2>
        <a:accent3>
          <a:srgbClr val="FFFFEE"/>
        </a:accent3>
        <a:accent4>
          <a:srgbClr val="000000"/>
        </a:accent4>
        <a:accent5>
          <a:srgbClr val="E2E2CA"/>
        </a:accent5>
        <a:accent6>
          <a:srgbClr val="E70000"/>
        </a:accent6>
        <a:hlink>
          <a:srgbClr val="990033"/>
        </a:hlink>
        <a:folHlink>
          <a:srgbClr val="B2B2B2"/>
        </a:folHlink>
      </a:clrScheme>
      <a:clrMap bg1="lt1" tx1="dk1" bg2="lt2" tx2="dk2" accent1="accent1" accent2="accent2" accent3="accent3" accent4="accent4" accent5="accent5" accent6="accent6" hlink="hlink" folHlink="folHlink"/>
    </a:extraClrScheme>
    <a:extraClrScheme>
      <a:clrScheme name="Layers 7">
        <a:dk1>
          <a:srgbClr val="000000"/>
        </a:dk1>
        <a:lt1>
          <a:srgbClr val="FFFFFF"/>
        </a:lt1>
        <a:dk2>
          <a:srgbClr val="000000"/>
        </a:dk2>
        <a:lt2>
          <a:srgbClr val="891411"/>
        </a:lt2>
        <a:accent1>
          <a:srgbClr val="4F917E"/>
        </a:accent1>
        <a:accent2>
          <a:srgbClr val="CC9900"/>
        </a:accent2>
        <a:accent3>
          <a:srgbClr val="FFFFFF"/>
        </a:accent3>
        <a:accent4>
          <a:srgbClr val="000000"/>
        </a:accent4>
        <a:accent5>
          <a:srgbClr val="B2C7C0"/>
        </a:accent5>
        <a:accent6>
          <a:srgbClr val="B98A00"/>
        </a:accent6>
        <a:hlink>
          <a:srgbClr val="5A84D8"/>
        </a:hlink>
        <a:folHlink>
          <a:srgbClr val="A0C6BA"/>
        </a:folHlink>
      </a:clrScheme>
      <a:clrMap bg1="lt1" tx1="dk1" bg2="lt2" tx2="dk2" accent1="accent1" accent2="accent2" accent3="accent3" accent4="accent4" accent5="accent5" accent6="accent6" hlink="hlink" folHlink="folHlink"/>
    </a:extraClrScheme>
    <a:extraClrScheme>
      <a:clrScheme name="Layers 8">
        <a:dk1>
          <a:srgbClr val="000000"/>
        </a:dk1>
        <a:lt1>
          <a:srgbClr val="FFFFFF"/>
        </a:lt1>
        <a:dk2>
          <a:srgbClr val="CC0000"/>
        </a:dk2>
        <a:lt2>
          <a:srgbClr val="999966"/>
        </a:lt2>
        <a:accent1>
          <a:srgbClr val="CCCCCC"/>
        </a:accent1>
        <a:accent2>
          <a:srgbClr val="CCCC66"/>
        </a:accent2>
        <a:accent3>
          <a:srgbClr val="FFFFFF"/>
        </a:accent3>
        <a:accent4>
          <a:srgbClr val="000000"/>
        </a:accent4>
        <a:accent5>
          <a:srgbClr val="E2E2E2"/>
        </a:accent5>
        <a:accent6>
          <a:srgbClr val="B9B95C"/>
        </a:accent6>
        <a:hlink>
          <a:srgbClr val="666699"/>
        </a:hlink>
        <a:folHlink>
          <a:srgbClr val="CCCC99"/>
        </a:folHlink>
      </a:clrScheme>
      <a:clrMap bg1="lt1" tx1="dk1" bg2="lt2" tx2="dk2" accent1="accent1" accent2="accent2" accent3="accent3" accent4="accent4" accent5="accent5" accent6="accent6" hlink="hlink" folHlink="folHlink"/>
    </a:extraClrScheme>
    <a:extraClrScheme>
      <a:clrScheme name="Layers 9">
        <a:dk1>
          <a:srgbClr val="000000"/>
        </a:dk1>
        <a:lt1>
          <a:srgbClr val="FFFFFF"/>
        </a:lt1>
        <a:dk2>
          <a:srgbClr val="FF0000"/>
        </a:dk2>
        <a:lt2>
          <a:srgbClr val="009999"/>
        </a:lt2>
        <a:accent1>
          <a:srgbClr val="C7B505"/>
        </a:accent1>
        <a:accent2>
          <a:srgbClr val="FFFF66"/>
        </a:accent2>
        <a:accent3>
          <a:srgbClr val="FFFFFF"/>
        </a:accent3>
        <a:accent4>
          <a:srgbClr val="000000"/>
        </a:accent4>
        <a:accent5>
          <a:srgbClr val="E0D7AA"/>
        </a:accent5>
        <a:accent6>
          <a:srgbClr val="E7E75C"/>
        </a:accent6>
        <a:hlink>
          <a:srgbClr val="5A84D8"/>
        </a:hlink>
        <a:folHlink>
          <a:srgbClr val="A0C6BA"/>
        </a:folHlink>
      </a:clrScheme>
      <a:clrMap bg1="lt1" tx1="dk1" bg2="lt2" tx2="dk2" accent1="accent1" accent2="accent2" accent3="accent3" accent4="accent4" accent5="accent5" accent6="accent6" hlink="hlink" folHlink="folHlink"/>
    </a:extraClrScheme>
    <a:extraClrScheme>
      <a:clrScheme name="Layers 10">
        <a:dk1>
          <a:srgbClr val="000000"/>
        </a:dk1>
        <a:lt1>
          <a:srgbClr val="FFFFFF"/>
        </a:lt1>
        <a:dk2>
          <a:srgbClr val="660033"/>
        </a:dk2>
        <a:lt2>
          <a:srgbClr val="666699"/>
        </a:lt2>
        <a:accent1>
          <a:srgbClr val="95A3D1"/>
        </a:accent1>
        <a:accent2>
          <a:srgbClr val="FFFF66"/>
        </a:accent2>
        <a:accent3>
          <a:srgbClr val="FFFFFF"/>
        </a:accent3>
        <a:accent4>
          <a:srgbClr val="000000"/>
        </a:accent4>
        <a:accent5>
          <a:srgbClr val="C8CEE5"/>
        </a:accent5>
        <a:accent6>
          <a:srgbClr val="E7E75C"/>
        </a:accent6>
        <a:hlink>
          <a:srgbClr val="5A84D8"/>
        </a:hlink>
        <a:folHlink>
          <a:srgbClr val="CCCC99"/>
        </a:folHlink>
      </a:clrScheme>
      <a:clrMap bg1="lt1" tx1="dk1" bg2="lt2" tx2="dk2" accent1="accent1" accent2="accent2" accent3="accent3" accent4="accent4" accent5="accent5" accent6="accent6" hlink="hlink" folHlink="folHlink"/>
    </a:extraClrScheme>
    <a:extraClrScheme>
      <a:clrScheme name="Layers 11">
        <a:dk1>
          <a:srgbClr val="000000"/>
        </a:dk1>
        <a:lt1>
          <a:srgbClr val="FFFFE1"/>
        </a:lt1>
        <a:dk2>
          <a:srgbClr val="330033"/>
        </a:dk2>
        <a:lt2>
          <a:srgbClr val="330033"/>
        </a:lt2>
        <a:accent1>
          <a:srgbClr val="CCCC99"/>
        </a:accent1>
        <a:accent2>
          <a:srgbClr val="990000"/>
        </a:accent2>
        <a:accent3>
          <a:srgbClr val="FFFFEE"/>
        </a:accent3>
        <a:accent4>
          <a:srgbClr val="000000"/>
        </a:accent4>
        <a:accent5>
          <a:srgbClr val="E2E2CA"/>
        </a:accent5>
        <a:accent6>
          <a:srgbClr val="8A0000"/>
        </a:accent6>
        <a:hlink>
          <a:srgbClr val="990033"/>
        </a:hlink>
        <a:folHlink>
          <a:srgbClr val="B2B2B2"/>
        </a:folHlink>
      </a:clrScheme>
      <a:clrMap bg1="lt1" tx1="dk1" bg2="lt2" tx2="dk2" accent1="accent1" accent2="accent2" accent3="accent3" accent4="accent4" accent5="accent5" accent6="accent6" hlink="hlink" folHlink="folHlink"/>
    </a:extraClrScheme>
    <a:extraClrScheme>
      <a:clrScheme name="Layers 12">
        <a:dk1>
          <a:srgbClr val="000000"/>
        </a:dk1>
        <a:lt1>
          <a:srgbClr val="FFFFE1"/>
        </a:lt1>
        <a:dk2>
          <a:srgbClr val="330033"/>
        </a:dk2>
        <a:lt2>
          <a:srgbClr val="993300"/>
        </a:lt2>
        <a:accent1>
          <a:srgbClr val="CCCC99"/>
        </a:accent1>
        <a:accent2>
          <a:srgbClr val="990000"/>
        </a:accent2>
        <a:accent3>
          <a:srgbClr val="FFFFEE"/>
        </a:accent3>
        <a:accent4>
          <a:srgbClr val="000000"/>
        </a:accent4>
        <a:accent5>
          <a:srgbClr val="E2E2CA"/>
        </a:accent5>
        <a:accent6>
          <a:srgbClr val="8A0000"/>
        </a:accent6>
        <a:hlink>
          <a:srgbClr val="990033"/>
        </a:hlink>
        <a:folHlink>
          <a:srgbClr val="B2B2B2"/>
        </a:folHlink>
      </a:clrScheme>
      <a:clrMap bg1="lt1" tx1="dk1" bg2="lt2" tx2="dk2" accent1="accent1" accent2="accent2" accent3="accent3" accent4="accent4" accent5="accent5" accent6="accent6" hlink="hlink" folHlink="folHlink"/>
    </a:extraClrScheme>
    <a:extraClrScheme>
      <a:clrScheme name="Layers 13">
        <a:dk1>
          <a:srgbClr val="000000"/>
        </a:dk1>
        <a:lt1>
          <a:srgbClr val="FFFFE1"/>
        </a:lt1>
        <a:dk2>
          <a:srgbClr val="330033"/>
        </a:dk2>
        <a:lt2>
          <a:srgbClr val="800000"/>
        </a:lt2>
        <a:accent1>
          <a:srgbClr val="CCCC99"/>
        </a:accent1>
        <a:accent2>
          <a:srgbClr val="990000"/>
        </a:accent2>
        <a:accent3>
          <a:srgbClr val="FFFFEE"/>
        </a:accent3>
        <a:accent4>
          <a:srgbClr val="000000"/>
        </a:accent4>
        <a:accent5>
          <a:srgbClr val="E2E2CA"/>
        </a:accent5>
        <a:accent6>
          <a:srgbClr val="8A0000"/>
        </a:accent6>
        <a:hlink>
          <a:srgbClr val="990033"/>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Equity">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themeOverride>
</file>

<file path=ppt/theme/themeOverride2.xml><?xml version="1.0" encoding="utf-8"?>
<a:themeOverride xmlns:a="http://schemas.openxmlformats.org/drawingml/2006/main">
  <a:clrScheme name="Equity">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themeOverride>
</file>

<file path=docProps/app.xml><?xml version="1.0" encoding="utf-8"?>
<Properties xmlns="http://schemas.openxmlformats.org/officeDocument/2006/extended-properties" xmlns:vt="http://schemas.openxmlformats.org/officeDocument/2006/docPropsVTypes">
  <Template/>
  <TotalTime>3883</TotalTime>
  <Words>4989</Words>
  <Application>Microsoft Office PowerPoint</Application>
  <PresentationFormat>On-screen Show (4:3)</PresentationFormat>
  <Paragraphs>452</Paragraphs>
  <Slides>54</Slides>
  <Notes>17</Notes>
  <HiddenSlides>0</HiddenSlides>
  <MMClips>0</MMClips>
  <ScaleCrop>false</ScaleCrop>
  <HeadingPairs>
    <vt:vector size="8" baseType="variant">
      <vt:variant>
        <vt:lpstr>Fonts Used</vt:lpstr>
      </vt:variant>
      <vt:variant>
        <vt:i4>16</vt:i4>
      </vt:variant>
      <vt:variant>
        <vt:lpstr>Theme</vt:lpstr>
      </vt:variant>
      <vt:variant>
        <vt:i4>3</vt:i4>
      </vt:variant>
      <vt:variant>
        <vt:lpstr>Embedded OLE Servers</vt:lpstr>
      </vt:variant>
      <vt:variant>
        <vt:i4>1</vt:i4>
      </vt:variant>
      <vt:variant>
        <vt:lpstr>Slide Titles</vt:lpstr>
      </vt:variant>
      <vt:variant>
        <vt:i4>54</vt:i4>
      </vt:variant>
    </vt:vector>
  </HeadingPairs>
  <TitlesOfParts>
    <vt:vector size="74" baseType="lpstr">
      <vt:lpstr>2  Compset</vt:lpstr>
      <vt:lpstr>Arial</vt:lpstr>
      <vt:lpstr>Arial Black</vt:lpstr>
      <vt:lpstr>B Compset</vt:lpstr>
      <vt:lpstr>B Titr</vt:lpstr>
      <vt:lpstr>B Zar</vt:lpstr>
      <vt:lpstr>Calibri</vt:lpstr>
      <vt:lpstr>Century Schoolbook</vt:lpstr>
      <vt:lpstr>Franklin Gothic Book</vt:lpstr>
      <vt:lpstr>Mitra</vt:lpstr>
      <vt:lpstr>Perpetua</vt:lpstr>
      <vt:lpstr>Tahoma</vt:lpstr>
      <vt:lpstr>Times New Roman</vt:lpstr>
      <vt:lpstr>Titr</vt:lpstr>
      <vt:lpstr>Wingdings</vt:lpstr>
      <vt:lpstr>Wingdings 2</vt:lpstr>
      <vt:lpstr>Equity</vt:lpstr>
      <vt:lpstr>Oriel</vt:lpstr>
      <vt:lpstr>Layers</vt:lpstr>
      <vt:lpstr>Photo Editor Photo</vt:lpstr>
      <vt:lpstr>رهبری  رویکردی برای ایجاد تعهد و تعلق در کارکنان سازمان</vt:lpstr>
      <vt:lpstr>PowerPoint Presentation</vt:lpstr>
      <vt:lpstr>Employee Engagement</vt:lpstr>
      <vt:lpstr>رضایت شغلی کافی نیست!!!</vt:lpstr>
      <vt:lpstr>Engagement Defined</vt:lpstr>
      <vt:lpstr>Being An Engaged Employee</vt:lpstr>
      <vt:lpstr>PowerPoint Presentation</vt:lpstr>
      <vt:lpstr>Gallup’s most important findings</vt:lpstr>
      <vt:lpstr>PowerPoint Presentation</vt:lpstr>
      <vt:lpstr>اهمیت نقش رهبری</vt:lpstr>
      <vt:lpstr>                  اهمیت نقش رهبری           ادامه . . . </vt:lpstr>
      <vt:lpstr> اهمیت نقش رهبری</vt:lpstr>
      <vt:lpstr>PowerPoint Presentation</vt:lpstr>
      <vt:lpstr>PowerPoint Presentation</vt:lpstr>
      <vt:lpstr>PowerPoint Presentation</vt:lpstr>
      <vt:lpstr>PowerPoint Presentation</vt:lpstr>
      <vt:lpstr>نتایج پژوهشی پیرامون تاثیر رهبری </vt:lpstr>
      <vt:lpstr>PowerPoint Presentation</vt:lpstr>
      <vt:lpstr>و اما، . . .         رهبری چیست؟</vt:lpstr>
      <vt:lpstr>و اما، . . .         رهبری چیست؟</vt:lpstr>
      <vt:lpstr>پیتر سنگه معتقد است:</vt:lpstr>
      <vt:lpstr>رهبري انتصابي  و رهبري انتخابي </vt:lpstr>
      <vt:lpstr>Power and Influence</vt:lpstr>
      <vt:lpstr>رهبري و قدرت</vt:lpstr>
      <vt:lpstr> Five Types of Leader Power</vt:lpstr>
      <vt:lpstr> Responses to the Use of Power</vt:lpstr>
      <vt:lpstr>تعهد   موافقت درونی با تصمیم یا تقاضا و تلاش زیاد برای انجام تقاضا یا تصمیم به گونه ای مؤثر.  در وظایف پیچیده و دشوار، تعهد موفقترین ستاده محسوب می شود.     اجابت تمایل به انجام کار وجود دارد اما طرف بی تفاوت و بی احساس است. برای انجام کار شور و شوق ندارد و بدین ترتیب حداقل تلاش را به خرج می دهد.    در این حالت، عامل فقط بر رفتار شخص هدف نفوذ کرده است نه بر نگرش وی. شخص مورد نظر متقاعد نشده است که تصمیم یا اقدام مربوطه بهترین کاری است که باید انجام شود یا حتی متقاعد نشده است که انجام این کار تأثیری خواهد داشت و یا هدف وی را محقق خواهد کرد.    </vt:lpstr>
      <vt:lpstr>مقاومت  در این حالت شخص مورد نظر با پیشنهاد یا تقاضاي عامل مخالفت کرده و فعالانه تلاش می کند تا از انجام آن خودداری کند. روش های عمل:  1) درباره دلیل عدم انجام کار عذر خواهی کند 2) ممکن است تلاش کند که عامل را متقاعد کند تا تقاضای خود را تغییر داده یا پس بگیرد 3) از مقامات بالاتر بخواهد تا تقاضای عامل را کنار بگذارند 4) انجام عمل را به تأخیر اندازد با این امید که عامل درخواست خود را فراموش خواهد کرد 5) تظاهر به انجام کار کرده، اما شروع به کارشکنی و خرابکاری کار کند 6) از انجام درخواست سرباز بزند  </vt:lpstr>
      <vt:lpstr>اعتماد: پایه رهبری</vt:lpstr>
      <vt:lpstr>ابعاد اعتماد</vt:lpstr>
      <vt:lpstr>اعتماد و رهبری</vt:lpstr>
      <vt:lpstr>اصول پایه ای اعتماد </vt:lpstr>
      <vt:lpstr>بهترین سبک رهبری</vt:lpstr>
      <vt:lpstr>سبک مناسب رهبری در عصر سرمایه های انسانی</vt:lpstr>
      <vt:lpstr>رهبری تحول آفرین</vt:lpstr>
      <vt:lpstr>ویژگی های رهبران تحول آفرین</vt:lpstr>
      <vt:lpstr>رهبری تحول آفرین- ادامه</vt:lpstr>
      <vt:lpstr>ویژگی های رهبران تحول آفرین</vt:lpstr>
      <vt:lpstr>ویژگی های رهبران تحول آفرین</vt:lpstr>
      <vt:lpstr>PowerPoint Presentation</vt:lpstr>
      <vt:lpstr>اصول رهبری اخلاقی</vt:lpstr>
      <vt:lpstr>رهبران اخلاقی به دیگران خدمت رسانی می کنند.       </vt:lpstr>
      <vt:lpstr>رهبران اخلاقی عادل و منصف هستند.</vt:lpstr>
      <vt:lpstr>PowerPoint Presentation</vt:lpstr>
      <vt:lpstr> رهبران اخلاقی صداقت دارند.</vt:lpstr>
      <vt:lpstr>PowerPoint Presentation</vt:lpstr>
      <vt:lpstr>رهبران اخلاقی اجتماع ایجاد می کنند. </vt:lpstr>
      <vt:lpstr>PowerPoint Presentation</vt:lpstr>
      <vt:lpstr>PowerPoint Presentation</vt:lpstr>
      <vt:lpstr>PowerPoint Presentation</vt:lpstr>
      <vt:lpstr>ماموریت و چشم انداز. رهبران موثر ماموریت و چشم انداز جذاب و معنی داری از آینده تعریف کرده و اهدافی را برای پیگیری ماموریت و چشم انداز تعریف شده، تعیین می کنند. </vt:lpstr>
      <vt:lpstr>مرور و جمع بندی</vt:lpstr>
      <vt:lpstr>مرور و جمع بندی</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dariush</dc:creator>
  <cp:lastModifiedBy>HAP</cp:lastModifiedBy>
  <cp:revision>155</cp:revision>
  <dcterms:created xsi:type="dcterms:W3CDTF">2006-08-16T00:00:00Z</dcterms:created>
  <dcterms:modified xsi:type="dcterms:W3CDTF">2016-02-27T21:19:35Z</dcterms:modified>
</cp:coreProperties>
</file>