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2" r:id="rId1"/>
    <p:sldMasterId id="2147484103" r:id="rId2"/>
  </p:sldMasterIdLst>
  <p:notesMasterIdLst>
    <p:notesMasterId r:id="rId75"/>
  </p:notesMasterIdLst>
  <p:sldIdLst>
    <p:sldId id="375" r:id="rId3"/>
    <p:sldId id="591" r:id="rId4"/>
    <p:sldId id="398" r:id="rId5"/>
    <p:sldId id="572" r:id="rId6"/>
    <p:sldId id="573" r:id="rId7"/>
    <p:sldId id="399" r:id="rId8"/>
    <p:sldId id="400" r:id="rId9"/>
    <p:sldId id="401" r:id="rId10"/>
    <p:sldId id="402" r:id="rId11"/>
    <p:sldId id="404" r:id="rId12"/>
    <p:sldId id="405" r:id="rId13"/>
    <p:sldId id="407" r:id="rId14"/>
    <p:sldId id="408" r:id="rId15"/>
    <p:sldId id="409" r:id="rId16"/>
    <p:sldId id="410" r:id="rId17"/>
    <p:sldId id="511" r:id="rId18"/>
    <p:sldId id="412" r:id="rId19"/>
    <p:sldId id="414" r:id="rId20"/>
    <p:sldId id="415" r:id="rId21"/>
    <p:sldId id="592" r:id="rId22"/>
    <p:sldId id="417" r:id="rId23"/>
    <p:sldId id="418" r:id="rId24"/>
    <p:sldId id="419" r:id="rId25"/>
    <p:sldId id="576" r:id="rId26"/>
    <p:sldId id="444" r:id="rId27"/>
    <p:sldId id="429" r:id="rId28"/>
    <p:sldId id="445" r:id="rId29"/>
    <p:sldId id="443" r:id="rId30"/>
    <p:sldId id="516" r:id="rId31"/>
    <p:sldId id="574" r:id="rId32"/>
    <p:sldId id="515" r:id="rId33"/>
    <p:sldId id="453" r:id="rId34"/>
    <p:sldId id="585" r:id="rId35"/>
    <p:sldId id="454" r:id="rId36"/>
    <p:sldId id="455" r:id="rId37"/>
    <p:sldId id="584" r:id="rId38"/>
    <p:sldId id="575" r:id="rId39"/>
    <p:sldId id="517" r:id="rId40"/>
    <p:sldId id="513" r:id="rId41"/>
    <p:sldId id="449" r:id="rId42"/>
    <p:sldId id="514" r:id="rId43"/>
    <p:sldId id="447" r:id="rId44"/>
    <p:sldId id="378" r:id="rId45"/>
    <p:sldId id="380" r:id="rId46"/>
    <p:sldId id="569" r:id="rId47"/>
    <p:sldId id="570" r:id="rId48"/>
    <p:sldId id="571" r:id="rId49"/>
    <p:sldId id="567" r:id="rId50"/>
    <p:sldId id="568" r:id="rId51"/>
    <p:sldId id="555" r:id="rId52"/>
    <p:sldId id="559" r:id="rId53"/>
    <p:sldId id="549" r:id="rId54"/>
    <p:sldId id="553" r:id="rId55"/>
    <p:sldId id="560" r:id="rId56"/>
    <p:sldId id="550" r:id="rId57"/>
    <p:sldId id="593" r:id="rId58"/>
    <p:sldId id="594" r:id="rId59"/>
    <p:sldId id="595" r:id="rId60"/>
    <p:sldId id="596" r:id="rId61"/>
    <p:sldId id="597" r:id="rId62"/>
    <p:sldId id="578" r:id="rId63"/>
    <p:sldId id="600" r:id="rId64"/>
    <p:sldId id="579" r:id="rId65"/>
    <p:sldId id="580" r:id="rId66"/>
    <p:sldId id="599" r:id="rId67"/>
    <p:sldId id="583" r:id="rId68"/>
    <p:sldId id="581" r:id="rId69"/>
    <p:sldId id="586" r:id="rId70"/>
    <p:sldId id="588" r:id="rId71"/>
    <p:sldId id="587" r:id="rId72"/>
    <p:sldId id="589" r:id="rId73"/>
    <p:sldId id="554"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32" autoAdjust="0"/>
    <p:restoredTop sz="94624" autoAdjust="0"/>
  </p:normalViewPr>
  <p:slideViewPr>
    <p:cSldViewPr>
      <p:cViewPr varScale="1">
        <p:scale>
          <a:sx n="70" d="100"/>
          <a:sy n="70" d="100"/>
        </p:scale>
        <p:origin x="60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13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E83842-4A9A-4EDE-B695-2A70E3F8369F}" type="datetimeFigureOut">
              <a:rPr lang="en-US" smtClean="0"/>
              <a:pPr/>
              <a:t>10/22/2014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F9AAEC-E04D-40EC-B243-FA1C196A098F}" type="slidenum">
              <a:rPr lang="en-US" smtClean="0"/>
              <a:pPr/>
              <a:t>‹#›</a:t>
            </a:fld>
            <a:endParaRPr lang="en-US"/>
          </a:p>
        </p:txBody>
      </p:sp>
    </p:spTree>
    <p:extLst>
      <p:ext uri="{BB962C8B-B14F-4D97-AF65-F5344CB8AC3E}">
        <p14:creationId xmlns:p14="http://schemas.microsoft.com/office/powerpoint/2010/main" val="1319263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6B28DF-DB2E-41BA-8CE9-6E715711FB0D}" type="slidenum">
              <a:rPr lang="fa-IR">
                <a:solidFill>
                  <a:prstClr val="black"/>
                </a:solidFill>
              </a:rPr>
              <a:pPr/>
              <a:t>2</a:t>
            </a:fld>
            <a:endParaRPr lang="en-US" dirty="0">
              <a:solidFill>
                <a:prstClr val="black"/>
              </a:solidFill>
            </a:endParaRPr>
          </a:p>
        </p:txBody>
      </p:sp>
      <p:sp>
        <p:nvSpPr>
          <p:cNvPr id="46082" name="Rectangle 2"/>
          <p:cNvSpPr>
            <a:spLocks noGrp="1" noRot="1" noChangeAspect="1" noChangeArrowheads="1" noTextEdit="1"/>
          </p:cNvSpPr>
          <p:nvPr>
            <p:ph type="sldImg"/>
          </p:nvPr>
        </p:nvSpPr>
        <p:spPr>
          <a:xfrm>
            <a:off x="1144588" y="685800"/>
            <a:ext cx="4573587" cy="3430588"/>
          </a:xfrm>
          <a:ln/>
        </p:spPr>
      </p:sp>
      <p:sp>
        <p:nvSpPr>
          <p:cNvPr id="46083" name="Rectangle 3"/>
          <p:cNvSpPr>
            <a:spLocks noGrp="1" noChangeArrowheads="1"/>
          </p:cNvSpPr>
          <p:nvPr>
            <p:ph type="body" idx="1"/>
          </p:nvPr>
        </p:nvSpPr>
        <p:spPr>
          <a:xfrm>
            <a:off x="687388" y="4343199"/>
            <a:ext cx="5484812" cy="4115201"/>
          </a:xfrm>
        </p:spPr>
        <p:txBody>
          <a:bodyPr/>
          <a:lstStyle/>
          <a:p>
            <a:endParaRPr lang="en-US" dirty="0"/>
          </a:p>
        </p:txBody>
      </p:sp>
    </p:spTree>
    <p:extLst>
      <p:ext uri="{BB962C8B-B14F-4D97-AF65-F5344CB8AC3E}">
        <p14:creationId xmlns:p14="http://schemas.microsoft.com/office/powerpoint/2010/main" val="2050315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p:spPr>
      </p:sp>
      <p:sp>
        <p:nvSpPr>
          <p:cNvPr id="172035" name="Notes Placeholder 2"/>
          <p:cNvSpPr>
            <a:spLocks noGrp="1"/>
          </p:cNvSpPr>
          <p:nvPr>
            <p:ph type="body" idx="1"/>
          </p:nvPr>
        </p:nvSpPr>
        <p:spPr>
          <a:noFill/>
          <a:ln/>
        </p:spPr>
        <p:txBody>
          <a:bodyPr/>
          <a:lstStyle/>
          <a:p>
            <a:endParaRPr lang="en-US" smtClean="0">
              <a:latin typeface="Arial" pitchFamily="34" charset="0"/>
            </a:endParaRPr>
          </a:p>
        </p:txBody>
      </p:sp>
      <p:sp>
        <p:nvSpPr>
          <p:cNvPr id="172036" name="Slide Number Placeholder 3"/>
          <p:cNvSpPr>
            <a:spLocks noGrp="1"/>
          </p:cNvSpPr>
          <p:nvPr>
            <p:ph type="sldNum" sz="quarter" idx="5"/>
          </p:nvPr>
        </p:nvSpPr>
        <p:spPr>
          <a:noFill/>
        </p:spPr>
        <p:txBody>
          <a:bodyPr/>
          <a:lstStyle/>
          <a:p>
            <a:fld id="{07DFA5EB-BD48-4ED1-92F2-40807CF80605}" type="slidenum">
              <a:rPr lang="en-US" smtClean="0">
                <a:latin typeface="Arial" pitchFamily="34" charset="0"/>
              </a:rPr>
              <a:pPr/>
              <a:t>16</a:t>
            </a:fld>
            <a:endParaRPr lang="en-US" smtClean="0">
              <a:latin typeface="Arial" pitchFamily="34" charset="0"/>
            </a:endParaRPr>
          </a:p>
        </p:txBody>
      </p:sp>
    </p:spTree>
    <p:extLst>
      <p:ext uri="{BB962C8B-B14F-4D97-AF65-F5344CB8AC3E}">
        <p14:creationId xmlns:p14="http://schemas.microsoft.com/office/powerpoint/2010/main" val="1838985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3"/>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FEEEA2F-6445-4300-BC6B-F21FF497F95E}" type="slidenum">
              <a:rPr lang="en-US" altLang="en-US" smtClean="0">
                <a:latin typeface="Arial" charset="0"/>
                <a:cs typeface="Arial" charset="0"/>
              </a:rPr>
              <a:pPr/>
              <a:t>19</a:t>
            </a:fld>
            <a:endParaRPr lang="en-US" altLang="en-US" smtClean="0">
              <a:latin typeface="Arial" charset="0"/>
              <a:cs typeface="Arial" charset="0"/>
            </a:endParaRPr>
          </a:p>
        </p:txBody>
      </p:sp>
      <p:sp>
        <p:nvSpPr>
          <p:cNvPr id="76803" name="Rectangle 3074"/>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075"/>
          <p:cNvSpPr>
            <a:spLocks noGrp="1" noChangeArrowheads="1"/>
          </p:cNvSpPr>
          <p:nvPr>
            <p:ph type="body" idx="1"/>
          </p:nvPr>
        </p:nvSpPr>
        <p:spPr bwMode="auto">
          <a:noFill/>
        </p:spPr>
        <p:txBody>
          <a:bodyPr wrap="square" numCol="1" anchor="t" anchorCtr="0" compatLnSpc="1">
            <a:prstTxWarp prst="textNoShape">
              <a:avLst/>
            </a:prstTxWarp>
            <a:normAutofit fontScale="77500" lnSpcReduction="20000"/>
          </a:bodyPr>
          <a:lstStyle/>
          <a:p>
            <a:pPr eaLnBrk="1" hangingPunct="1">
              <a:spcBef>
                <a:spcPct val="0"/>
              </a:spcBef>
            </a:pPr>
            <a:r>
              <a:rPr lang="en-US" sz="900" smtClean="0">
                <a:cs typeface="Times New Roman" pitchFamily="18" charset="0"/>
              </a:rPr>
              <a:t>This slide shows the current state—first-wave</a:t>
            </a:r>
            <a:br>
              <a:rPr lang="en-US" sz="900" smtClean="0">
                <a:cs typeface="Times New Roman" pitchFamily="18" charset="0"/>
              </a:rPr>
            </a:br>
            <a:r>
              <a:rPr lang="en-US" sz="900" smtClean="0">
                <a:cs typeface="Times New Roman" pitchFamily="18" charset="0"/>
              </a:rPr>
              <a:t>knowledge management.</a:t>
            </a:r>
          </a:p>
          <a:p>
            <a:pPr eaLnBrk="1" hangingPunct="1">
              <a:spcBef>
                <a:spcPct val="0"/>
              </a:spcBef>
            </a:pPr>
            <a:r>
              <a:rPr lang="en-US" sz="900" i="1" smtClean="0">
                <a:cs typeface="Times New Roman" pitchFamily="18" charset="0"/>
              </a:rPr>
              <a:t>People: </a:t>
            </a:r>
            <a:r>
              <a:rPr lang="en-US" sz="900" smtClean="0">
                <a:cs typeface="Times New Roman" pitchFamily="18" charset="0"/>
              </a:rPr>
              <a:t>The people focus is on the creation, support</a:t>
            </a:r>
            <a:br>
              <a:rPr lang="en-US" sz="900" smtClean="0">
                <a:cs typeface="Times New Roman" pitchFamily="18" charset="0"/>
              </a:rPr>
            </a:br>
            <a:r>
              <a:rPr lang="en-US" sz="900" smtClean="0">
                <a:cs typeface="Times New Roman" pitchFamily="18" charset="0"/>
              </a:rPr>
              <a:t>and nurture of Communities of Practice (Brown and</a:t>
            </a:r>
            <a:br>
              <a:rPr lang="en-US" sz="900" smtClean="0">
                <a:cs typeface="Times New Roman" pitchFamily="18" charset="0"/>
              </a:rPr>
            </a:br>
            <a:r>
              <a:rPr lang="en-US" sz="900" smtClean="0">
                <a:cs typeface="Times New Roman" pitchFamily="18" charset="0"/>
              </a:rPr>
              <a:t>Gray 1995), which is a group of people who share a</a:t>
            </a:r>
            <a:br>
              <a:rPr lang="en-US" sz="900" smtClean="0">
                <a:cs typeface="Times New Roman" pitchFamily="18" charset="0"/>
              </a:rPr>
            </a:br>
            <a:r>
              <a:rPr lang="en-US" sz="900" smtClean="0">
                <a:cs typeface="Times New Roman" pitchFamily="18" charset="0"/>
              </a:rPr>
              <a:t>common area of expertise and/or who search for</a:t>
            </a:r>
            <a:br>
              <a:rPr lang="en-US" sz="900" smtClean="0">
                <a:cs typeface="Times New Roman" pitchFamily="18" charset="0"/>
              </a:rPr>
            </a:br>
            <a:r>
              <a:rPr lang="en-US" sz="900" smtClean="0">
                <a:cs typeface="Times New Roman" pitchFamily="18" charset="0"/>
              </a:rPr>
              <a:t>solutions to common problems.</a:t>
            </a:r>
          </a:p>
          <a:p>
            <a:pPr eaLnBrk="1" hangingPunct="1">
              <a:spcBef>
                <a:spcPct val="0"/>
              </a:spcBef>
            </a:pPr>
            <a:r>
              <a:rPr lang="en-US" sz="900" i="1" smtClean="0">
                <a:cs typeface="Times New Roman" pitchFamily="18" charset="0"/>
              </a:rPr>
              <a:t>Process: </a:t>
            </a:r>
            <a:r>
              <a:rPr lang="en-US" sz="900" smtClean="0">
                <a:cs typeface="Times New Roman" pitchFamily="18" charset="0"/>
              </a:rPr>
              <a:t>The process focus is on the capture,</a:t>
            </a:r>
            <a:br>
              <a:rPr lang="en-US" sz="900" smtClean="0">
                <a:cs typeface="Times New Roman" pitchFamily="18" charset="0"/>
              </a:rPr>
            </a:br>
            <a:r>
              <a:rPr lang="en-US" sz="900" smtClean="0">
                <a:cs typeface="Times New Roman" pitchFamily="18" charset="0"/>
              </a:rPr>
              <a:t>validation, integration, and dissemination of best</a:t>
            </a:r>
            <a:br>
              <a:rPr lang="en-US" sz="900" smtClean="0">
                <a:cs typeface="Times New Roman" pitchFamily="18" charset="0"/>
              </a:rPr>
            </a:br>
            <a:r>
              <a:rPr lang="en-US" sz="900" smtClean="0">
                <a:cs typeface="Times New Roman" pitchFamily="18" charset="0"/>
              </a:rPr>
              <a:t>practices.</a:t>
            </a:r>
            <a:r>
              <a:rPr lang="en-US" sz="900" i="1" smtClean="0">
                <a:cs typeface="Times New Roman" pitchFamily="18" charset="0"/>
              </a:rPr>
              <a:t> </a:t>
            </a:r>
            <a:r>
              <a:rPr lang="en-US" sz="900" smtClean="0">
                <a:cs typeface="Times New Roman" pitchFamily="18" charset="0"/>
              </a:rPr>
              <a:t>These represent the ready-at-hand</a:t>
            </a:r>
            <a:br>
              <a:rPr lang="en-US" sz="900" smtClean="0">
                <a:cs typeface="Times New Roman" pitchFamily="18" charset="0"/>
              </a:rPr>
            </a:br>
            <a:r>
              <a:rPr lang="en-US" sz="900" smtClean="0">
                <a:cs typeface="Times New Roman" pitchFamily="18" charset="0"/>
              </a:rPr>
              <a:t>knowledge of the community—its shared common</a:t>
            </a:r>
            <a:br>
              <a:rPr lang="en-US" sz="900" smtClean="0">
                <a:cs typeface="Times New Roman" pitchFamily="18" charset="0"/>
              </a:rPr>
            </a:br>
            <a:r>
              <a:rPr lang="en-US" sz="900" smtClean="0">
                <a:cs typeface="Times New Roman" pitchFamily="18" charset="0"/>
              </a:rPr>
              <a:t>sense. They include recipes and examples that detail</a:t>
            </a:r>
            <a:br>
              <a:rPr lang="en-US" sz="900" smtClean="0">
                <a:cs typeface="Times New Roman" pitchFamily="18" charset="0"/>
              </a:rPr>
            </a:br>
            <a:r>
              <a:rPr lang="en-US" sz="900" smtClean="0">
                <a:cs typeface="Times New Roman" pitchFamily="18" charset="0"/>
              </a:rPr>
              <a:t>the community's understanding of the best way to</a:t>
            </a:r>
            <a:br>
              <a:rPr lang="en-US" sz="900" smtClean="0">
                <a:cs typeface="Times New Roman" pitchFamily="18" charset="0"/>
              </a:rPr>
            </a:br>
            <a:r>
              <a:rPr lang="en-US" sz="900" smtClean="0">
                <a:cs typeface="Times New Roman" pitchFamily="18" charset="0"/>
              </a:rPr>
              <a:t>accomplish a task or solve a problem.</a:t>
            </a:r>
          </a:p>
          <a:p>
            <a:pPr eaLnBrk="1" hangingPunct="1">
              <a:spcBef>
                <a:spcPct val="0"/>
              </a:spcBef>
            </a:pPr>
            <a:r>
              <a:rPr lang="en-US" sz="900" i="1" smtClean="0">
                <a:cs typeface="Times New Roman" pitchFamily="18" charset="0"/>
              </a:rPr>
              <a:t>Technology: </a:t>
            </a:r>
            <a:r>
              <a:rPr lang="en-US" sz="900" smtClean="0">
                <a:cs typeface="Times New Roman" pitchFamily="18" charset="0"/>
              </a:rPr>
              <a:t>The technology focus is on the portal,</a:t>
            </a:r>
            <a:br>
              <a:rPr lang="en-US" sz="900" smtClean="0">
                <a:cs typeface="Times New Roman" pitchFamily="18" charset="0"/>
              </a:rPr>
            </a:br>
            <a:r>
              <a:rPr lang="en-US" sz="900" smtClean="0">
                <a:cs typeface="Times New Roman" pitchFamily="18" charset="0"/>
              </a:rPr>
              <a:t>backed up by Document Management and Content</a:t>
            </a:r>
            <a:br>
              <a:rPr lang="en-US" sz="900" smtClean="0">
                <a:cs typeface="Times New Roman" pitchFamily="18" charset="0"/>
              </a:rPr>
            </a:br>
            <a:r>
              <a:rPr lang="en-US" sz="900" smtClean="0">
                <a:cs typeface="Times New Roman" pitchFamily="18" charset="0"/>
              </a:rPr>
              <a:t>Management systems. Access to the intranet is assumed.</a:t>
            </a:r>
          </a:p>
          <a:p>
            <a:pPr eaLnBrk="1" hangingPunct="1">
              <a:spcBef>
                <a:spcPct val="0"/>
              </a:spcBef>
            </a:pPr>
            <a:r>
              <a:rPr lang="en-US" sz="900" smtClean="0">
                <a:cs typeface="Times New Roman" pitchFamily="18" charset="0"/>
              </a:rPr>
              <a:t>First-wave knowledge management processes in CoPs typically require assistance by support staff. This might include journalists who capture and report news or highlight people who have participated in best-practice activities. Librarians can help employees codify and disseminate information. Knowledge champions can animate the knowledge management processes and validate best practices. An alternative that can work in some CoPs is self-service knowledge management. In this scenario, CoP members are expected to find what they need by themselves as well as publish and evaluate information themselves.</a:t>
            </a:r>
          </a:p>
          <a:p>
            <a:pPr eaLnBrk="1" hangingPunct="1">
              <a:spcBef>
                <a:spcPct val="0"/>
              </a:spcBef>
            </a:pPr>
            <a:r>
              <a:rPr lang="en-US" sz="900" smtClean="0">
                <a:cs typeface="Times New Roman" pitchFamily="18" charset="0"/>
              </a:rPr>
              <a:t>A portal is an application that gives users a single gateway to the information and applications they</a:t>
            </a:r>
            <a:br>
              <a:rPr lang="en-US" sz="900" smtClean="0">
                <a:cs typeface="Times New Roman" pitchFamily="18" charset="0"/>
              </a:rPr>
            </a:br>
            <a:r>
              <a:rPr lang="en-US" sz="900" smtClean="0">
                <a:cs typeface="Times New Roman" pitchFamily="18" charset="0"/>
              </a:rPr>
              <a:t>need to do their jobs. It draws together on the desktop all the important information from both inside</a:t>
            </a:r>
            <a:br>
              <a:rPr lang="en-US" sz="900" smtClean="0">
                <a:cs typeface="Times New Roman" pitchFamily="18" charset="0"/>
              </a:rPr>
            </a:br>
            <a:r>
              <a:rPr lang="en-US" sz="900" smtClean="0">
                <a:cs typeface="Times New Roman" pitchFamily="18" charset="0"/>
              </a:rPr>
              <a:t>and outside a company—everything that is needed to make a business decision and take action. Microsoft uses the term </a:t>
            </a:r>
            <a:r>
              <a:rPr lang="en-US" sz="900" i="1" smtClean="0">
                <a:cs typeface="Times New Roman" pitchFamily="18" charset="0"/>
              </a:rPr>
              <a:t>digital dashboard.</a:t>
            </a:r>
            <a:endParaRPr lang="en-US" sz="900" smtClean="0">
              <a:cs typeface="Times New Roman" pitchFamily="18" charset="0"/>
            </a:endParaRPr>
          </a:p>
          <a:p>
            <a:pPr eaLnBrk="1" hangingPunct="1">
              <a:spcBef>
                <a:spcPct val="0"/>
              </a:spcBef>
            </a:pPr>
            <a:r>
              <a:rPr lang="en-US" sz="900" smtClean="0">
                <a:cs typeface="Times New Roman" pitchFamily="18" charset="0"/>
              </a:rPr>
              <a:t>The word </a:t>
            </a:r>
            <a:r>
              <a:rPr lang="en-US" sz="900" i="1" smtClean="0">
                <a:cs typeface="Times New Roman" pitchFamily="18" charset="0"/>
              </a:rPr>
              <a:t>portal </a:t>
            </a:r>
            <a:r>
              <a:rPr lang="en-US" sz="900" smtClean="0">
                <a:cs typeface="Times New Roman" pitchFamily="18" charset="0"/>
              </a:rPr>
              <a:t>was first applied to knowledge management in 1998, following the observed success</a:t>
            </a:r>
            <a:br>
              <a:rPr lang="en-US" sz="900" smtClean="0">
                <a:cs typeface="Times New Roman" pitchFamily="18" charset="0"/>
              </a:rPr>
            </a:br>
            <a:r>
              <a:rPr lang="en-US" sz="900" smtClean="0">
                <a:cs typeface="Times New Roman" pitchFamily="18" charset="0"/>
              </a:rPr>
              <a:t>of internet sites such as Yahoo! in enabling users to find information (Shilakes and Tylman 1998). Building an intranet portal is now a standard first step in knowledge management.</a:t>
            </a:r>
          </a:p>
          <a:p>
            <a:pPr eaLnBrk="1" hangingPunct="1">
              <a:spcBef>
                <a:spcPct val="0"/>
              </a:spcBef>
            </a:pPr>
            <a:r>
              <a:rPr lang="en-US" sz="900" smtClean="0">
                <a:cs typeface="Times New Roman" pitchFamily="18" charset="0"/>
              </a:rPr>
              <a:t>Today, a portal provides unified access to all the organization’s information, both unstructured and structured. The </a:t>
            </a:r>
            <a:r>
              <a:rPr lang="en-US" sz="900" i="1" smtClean="0">
                <a:cs typeface="Times New Roman" pitchFamily="18" charset="0"/>
              </a:rPr>
              <a:t>unstructured information </a:t>
            </a:r>
            <a:r>
              <a:rPr lang="en-US" sz="900" smtClean="0">
                <a:cs typeface="Times New Roman" pitchFamily="18" charset="0"/>
              </a:rPr>
              <a:t>is mostly web pages and documents, including product plans and marketing brochures. The </a:t>
            </a:r>
            <a:r>
              <a:rPr lang="en-US" sz="900" i="1" smtClean="0">
                <a:cs typeface="Times New Roman" pitchFamily="18" charset="0"/>
              </a:rPr>
              <a:t>structured information</a:t>
            </a:r>
            <a:r>
              <a:rPr lang="en-US" sz="900" smtClean="0">
                <a:cs typeface="Times New Roman" pitchFamily="18" charset="0"/>
              </a:rPr>
              <a:t> is usually stored in databases. In the case of Schlumberger, the structured data include reservoir data, semiconductor test data, and simulation data of one sort or another.</a:t>
            </a:r>
          </a:p>
          <a:p>
            <a:pPr eaLnBrk="1" hangingPunct="1">
              <a:spcBef>
                <a:spcPct val="0"/>
              </a:spcBef>
            </a:pPr>
            <a:r>
              <a:rPr lang="en-US" sz="900" smtClean="0">
                <a:cs typeface="Times New Roman" pitchFamily="18" charset="0"/>
              </a:rPr>
              <a:t>Portals deliver information to the desktop by way of a “thin client,” usually a web browser. They typically offer two</a:t>
            </a:r>
            <a:br>
              <a:rPr lang="en-US" sz="900" smtClean="0">
                <a:cs typeface="Times New Roman" pitchFamily="18" charset="0"/>
              </a:rPr>
            </a:br>
            <a:r>
              <a:rPr lang="en-US" sz="900" smtClean="0">
                <a:cs typeface="Times New Roman" pitchFamily="18" charset="0"/>
              </a:rPr>
              <a:t>ways to find information, following the original internet portals:</a:t>
            </a:r>
          </a:p>
          <a:p>
            <a:pPr eaLnBrk="1" hangingPunct="1">
              <a:spcBef>
                <a:spcPct val="0"/>
              </a:spcBef>
            </a:pPr>
            <a:r>
              <a:rPr lang="en-US" sz="900" i="1" smtClean="0">
                <a:cs typeface="Times New Roman" pitchFamily="18" charset="0"/>
              </a:rPr>
              <a:t>Search: </a:t>
            </a:r>
            <a:r>
              <a:rPr lang="en-US" sz="900" smtClean="0">
                <a:cs typeface="Times New Roman" pitchFamily="18" charset="0"/>
              </a:rPr>
              <a:t>This can be full text and context specific; indexing of structured and unstructured data from file systems, web servers, e-mail, and so on.</a:t>
            </a:r>
          </a:p>
          <a:p>
            <a:pPr eaLnBrk="1" hangingPunct="1">
              <a:spcBef>
                <a:spcPct val="0"/>
              </a:spcBef>
            </a:pPr>
            <a:r>
              <a:rPr lang="en-US" sz="900" i="1" smtClean="0">
                <a:cs typeface="Times New Roman" pitchFamily="18" charset="0"/>
              </a:rPr>
              <a:t>Browsing through a hierarchy of categories: </a:t>
            </a:r>
            <a:r>
              <a:rPr lang="en-US" sz="900" smtClean="0">
                <a:cs typeface="Times New Roman" pitchFamily="18" charset="0"/>
              </a:rPr>
              <a:t>Creation and maintenance of a common vocabulary and one or more</a:t>
            </a:r>
            <a:br>
              <a:rPr lang="en-US" sz="900" smtClean="0">
                <a:cs typeface="Times New Roman" pitchFamily="18" charset="0"/>
              </a:rPr>
            </a:br>
            <a:r>
              <a:rPr lang="en-US" sz="900" smtClean="0">
                <a:cs typeface="Times New Roman" pitchFamily="18" charset="0"/>
              </a:rPr>
              <a:t>category hierarchies (ontologies) are key tasks associated with portal construction.</a:t>
            </a:r>
          </a:p>
          <a:p>
            <a:pPr eaLnBrk="1" hangingPunct="1">
              <a:spcBef>
                <a:spcPct val="0"/>
              </a:spcBef>
            </a:pPr>
            <a:r>
              <a:rPr lang="en-US" sz="900" smtClean="0">
                <a:cs typeface="Times New Roman" pitchFamily="18" charset="0"/>
              </a:rPr>
              <a:t>At Schlumberger, we have found that information seekers are evenly divided between finding information by</a:t>
            </a:r>
            <a:br>
              <a:rPr lang="en-US" sz="900" smtClean="0">
                <a:cs typeface="Times New Roman" pitchFamily="18" charset="0"/>
              </a:rPr>
            </a:br>
            <a:r>
              <a:rPr lang="en-US" sz="900" smtClean="0">
                <a:cs typeface="Times New Roman" pitchFamily="18" charset="0"/>
              </a:rPr>
              <a:t>searching and finding it by browsing. In a recent survey of over 1000 people, 10% claimed to find information by browsing, 23% mostly by browsing, 37% by both searching and browsing, 20% mostly by searching, and 10% by searching. The symmetry of the distribution is striking, as is the divergence of preferences, which shows how crucial it is to design portals that support distinct information-seeking paradigms.</a:t>
            </a:r>
          </a:p>
          <a:p>
            <a:pPr eaLnBrk="1" hangingPunct="1">
              <a:spcBef>
                <a:spcPct val="0"/>
              </a:spcBef>
            </a:pPr>
            <a:r>
              <a:rPr lang="en-US" sz="900" smtClean="0">
                <a:cs typeface="Times New Roman" pitchFamily="18" charset="0"/>
              </a:rPr>
              <a:t>The design, construction, and maintenance of the category structures used to organize information in knowledge management systems is an area where knowledge technology could help substantially. The task is similar to that of building large-scale knowledge bases or ontologies. Projects such as ontolingua (Farquhar, Fikes, and Rice 1997) have begun to develop tools and methodologies for distributed collaborative ontology construction. This sort of approach is critical for knowledge management, in which communities of practice are often geographically distributed.</a:t>
            </a:r>
          </a:p>
          <a:p>
            <a:pPr eaLnBrk="1" hangingPunct="1">
              <a:spcBef>
                <a:spcPct val="0"/>
              </a:spcBef>
            </a:pPr>
            <a:r>
              <a:rPr lang="en-US" sz="900" smtClean="0">
                <a:cs typeface="Times New Roman" pitchFamily="18" charset="0"/>
              </a:rPr>
              <a:t>In addition, there is considerable leverage to be had by using the ontology explicitly as a guide to search, allowing the user to search in the “semantic neighborhood” of a concept (Clark, 2000).</a:t>
            </a:r>
          </a:p>
          <a:p>
            <a:pPr eaLnBrk="1" hangingPunct="1">
              <a:spcBef>
                <a:spcPct val="0"/>
              </a:spcBef>
            </a:pPr>
            <a:endParaRPr lang="en-US" sz="900" smtClean="0">
              <a:cs typeface="Times New Roman" pitchFamily="18" charset="0"/>
            </a:endParaRPr>
          </a:p>
        </p:txBody>
      </p:sp>
    </p:spTree>
    <p:extLst>
      <p:ext uri="{BB962C8B-B14F-4D97-AF65-F5344CB8AC3E}">
        <p14:creationId xmlns:p14="http://schemas.microsoft.com/office/powerpoint/2010/main" val="3815432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mtClean="0"/>
              <a:t>Performance management is about good management, ensuring that your community, organisation and team goals are achieved. </a:t>
            </a:r>
          </a:p>
          <a:p>
            <a:endParaRPr lang="en-GB" smtClean="0"/>
          </a:p>
          <a:p>
            <a:r>
              <a:rPr lang="en-GB" smtClean="0"/>
              <a:t>It helps to:</a:t>
            </a:r>
          </a:p>
          <a:p>
            <a:pPr>
              <a:buFontTx/>
              <a:buChar char="•"/>
            </a:pPr>
            <a:r>
              <a:rPr lang="en-GB" smtClean="0"/>
              <a:t> prioritise what gets done  - with planned resources to deliver this.</a:t>
            </a:r>
          </a:p>
          <a:p>
            <a:pPr>
              <a:buFontTx/>
              <a:buChar char="•"/>
            </a:pPr>
            <a:r>
              <a:rPr lang="en-GB" smtClean="0"/>
              <a:t>motivate and manage staff </a:t>
            </a:r>
          </a:p>
          <a:p>
            <a:pPr>
              <a:buFontTx/>
              <a:buChar char="•"/>
            </a:pPr>
            <a:r>
              <a:rPr lang="en-GB" smtClean="0"/>
              <a:t>identify and rectify poor performance at an early stage </a:t>
            </a:r>
          </a:p>
          <a:p>
            <a:pPr>
              <a:buFontTx/>
              <a:buChar char="•"/>
            </a:pPr>
            <a:r>
              <a:rPr lang="en-GB" smtClean="0"/>
              <a:t>Learn from previous performances and make changes to improve future performance</a:t>
            </a:r>
          </a:p>
          <a:p>
            <a:pPr>
              <a:buFontTx/>
              <a:buChar char="•"/>
            </a:pPr>
            <a:r>
              <a:rPr lang="en-GB" smtClean="0"/>
              <a:t>Increase your learners’ satisifaction – funders satisifaction – and public image within your community.</a:t>
            </a:r>
          </a:p>
          <a:p>
            <a:endParaRPr lang="en-US"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AE89E8-5D9B-44DC-B2E3-A6BD1F798B3C}" type="slidenum">
              <a:rPr lang="en-US" smtClean="0"/>
              <a:pPr/>
              <a:t>40</a:t>
            </a:fld>
            <a:endParaRPr lang="en-US" smtClean="0"/>
          </a:p>
        </p:txBody>
      </p:sp>
    </p:spTree>
    <p:extLst>
      <p:ext uri="{BB962C8B-B14F-4D97-AF65-F5344CB8AC3E}">
        <p14:creationId xmlns:p14="http://schemas.microsoft.com/office/powerpoint/2010/main" val="734807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6EC8603-33AC-42D3-85E3-14F8D68F7BBF}" type="slidenum">
              <a:rPr lang="en-US" smtClean="0"/>
              <a:pPr/>
              <a:t>42</a:t>
            </a:fld>
            <a:endParaRPr lang="en-US" smtClean="0"/>
          </a:p>
        </p:txBody>
      </p:sp>
    </p:spTree>
    <p:extLst>
      <p:ext uri="{BB962C8B-B14F-4D97-AF65-F5344CB8AC3E}">
        <p14:creationId xmlns:p14="http://schemas.microsoft.com/office/powerpoint/2010/main" val="521184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383B8C-2465-40D3-B4EC-E430E3AEF875}" type="slidenum">
              <a:rPr lang="en-US" smtClean="0"/>
              <a:pPr/>
              <a:t>43</a:t>
            </a:fld>
            <a:endParaRPr lang="en-US" smtClean="0"/>
          </a:p>
        </p:txBody>
      </p:sp>
    </p:spTree>
    <p:extLst>
      <p:ext uri="{BB962C8B-B14F-4D97-AF65-F5344CB8AC3E}">
        <p14:creationId xmlns:p14="http://schemas.microsoft.com/office/powerpoint/2010/main" val="462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mtClean="0"/>
              <a:t>Add to the handout list – </a:t>
            </a:r>
          </a:p>
          <a:p>
            <a:pPr>
              <a:buFontTx/>
              <a:buChar char="•"/>
            </a:pPr>
            <a:r>
              <a:rPr lang="en-GB" smtClean="0"/>
              <a:t>effective consultation and workforce engagement.</a:t>
            </a:r>
          </a:p>
          <a:p>
            <a:pPr>
              <a:buFontTx/>
              <a:buChar char="•"/>
            </a:pPr>
            <a:r>
              <a:rPr lang="en-GB" smtClean="0"/>
              <a:t>Awareness of culture of organisation</a:t>
            </a:r>
          </a:p>
          <a:p>
            <a:r>
              <a:rPr lang="en-GB" smtClean="0"/>
              <a:t> Use of transformational management style – use of coaching style – creation of an open culture that promotes inclusion.</a:t>
            </a:r>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0A96D0-DE61-43DE-B537-28DC95DC20BA}" type="slidenum">
              <a:rPr lang="en-US" smtClean="0"/>
              <a:pPr/>
              <a:t>44</a:t>
            </a:fld>
            <a:endParaRPr lang="en-US" smtClean="0"/>
          </a:p>
        </p:txBody>
      </p:sp>
    </p:spTree>
    <p:extLst>
      <p:ext uri="{BB962C8B-B14F-4D97-AF65-F5344CB8AC3E}">
        <p14:creationId xmlns:p14="http://schemas.microsoft.com/office/powerpoint/2010/main" val="363329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xfrm>
            <a:off x="914400" y="4343400"/>
            <a:ext cx="5029200" cy="4114800"/>
          </a:xfrm>
          <a:noFill/>
          <a:ln/>
        </p:spPr>
        <p:txBody>
          <a:bodyPr/>
          <a:lstStyle/>
          <a:p>
            <a:endParaRPr lang="en-US" smtClean="0">
              <a:latin typeface="Arial" charset="0"/>
              <a:ea typeface="ＭＳ Ｐゴシック" charset="-128"/>
            </a:endParaRPr>
          </a:p>
        </p:txBody>
      </p:sp>
    </p:spTree>
    <p:extLst>
      <p:ext uri="{BB962C8B-B14F-4D97-AF65-F5344CB8AC3E}">
        <p14:creationId xmlns:p14="http://schemas.microsoft.com/office/powerpoint/2010/main" val="2768190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1F9AAEC-E04D-40EC-B243-FA1C196A098F}" type="slidenum">
              <a:rPr lang="en-US" smtClean="0">
                <a:solidFill>
                  <a:prstClr val="black"/>
                </a:solidFill>
              </a:rPr>
              <a:pPr/>
              <a:t>65</a:t>
            </a:fld>
            <a:endParaRPr lang="en-US">
              <a:solidFill>
                <a:prstClr val="black"/>
              </a:solidFill>
            </a:endParaRPr>
          </a:p>
        </p:txBody>
      </p:sp>
    </p:spTree>
    <p:extLst>
      <p:ext uri="{BB962C8B-B14F-4D97-AF65-F5344CB8AC3E}">
        <p14:creationId xmlns:p14="http://schemas.microsoft.com/office/powerpoint/2010/main" val="1076643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3193140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3883160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CC11EC7-C7D8-40DD-AD93-148DEBB18245}" type="slidenum">
              <a:rPr lang="en-US" smtClean="0"/>
              <a:pPr/>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701940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1870361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CC11EC7-C7D8-40DD-AD93-148DEBB18245}" type="slidenum">
              <a:rPr lang="en-US" smtClean="0"/>
              <a:pPr/>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56859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1809520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560221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19310866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cxnSp>
        <p:nvCxnSpPr>
          <p:cNvPr id="4" name="Straight Connector 3"/>
          <p:cNvCxnSpPr/>
          <p:nvPr userDrawn="1"/>
        </p:nvCxnSpPr>
        <p:spPr>
          <a:xfrm>
            <a:off x="439738" y="796925"/>
            <a:ext cx="5072062" cy="1588"/>
          </a:xfrm>
          <a:prstGeom prst="line">
            <a:avLst/>
          </a:prstGeom>
          <a:ln w="12700">
            <a:solidFill>
              <a:srgbClr val="B0B1B3"/>
            </a:solidFill>
          </a:ln>
        </p:spPr>
        <p:style>
          <a:lnRef idx="1">
            <a:schemeClr val="accent1"/>
          </a:lnRef>
          <a:fillRef idx="0">
            <a:schemeClr val="accent1"/>
          </a:fillRef>
          <a:effectRef idx="0">
            <a:schemeClr val="accent1"/>
          </a:effectRef>
          <a:fontRef idx="minor">
            <a:schemeClr val="tx1"/>
          </a:fontRef>
        </p:style>
      </p:cxnSp>
      <p:sp>
        <p:nvSpPr>
          <p:cNvPr id="5" name="Title Placeholder 1"/>
          <p:cNvSpPr>
            <a:spLocks noGrp="1"/>
          </p:cNvSpPr>
          <p:nvPr>
            <p:ph type="title"/>
          </p:nvPr>
        </p:nvSpPr>
        <p:spPr>
          <a:xfrm>
            <a:off x="416924" y="232348"/>
            <a:ext cx="6115064" cy="571504"/>
          </a:xfrm>
          <a:prstGeom prst="rect">
            <a:avLst/>
          </a:prstGeom>
        </p:spPr>
        <p:txBody>
          <a:bodyPr rtlCol="0">
            <a:normAutofit/>
          </a:bodyPr>
          <a:lstStyle/>
          <a:p>
            <a:r>
              <a:rPr lang="en-US" dirty="0" smtClean="0"/>
              <a:t>Slide title</a:t>
            </a:r>
            <a:endParaRPr lang="en-GB" dirty="0"/>
          </a:p>
        </p:txBody>
      </p:sp>
      <p:sp>
        <p:nvSpPr>
          <p:cNvPr id="8" name="Text Placeholder 2"/>
          <p:cNvSpPr>
            <a:spLocks noGrp="1"/>
          </p:cNvSpPr>
          <p:nvPr>
            <p:ph idx="1"/>
          </p:nvPr>
        </p:nvSpPr>
        <p:spPr>
          <a:xfrm>
            <a:off x="457200" y="1785926"/>
            <a:ext cx="8229600" cy="4340237"/>
          </a:xfrm>
          <a:prstGeom prst="rect">
            <a:avLst/>
          </a:prstGeom>
        </p:spPr>
        <p:txBody>
          <a:bodyPr rtlCol="0">
            <a:normAutofit/>
          </a:bodyPr>
          <a:lstStyle>
            <a:lvl1pPr>
              <a:buFont typeface="Arial" pitchFamily="34" charset="0"/>
              <a:buNone/>
              <a:defRPr sz="2400" b="1" i="0" baseline="0">
                <a:solidFill>
                  <a:schemeClr val="tx1"/>
                </a:solidFill>
              </a:defRPr>
            </a:lvl1pPr>
            <a:lvl2pPr marL="180000" marR="0" indent="-180000" algn="l" defTabSz="914400" rtl="0" eaLnBrk="1" fontAlgn="auto" latinLnBrk="0" hangingPunct="1">
              <a:lnSpc>
                <a:spcPct val="100000"/>
              </a:lnSpc>
              <a:spcBef>
                <a:spcPts val="300"/>
              </a:spcBef>
              <a:spcAft>
                <a:spcPts val="300"/>
              </a:spcAft>
              <a:buClrTx/>
              <a:buSzPct val="125000"/>
              <a:buFont typeface="Arial" pitchFamily="34" charset="0"/>
              <a:buChar char="•"/>
              <a:tabLst/>
              <a:defRPr sz="2000" baseline="0">
                <a:solidFill>
                  <a:srgbClr val="E97511"/>
                </a:solidFill>
                <a:latin typeface="Arial" pitchFamily="34" charset="0"/>
              </a:defRPr>
            </a:lvl2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815662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58118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6265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2515448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40719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4051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3630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6655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67934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26756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42071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52968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41272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00417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32511946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812844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37087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91557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10/22/2014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9901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cxnSp>
        <p:nvCxnSpPr>
          <p:cNvPr id="4" name="Straight Connector 3"/>
          <p:cNvCxnSpPr/>
          <p:nvPr userDrawn="1"/>
        </p:nvCxnSpPr>
        <p:spPr>
          <a:xfrm>
            <a:off x="439738" y="796925"/>
            <a:ext cx="5072062" cy="1588"/>
          </a:xfrm>
          <a:prstGeom prst="line">
            <a:avLst/>
          </a:prstGeom>
          <a:ln w="12700">
            <a:solidFill>
              <a:srgbClr val="B0B1B3"/>
            </a:solidFill>
          </a:ln>
        </p:spPr>
        <p:style>
          <a:lnRef idx="1">
            <a:schemeClr val="accent1"/>
          </a:lnRef>
          <a:fillRef idx="0">
            <a:schemeClr val="accent1"/>
          </a:fillRef>
          <a:effectRef idx="0">
            <a:schemeClr val="accent1"/>
          </a:effectRef>
          <a:fontRef idx="minor">
            <a:schemeClr val="tx1"/>
          </a:fontRef>
        </p:style>
      </p:cxnSp>
      <p:sp>
        <p:nvSpPr>
          <p:cNvPr id="5" name="Title Placeholder 1"/>
          <p:cNvSpPr>
            <a:spLocks noGrp="1"/>
          </p:cNvSpPr>
          <p:nvPr>
            <p:ph type="title"/>
          </p:nvPr>
        </p:nvSpPr>
        <p:spPr>
          <a:xfrm>
            <a:off x="416924" y="232348"/>
            <a:ext cx="6115064" cy="571504"/>
          </a:xfrm>
          <a:prstGeom prst="rect">
            <a:avLst/>
          </a:prstGeom>
        </p:spPr>
        <p:txBody>
          <a:bodyPr rtlCol="0">
            <a:normAutofit/>
          </a:bodyPr>
          <a:lstStyle/>
          <a:p>
            <a:r>
              <a:rPr lang="en-US" dirty="0" smtClean="0"/>
              <a:t>Slide title</a:t>
            </a:r>
            <a:endParaRPr lang="en-GB" dirty="0"/>
          </a:p>
        </p:txBody>
      </p:sp>
      <p:sp>
        <p:nvSpPr>
          <p:cNvPr id="8" name="Text Placeholder 2"/>
          <p:cNvSpPr>
            <a:spLocks noGrp="1"/>
          </p:cNvSpPr>
          <p:nvPr>
            <p:ph idx="1"/>
          </p:nvPr>
        </p:nvSpPr>
        <p:spPr>
          <a:xfrm>
            <a:off x="457200" y="1785926"/>
            <a:ext cx="8229600" cy="4340237"/>
          </a:xfrm>
          <a:prstGeom prst="rect">
            <a:avLst/>
          </a:prstGeom>
        </p:spPr>
        <p:txBody>
          <a:bodyPr rtlCol="0">
            <a:normAutofit/>
          </a:bodyPr>
          <a:lstStyle>
            <a:lvl1pPr>
              <a:buFont typeface="Arial" pitchFamily="34" charset="0"/>
              <a:buNone/>
              <a:defRPr sz="2400" b="1" i="0" baseline="0">
                <a:solidFill>
                  <a:schemeClr val="tx1"/>
                </a:solidFill>
              </a:defRPr>
            </a:lvl1pPr>
            <a:lvl2pPr marL="180000" marR="0" indent="-180000" algn="l" defTabSz="914400" rtl="0" eaLnBrk="1" fontAlgn="auto" latinLnBrk="0" hangingPunct="1">
              <a:lnSpc>
                <a:spcPct val="100000"/>
              </a:lnSpc>
              <a:spcBef>
                <a:spcPts val="300"/>
              </a:spcBef>
              <a:spcAft>
                <a:spcPts val="300"/>
              </a:spcAft>
              <a:buClrTx/>
              <a:buSzPct val="125000"/>
              <a:buFont typeface="Arial" pitchFamily="34" charset="0"/>
              <a:buChar char="•"/>
              <a:tabLst/>
              <a:defRPr sz="2000" baseline="0">
                <a:solidFill>
                  <a:srgbClr val="E97511"/>
                </a:solidFill>
                <a:latin typeface="Arial" pitchFamily="34" charset="0"/>
              </a:defRPr>
            </a:lvl2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051940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1749059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3225490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2902810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3597364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778457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F2B0E3-4197-4580-BD27-E23CDFC1EE2E}" type="datetimeFigureOut">
              <a:rPr lang="en-US" smtClean="0"/>
              <a:pPr/>
              <a:t>10/22/2014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CC11EC7-C7D8-40DD-AD93-148DEBB18245}" type="slidenum">
              <a:rPr lang="en-US" smtClean="0"/>
              <a:pPr/>
              <a:t>‹#›</a:t>
            </a:fld>
            <a:endParaRPr lang="en-US"/>
          </a:p>
        </p:txBody>
      </p:sp>
    </p:spTree>
    <p:extLst>
      <p:ext uri="{BB962C8B-B14F-4D97-AF65-F5344CB8AC3E}">
        <p14:creationId xmlns:p14="http://schemas.microsoft.com/office/powerpoint/2010/main" val="1914338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3FF2B0E3-4197-4580-BD27-E23CDFC1EE2E}" type="datetimeFigureOut">
              <a:rPr lang="en-US" smtClean="0"/>
              <a:pPr/>
              <a:t>10/22/2014</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FCC11EC7-C7D8-40DD-AD93-148DEBB18245}" type="slidenum">
              <a:rPr lang="en-US" smtClean="0"/>
              <a:pPr/>
              <a:t>‹#›</a:t>
            </a:fld>
            <a:endParaRPr lang="en-US"/>
          </a:p>
        </p:txBody>
      </p:sp>
    </p:spTree>
    <p:extLst>
      <p:ext uri="{BB962C8B-B14F-4D97-AF65-F5344CB8AC3E}">
        <p14:creationId xmlns:p14="http://schemas.microsoft.com/office/powerpoint/2010/main" val="2361016285"/>
      </p:ext>
    </p:extLst>
  </p:cSld>
  <p:clrMap bg1="lt1" tx1="dk1" bg2="lt2" tx2="dk2" accent1="accent1" accent2="accent2" accent3="accent3" accent4="accent4" accent5="accent5" accent6="accent6" hlink="hlink" folHlink="folHlink"/>
  <p:sldLayoutIdLst>
    <p:sldLayoutId id="2147484073" r:id="rId1"/>
    <p:sldLayoutId id="2147484074" r:id="rId2"/>
    <p:sldLayoutId id="2147484075" r:id="rId3"/>
    <p:sldLayoutId id="2147484076" r:id="rId4"/>
    <p:sldLayoutId id="2147484077" r:id="rId5"/>
    <p:sldLayoutId id="2147484078" r:id="rId6"/>
    <p:sldLayoutId id="2147484079" r:id="rId7"/>
    <p:sldLayoutId id="2147484080" r:id="rId8"/>
    <p:sldLayoutId id="2147484081" r:id="rId9"/>
    <p:sldLayoutId id="2147484082" r:id="rId10"/>
    <p:sldLayoutId id="2147484083" r:id="rId11"/>
    <p:sldLayoutId id="2147484084" r:id="rId12"/>
    <p:sldLayoutId id="2147484085" r:id="rId13"/>
    <p:sldLayoutId id="2147484086" r:id="rId14"/>
    <p:sldLayoutId id="2147484087" r:id="rId15"/>
    <p:sldLayoutId id="2147484088" r:id="rId16"/>
    <p:sldLayoutId id="2147484089" r:id="rId17"/>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3FF2B0E3-4197-4580-BD27-E23CDFC1EE2E}" type="datetimeFigureOut">
              <a:rPr lang="en-US" smtClean="0"/>
              <a:pPr/>
              <a:t>10/22/2014</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FCC11EC7-C7D8-40DD-AD93-148DEBB18245}" type="slidenum">
              <a:rPr lang="en-US" smtClean="0"/>
              <a:pPr/>
              <a:t>‹#›</a:t>
            </a:fld>
            <a:endParaRPr lang="en-US"/>
          </a:p>
        </p:txBody>
      </p:sp>
    </p:spTree>
    <p:extLst>
      <p:ext uri="{BB962C8B-B14F-4D97-AF65-F5344CB8AC3E}">
        <p14:creationId xmlns:p14="http://schemas.microsoft.com/office/powerpoint/2010/main" val="2213457108"/>
      </p:ext>
    </p:extLst>
  </p:cSld>
  <p:clrMap bg1="lt1" tx1="dk1" bg2="lt2" tx2="dk2" accent1="accent1" accent2="accent2" accent3="accent3" accent4="accent4" accent5="accent5" accent6="accent6" hlink="hlink" folHlink="folHlink"/>
  <p:sldLayoutIdLst>
    <p:sldLayoutId id="2147484104" r:id="rId1"/>
    <p:sldLayoutId id="2147484105" r:id="rId2"/>
    <p:sldLayoutId id="2147484106" r:id="rId3"/>
    <p:sldLayoutId id="2147484107" r:id="rId4"/>
    <p:sldLayoutId id="2147484108" r:id="rId5"/>
    <p:sldLayoutId id="2147484109" r:id="rId6"/>
    <p:sldLayoutId id="2147484110" r:id="rId7"/>
    <p:sldLayoutId id="2147484111" r:id="rId8"/>
    <p:sldLayoutId id="2147484112" r:id="rId9"/>
    <p:sldLayoutId id="2147484113" r:id="rId10"/>
    <p:sldLayoutId id="2147484114" r:id="rId11"/>
    <p:sldLayoutId id="2147484115" r:id="rId12"/>
    <p:sldLayoutId id="2147484116" r:id="rId13"/>
    <p:sldLayoutId id="2147484117" r:id="rId14"/>
    <p:sldLayoutId id="2147484118" r:id="rId15"/>
    <p:sldLayoutId id="2147484119" r:id="rId16"/>
    <p:sldLayoutId id="2147484102" r:id="rId17"/>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1.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1" y="14510"/>
            <a:ext cx="8610600" cy="1280890"/>
          </a:xfrm>
        </p:spPr>
        <p:txBody>
          <a:bodyPr>
            <a:noAutofit/>
          </a:bodyPr>
          <a:lstStyle/>
          <a:p>
            <a:r>
              <a:rPr lang="fa-IR" sz="4000" b="1" dirty="0" smtClean="0">
                <a:cs typeface="B Nazanin" panose="00000400000000000000" pitchFamily="2" charset="-78"/>
              </a:rPr>
              <a:t>رابطه مدیریت دانش و مدیریت عملکرد مدیران</a:t>
            </a:r>
            <a:endParaRPr lang="en-US" sz="4000" b="1" dirty="0">
              <a:cs typeface="B Nazanin" panose="00000400000000000000" pitchFamily="2" charset="-78"/>
            </a:endParaRPr>
          </a:p>
        </p:txBody>
      </p:sp>
      <p:sp>
        <p:nvSpPr>
          <p:cNvPr id="5" name="Content Placeholder 4"/>
          <p:cNvSpPr>
            <a:spLocks noGrp="1"/>
          </p:cNvSpPr>
          <p:nvPr>
            <p:ph idx="1"/>
          </p:nvPr>
        </p:nvSpPr>
        <p:spPr>
          <a:xfrm>
            <a:off x="685800" y="1219200"/>
            <a:ext cx="8153399" cy="4692022"/>
          </a:xfrm>
        </p:spPr>
        <p:txBody>
          <a:bodyPr>
            <a:normAutofit/>
          </a:bodyPr>
          <a:lstStyle/>
          <a:p>
            <a:pPr algn="ctr" rtl="0"/>
            <a:r>
              <a:rPr lang="en-US" sz="2800" b="1" dirty="0" smtClean="0"/>
              <a:t>Manager’s performance management </a:t>
            </a:r>
          </a:p>
          <a:p>
            <a:pPr algn="ctr" rtl="0"/>
            <a:r>
              <a:rPr lang="en-US" sz="2800" b="1" dirty="0" smtClean="0"/>
              <a:t>&amp; knowledge management relation</a:t>
            </a:r>
          </a:p>
          <a:p>
            <a:pPr marL="0" indent="0" algn="ctr" rtl="1">
              <a:buNone/>
            </a:pPr>
            <a:r>
              <a:rPr lang="fa-IR" sz="4400" b="1" dirty="0" smtClean="0">
                <a:solidFill>
                  <a:srgbClr val="FF0000"/>
                </a:solidFill>
                <a:cs typeface="B Nazanin" panose="00000400000000000000" pitchFamily="2" charset="-78"/>
              </a:rPr>
              <a:t>سخنران : دکتر حسن یاریگرروش</a:t>
            </a:r>
          </a:p>
          <a:p>
            <a:pPr marL="0" indent="0" algn="ctr">
              <a:buNone/>
            </a:pPr>
            <a:endParaRPr lang="en-US" sz="2800" b="1" dirty="0" smtClean="0"/>
          </a:p>
          <a:p>
            <a:pPr algn="ctr" rtl="1"/>
            <a:r>
              <a:rPr lang="fa-IR" sz="3200" b="1" dirty="0" smtClean="0">
                <a:solidFill>
                  <a:srgbClr val="00B050"/>
                </a:solidFill>
                <a:cs typeface="B Nazanin" panose="00000400000000000000" pitchFamily="2" charset="-78"/>
              </a:rPr>
              <a:t>دومین همایش ارزیابی عملکرد مدیران</a:t>
            </a:r>
          </a:p>
          <a:p>
            <a:pPr algn="ctr" rtl="1"/>
            <a:r>
              <a:rPr lang="fa-IR" sz="3200" b="1" dirty="0" smtClean="0">
                <a:cs typeface="B Nazanin" panose="00000400000000000000" pitchFamily="2" charset="-78"/>
              </a:rPr>
              <a:t>مکان : مرکز همایشهای بین المللی فرهیختگان</a:t>
            </a:r>
          </a:p>
          <a:p>
            <a:pPr marL="0" indent="0" algn="ctr" rtl="1">
              <a:buNone/>
            </a:pPr>
            <a:r>
              <a:rPr lang="fa-IR" sz="3200" b="1" dirty="0" smtClean="0">
                <a:cs typeface="B Nazanin" panose="00000400000000000000" pitchFamily="2" charset="-78"/>
              </a:rPr>
              <a:t>1393/07/30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ites.google.com/site/onlinelearningcircles/Home/learning-circles-defined/featurepics-2853F462-F2D1-4E46-9420-3247623FA605.jpg?attredirects=0"/>
          <p:cNvPicPr>
            <a:picLocks noChangeAspect="1" noChangeArrowheads="1"/>
          </p:cNvPicPr>
          <p:nvPr/>
        </p:nvPicPr>
        <p:blipFill>
          <a:blip r:embed="rId2" cstate="print"/>
          <a:srcRect/>
          <a:stretch>
            <a:fillRect/>
          </a:stretch>
        </p:blipFill>
        <p:spPr bwMode="auto">
          <a:xfrm>
            <a:off x="990600" y="1295400"/>
            <a:ext cx="7086600" cy="5562600"/>
          </a:xfrm>
          <a:prstGeom prst="rect">
            <a:avLst/>
          </a:prstGeom>
          <a:noFill/>
          <a:ln w="9525">
            <a:noFill/>
            <a:miter lim="800000"/>
            <a:headEnd/>
            <a:tailEnd/>
          </a:ln>
        </p:spPr>
      </p:pic>
      <p:sp>
        <p:nvSpPr>
          <p:cNvPr id="3" name="Rectangle 2"/>
          <p:cNvSpPr txBox="1">
            <a:spLocks noChangeArrowheads="1"/>
          </p:cNvSpPr>
          <p:nvPr/>
        </p:nvSpPr>
        <p:spPr>
          <a:xfrm>
            <a:off x="3530600" y="2667000"/>
            <a:ext cx="2184400" cy="2895600"/>
          </a:xfrm>
          <a:prstGeom prst="rect">
            <a:avLst/>
          </a:prstGeom>
        </p:spPr>
        <p:txBody>
          <a:bodyPr anchor="ctr">
            <a:scene3d>
              <a:camera prst="orthographicFront"/>
              <a:lightRig rig="soft" dir="t"/>
            </a:scene3d>
            <a:sp3d prstMaterial="softEdge">
              <a:bevelT w="25400" h="25400"/>
            </a:sp3d>
          </a:bodyPr>
          <a:lstStyle/>
          <a:p>
            <a:pPr algn="ctr" fontAlgn="auto">
              <a:spcAft>
                <a:spcPts val="0"/>
              </a:spcAft>
              <a:defRPr/>
            </a:pPr>
            <a:r>
              <a:rPr lang="fa-IR" sz="1600" b="1" dirty="0" smtClean="0">
                <a:solidFill>
                  <a:schemeClr val="bg1"/>
                </a:solidFill>
                <a:effectLst>
                  <a:outerShdw blurRad="31750" dist="25400" dir="5400000" algn="tl" rotWithShape="0">
                    <a:srgbClr val="000000">
                      <a:alpha val="25000"/>
                    </a:srgbClr>
                  </a:outerShdw>
                </a:effectLst>
                <a:latin typeface="Tahoma" pitchFamily="34" charset="0"/>
                <a:ea typeface="Tahoma" pitchFamily="34" charset="0"/>
                <a:cs typeface="Tahoma" pitchFamily="34" charset="0"/>
              </a:rPr>
              <a:t>سرمایه های تفکری</a:t>
            </a:r>
            <a:endParaRPr lang="en-US" sz="1600" b="1" dirty="0" smtClean="0">
              <a:solidFill>
                <a:schemeClr val="bg1"/>
              </a:solidFill>
              <a:effectLst>
                <a:outerShdw blurRad="31750" dist="25400" dir="5400000" algn="tl" rotWithShape="0">
                  <a:srgbClr val="000000">
                    <a:alpha val="25000"/>
                  </a:srgbClr>
                </a:outerShdw>
              </a:effectLst>
              <a:latin typeface="Tahoma" pitchFamily="34" charset="0"/>
              <a:ea typeface="Tahoma" pitchFamily="34" charset="0"/>
              <a:cs typeface="Tahoma" pitchFamily="34" charset="0"/>
            </a:endParaRPr>
          </a:p>
          <a:p>
            <a:pPr algn="ctr" fontAlgn="auto">
              <a:spcAft>
                <a:spcPts val="0"/>
              </a:spcAft>
              <a:defRPr/>
            </a:pPr>
            <a:endParaRPr lang="fa-IR" sz="300" b="1" dirty="0" smtClean="0">
              <a:solidFill>
                <a:schemeClr val="bg1"/>
              </a:solidFill>
              <a:effectLst>
                <a:outerShdw blurRad="31750" dist="25400" dir="5400000" algn="tl" rotWithShape="0">
                  <a:srgbClr val="000000">
                    <a:alpha val="25000"/>
                  </a:srgbClr>
                </a:outerShdw>
              </a:effectLst>
              <a:latin typeface="Tahoma" pitchFamily="34" charset="0"/>
              <a:ea typeface="Tahoma" pitchFamily="34" charset="0"/>
              <a:cs typeface="Tahoma" pitchFamily="34" charset="0"/>
            </a:endParaRPr>
          </a:p>
          <a:p>
            <a:pPr algn="ctr" fontAlgn="auto">
              <a:spcAft>
                <a:spcPts val="0"/>
              </a:spcAft>
              <a:defRPr/>
            </a:pPr>
            <a:r>
              <a:rPr lang="en-US" sz="1600" b="1" dirty="0">
                <a:solidFill>
                  <a:schemeClr val="bg1"/>
                </a:solidFill>
                <a:effectLst>
                  <a:outerShdw blurRad="31750" dist="25400" dir="5400000" algn="tl" rotWithShape="0">
                    <a:srgbClr val="000000">
                      <a:alpha val="25000"/>
                    </a:srgbClr>
                  </a:outerShdw>
                </a:effectLst>
                <a:latin typeface="Tahoma" pitchFamily="34" charset="0"/>
                <a:ea typeface="Tahoma" pitchFamily="34" charset="0"/>
                <a:cs typeface="Tahoma" pitchFamily="34" charset="0"/>
              </a:rPr>
              <a:t>I.C</a:t>
            </a:r>
            <a:endParaRPr lang="en-US" sz="1600" b="1" dirty="0">
              <a:solidFill>
                <a:schemeClr val="bg1"/>
              </a:solidFill>
              <a:latin typeface="Tahoma" pitchFamily="34" charset="0"/>
              <a:ea typeface="Tahoma" pitchFamily="34" charset="0"/>
              <a:cs typeface="Tahoma" pitchFamily="34" charset="0"/>
            </a:endParaRPr>
          </a:p>
        </p:txBody>
      </p:sp>
      <p:sp>
        <p:nvSpPr>
          <p:cNvPr id="6" name="Title 5"/>
          <p:cNvSpPr>
            <a:spLocks noGrp="1"/>
          </p:cNvSpPr>
          <p:nvPr>
            <p:ph type="title"/>
          </p:nvPr>
        </p:nvSpPr>
        <p:spPr>
          <a:xfrm>
            <a:off x="1447800" y="624110"/>
            <a:ext cx="7696200" cy="1280890"/>
          </a:xfrm>
        </p:spPr>
        <p:txBody>
          <a:bodyPr/>
          <a:lstStyle/>
          <a:p>
            <a:r>
              <a:rPr lang="en-US" b="1" dirty="0" smtClean="0">
                <a:solidFill>
                  <a:srgbClr val="FF0000"/>
                </a:solidFill>
              </a:rPr>
              <a:t>Needs for intellectual capitals</a:t>
            </a:r>
            <a:endParaRPr lang="en-US" b="1" dirty="0">
              <a:solidFill>
                <a:srgbClr val="FF0000"/>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WordArt 2"/>
          <p:cNvSpPr>
            <a:spLocks noChangeArrowheads="1" noChangeShapeType="1" noTextEdit="1"/>
          </p:cNvSpPr>
          <p:nvPr/>
        </p:nvSpPr>
        <p:spPr bwMode="auto">
          <a:xfrm>
            <a:off x="1681163" y="1905000"/>
            <a:ext cx="6243637" cy="685800"/>
          </a:xfrm>
          <a:prstGeom prst="rect">
            <a:avLst/>
          </a:prstGeom>
        </p:spPr>
        <p:txBody>
          <a:bodyPr wrap="none" fromWordArt="1">
            <a:prstTxWarp prst="textPlain">
              <a:avLst>
                <a:gd name="adj" fmla="val 50000"/>
              </a:avLst>
            </a:prstTxWarp>
          </a:bodyPr>
          <a:lstStyle/>
          <a:p>
            <a:pPr algn="ctr"/>
            <a:r>
              <a:rPr lang="en-US" sz="2400" b="1" kern="10">
                <a:ln w="12700">
                  <a:solidFill>
                    <a:schemeClr val="tx1"/>
                  </a:solidFill>
                  <a:round/>
                  <a:headEnd/>
                  <a:tailEnd/>
                </a:ln>
                <a:gradFill rotWithShape="1">
                  <a:gsLst>
                    <a:gs pos="0">
                      <a:srgbClr val="520402"/>
                    </a:gs>
                    <a:gs pos="100000">
                      <a:srgbClr val="FFCC00"/>
                    </a:gs>
                  </a:gsLst>
                  <a:lin ang="5400000" scaled="1"/>
                </a:gradFill>
                <a:latin typeface="Times New Roman"/>
                <a:cs typeface="Times New Roman"/>
              </a:rPr>
              <a:t>Knowledge Workers</a:t>
            </a:r>
          </a:p>
        </p:txBody>
      </p:sp>
      <p:sp>
        <p:nvSpPr>
          <p:cNvPr id="20483" name="Text Box 3"/>
          <p:cNvSpPr txBox="1">
            <a:spLocks noChangeArrowheads="1"/>
          </p:cNvSpPr>
          <p:nvPr/>
        </p:nvSpPr>
        <p:spPr bwMode="auto">
          <a:xfrm>
            <a:off x="347663" y="2605088"/>
            <a:ext cx="8547100" cy="2877711"/>
          </a:xfrm>
          <a:prstGeom prst="rect">
            <a:avLst/>
          </a:prstGeom>
          <a:noFill/>
          <a:ln w="38100" cmpd="dbl">
            <a:noFill/>
            <a:miter lim="800000"/>
            <a:headEnd/>
            <a:tailEnd/>
          </a:ln>
        </p:spPr>
        <p:txBody>
          <a:bodyPr>
            <a:spAutoFit/>
          </a:bodyPr>
          <a:lstStyle/>
          <a:p>
            <a:pPr algn="r" rtl="1">
              <a:spcBef>
                <a:spcPct val="50000"/>
              </a:spcBef>
            </a:pPr>
            <a:endParaRPr lang="fa-IR" sz="300" b="1" dirty="0">
              <a:cs typeface="B Zar" pitchFamily="2" charset="-78"/>
            </a:endParaRPr>
          </a:p>
          <a:p>
            <a:pPr algn="ctr" rtl="1">
              <a:spcBef>
                <a:spcPct val="50000"/>
              </a:spcBef>
            </a:pPr>
            <a:r>
              <a:rPr lang="fa-IR" sz="3600" b="1" dirty="0">
                <a:cs typeface="B Zar" pitchFamily="2" charset="-78"/>
              </a:rPr>
              <a:t>تنها مزیت رقابتی پایدار در سازمان های فردا صرفاً کارکنان فرهیخته می باشند.</a:t>
            </a:r>
            <a:r>
              <a:rPr lang="fa-IR" sz="2800" b="1" dirty="0">
                <a:cs typeface="B Zar" pitchFamily="2" charset="-78"/>
              </a:rPr>
              <a:t>  </a:t>
            </a:r>
            <a:r>
              <a:rPr lang="fa-IR" sz="4000" dirty="0"/>
              <a:t> </a:t>
            </a:r>
            <a:endParaRPr lang="en-US" sz="4000" dirty="0"/>
          </a:p>
          <a:p>
            <a:pPr algn="ctr">
              <a:spcBef>
                <a:spcPct val="50000"/>
              </a:spcBef>
            </a:pPr>
            <a:r>
              <a:rPr lang="en-US" sz="3200" b="1" dirty="0">
                <a:solidFill>
                  <a:srgbClr val="C00000"/>
                </a:solidFill>
                <a:latin typeface="Times New Roman" pitchFamily="18" charset="0"/>
                <a:cs typeface="Times New Roman" pitchFamily="18" charset="0"/>
              </a:rPr>
              <a:t>Knowledge workers are sustainable </a:t>
            </a:r>
            <a:r>
              <a:rPr lang="en-US" sz="3200" b="1" dirty="0" smtClean="0">
                <a:solidFill>
                  <a:srgbClr val="C00000"/>
                </a:solidFill>
                <a:latin typeface="Times New Roman" pitchFamily="18" charset="0"/>
                <a:cs typeface="Times New Roman" pitchFamily="18" charset="0"/>
              </a:rPr>
              <a:t>competitive  </a:t>
            </a:r>
            <a:r>
              <a:rPr lang="en-US" sz="3200" b="1" dirty="0">
                <a:solidFill>
                  <a:srgbClr val="C00000"/>
                </a:solidFill>
                <a:latin typeface="Times New Roman" pitchFamily="18" charset="0"/>
                <a:cs typeface="Times New Roman" pitchFamily="18" charset="0"/>
              </a:rPr>
              <a:t>advantages for tomorrow </a:t>
            </a:r>
            <a:r>
              <a:rPr lang="en-US" sz="3200" b="1" dirty="0" smtClean="0">
                <a:solidFill>
                  <a:srgbClr val="C00000"/>
                </a:solidFill>
                <a:latin typeface="Times New Roman" pitchFamily="18" charset="0"/>
                <a:cs typeface="Times New Roman" pitchFamily="18" charset="0"/>
              </a:rPr>
              <a:t>organizations</a:t>
            </a:r>
            <a:endParaRPr lang="en-US" sz="3200" b="1" dirty="0">
              <a:solidFill>
                <a:srgbClr val="C00000"/>
              </a:solidFill>
              <a:latin typeface="Times New Roman" pitchFamily="18" charset="0"/>
              <a:cs typeface="Times New Roman" pitchFamily="18" charset="0"/>
            </a:endParaRPr>
          </a:p>
        </p:txBody>
      </p:sp>
      <p:sp>
        <p:nvSpPr>
          <p:cNvPr id="20484" name="WordArt 5"/>
          <p:cNvSpPr>
            <a:spLocks noChangeArrowheads="1" noChangeShapeType="1" noTextEdit="1"/>
          </p:cNvSpPr>
          <p:nvPr/>
        </p:nvSpPr>
        <p:spPr bwMode="auto">
          <a:xfrm>
            <a:off x="2085975" y="838200"/>
            <a:ext cx="5229225" cy="581025"/>
          </a:xfrm>
          <a:prstGeom prst="rect">
            <a:avLst/>
          </a:prstGeom>
        </p:spPr>
        <p:txBody>
          <a:bodyPr wrap="none" fromWordArt="1">
            <a:prstTxWarp prst="textPlain">
              <a:avLst>
                <a:gd name="adj" fmla="val 50000"/>
              </a:avLst>
            </a:prstTxWarp>
          </a:bodyPr>
          <a:lstStyle/>
          <a:p>
            <a:pPr algn="ctr" rtl="1"/>
            <a:r>
              <a:rPr lang="fa-IR" sz="2400" kern="10">
                <a:ln w="12700">
                  <a:solidFill>
                    <a:schemeClr val="tx1"/>
                  </a:solidFill>
                  <a:round/>
                  <a:headEnd/>
                  <a:tailEnd/>
                </a:ln>
                <a:solidFill>
                  <a:srgbClr val="105766"/>
                </a:solidFill>
                <a:cs typeface="B Titr"/>
              </a:rPr>
              <a:t>کارکنان دانشی (دانشگران)</a:t>
            </a:r>
            <a:endParaRPr lang="en-US" sz="2400" kern="10">
              <a:ln w="12700">
                <a:solidFill>
                  <a:schemeClr val="tx1"/>
                </a:solidFill>
                <a:round/>
                <a:headEnd/>
                <a:tailEnd/>
              </a:ln>
              <a:solidFill>
                <a:srgbClr val="105766"/>
              </a:solidFill>
              <a:cs typeface="B Titr"/>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671021078"/>
              </p:ext>
            </p:extLst>
          </p:nvPr>
        </p:nvGraphicFramePr>
        <p:xfrm>
          <a:off x="1073725" y="1750048"/>
          <a:ext cx="7820025" cy="4178312"/>
        </p:xfrm>
        <a:graphic>
          <a:graphicData uri="http://schemas.openxmlformats.org/drawingml/2006/table">
            <a:tbl>
              <a:tblPr/>
              <a:tblGrid>
                <a:gridCol w="698485"/>
                <a:gridCol w="7121540"/>
              </a:tblGrid>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kern="1200" cap="none" normalizeH="0" baseline="0" dirty="0" smtClean="0">
                          <a:ln>
                            <a:solidFill>
                              <a:srgbClr val="0070C0"/>
                            </a:solidFill>
                          </a:ln>
                          <a:solidFill>
                            <a:srgbClr val="FF0000"/>
                          </a:solidFill>
                          <a:effectLst/>
                          <a:latin typeface="Constantia" pitchFamily="18" charset="0"/>
                          <a:ea typeface="+mn-ea"/>
                          <a:cs typeface="Arial" pitchFamily="34" charset="0"/>
                        </a:rPr>
                        <a:t>1</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kern="1200" cap="none" normalizeH="0" baseline="0" dirty="0" smtClean="0">
                          <a:ln>
                            <a:solidFill>
                              <a:srgbClr val="0070C0"/>
                            </a:solidFill>
                          </a:ln>
                          <a:solidFill>
                            <a:srgbClr val="FF0000"/>
                          </a:solidFill>
                          <a:effectLst/>
                          <a:latin typeface="Constantia" pitchFamily="18" charset="0"/>
                          <a:ea typeface="+mn-ea"/>
                          <a:cs typeface="Arial" pitchFamily="34" charset="0"/>
                        </a:rPr>
                        <a:t>Fuzzy Vision</a:t>
                      </a: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r>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2</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Lack of leadership skills</a:t>
                      </a: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r>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3</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Discouraging Culture</a:t>
                      </a: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r>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4</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High Bureaucracy</a:t>
                      </a: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r>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5</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Lack of Initiative</a:t>
                      </a: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r>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6</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Poor Vertical Communication</a:t>
                      </a: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r>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7</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Poor Cross-functional Collaboration</a:t>
                      </a: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r>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8</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kern="1200" cap="none" normalizeH="0" baseline="0" dirty="0" smtClean="0">
                          <a:ln>
                            <a:solidFill>
                              <a:srgbClr val="0070C0"/>
                            </a:solidFill>
                          </a:ln>
                          <a:solidFill>
                            <a:srgbClr val="00823B"/>
                          </a:solidFill>
                          <a:effectLst/>
                          <a:latin typeface="Constantia" pitchFamily="18" charset="0"/>
                          <a:ea typeface="+mn-ea"/>
                          <a:cs typeface="Arial" pitchFamily="34" charset="0"/>
                        </a:rPr>
                        <a:t>Poor Teamwork</a:t>
                      </a: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2">
                        <a:lumMod val="20000"/>
                        <a:lumOff val="80000"/>
                      </a:schemeClr>
                    </a:solidFill>
                  </a:tcPr>
                </a:tc>
              </a:tr>
            </a:tbl>
          </a:graphicData>
        </a:graphic>
      </p:graphicFrame>
      <p:sp>
        <p:nvSpPr>
          <p:cNvPr id="7" name="Title 6"/>
          <p:cNvSpPr txBox="1">
            <a:spLocks/>
          </p:cNvSpPr>
          <p:nvPr/>
        </p:nvSpPr>
        <p:spPr>
          <a:xfrm>
            <a:off x="428596" y="152400"/>
            <a:ext cx="8563004" cy="1143000"/>
          </a:xfrm>
          <a:prstGeom prst="rect">
            <a:avLst/>
          </a:prstGeom>
        </p:spPr>
        <p:txBody>
          <a:bodyPr anchor="ctr">
            <a:scene3d>
              <a:camera prst="orthographicFront"/>
              <a:lightRig rig="soft" dir="t"/>
            </a:scene3d>
            <a:sp3d prstMaterial="softEdge">
              <a:bevelT w="25400" h="25400"/>
            </a:sp3d>
          </a:bodyPr>
          <a:lstStyle/>
          <a:p>
            <a:pPr algn="ctr" fontAlgn="auto">
              <a:spcBef>
                <a:spcPts val="0"/>
              </a:spcBef>
              <a:spcAft>
                <a:spcPts val="0"/>
              </a:spcAft>
              <a:defRPr/>
            </a:pPr>
            <a:r>
              <a:rPr lang="en-US" sz="4000" b="1" dirty="0">
                <a:solidFill>
                  <a:srgbClr val="002060"/>
                </a:solidFill>
                <a:latin typeface="Times New Roman" pitchFamily="18" charset="0"/>
                <a:ea typeface="+mj-ea"/>
                <a:cs typeface="B Kaj" panose="00000400000000000000" pitchFamily="2" charset="-78"/>
              </a:rPr>
              <a:t>A losing Organization9 </a:t>
            </a:r>
            <a:r>
              <a:rPr lang="en-US" sz="4000" b="1" dirty="0" smtClean="0">
                <a:solidFill>
                  <a:srgbClr val="002060"/>
                </a:solidFill>
                <a:latin typeface="Times New Roman" pitchFamily="18" charset="0"/>
                <a:ea typeface="+mj-ea"/>
                <a:cs typeface="B Kaj" panose="00000400000000000000" pitchFamily="2" charset="-78"/>
              </a:rPr>
              <a:t>Signs</a:t>
            </a:r>
            <a:endParaRPr lang="fa-IR" sz="4000" b="1" dirty="0" smtClean="0">
              <a:solidFill>
                <a:srgbClr val="002060"/>
              </a:solidFill>
              <a:latin typeface="Times New Roman" pitchFamily="18" charset="0"/>
              <a:ea typeface="+mj-ea"/>
              <a:cs typeface="B Kaj" panose="00000400000000000000" pitchFamily="2" charset="-78"/>
            </a:endParaRPr>
          </a:p>
          <a:p>
            <a:pPr algn="ctr" fontAlgn="auto">
              <a:spcBef>
                <a:spcPts val="0"/>
              </a:spcBef>
              <a:spcAft>
                <a:spcPts val="0"/>
              </a:spcAft>
              <a:defRPr/>
            </a:pPr>
            <a:r>
              <a:rPr lang="fa-IR" sz="4000" b="1" dirty="0" smtClean="0">
                <a:solidFill>
                  <a:srgbClr val="002060"/>
                </a:solidFill>
                <a:latin typeface="Times New Roman" pitchFamily="18" charset="0"/>
                <a:ea typeface="+mj-ea"/>
                <a:cs typeface="B Nazanin" panose="00000400000000000000" pitchFamily="2" charset="-78"/>
              </a:rPr>
              <a:t>9 علامت سازمان های بازنده</a:t>
            </a:r>
            <a:endParaRPr lang="en-US" sz="4000" b="1" dirty="0">
              <a:solidFill>
                <a:srgbClr val="002060"/>
              </a:solidFill>
              <a:latin typeface="Times New Roman" pitchFamily="18" charset="0"/>
              <a:ea typeface="+mj-ea"/>
              <a:cs typeface="B Nazanin" panose="00000400000000000000" pitchFamily="2" charset="-78"/>
            </a:endParaRPr>
          </a:p>
        </p:txBody>
      </p:sp>
      <p:grpSp>
        <p:nvGrpSpPr>
          <p:cNvPr id="2" name="Group 8"/>
          <p:cNvGrpSpPr>
            <a:grpSpLocks/>
          </p:cNvGrpSpPr>
          <p:nvPr/>
        </p:nvGrpSpPr>
        <p:grpSpPr bwMode="auto">
          <a:xfrm>
            <a:off x="1073150" y="5943600"/>
            <a:ext cx="7848600" cy="533400"/>
            <a:chOff x="685800" y="5562600"/>
            <a:chExt cx="7848600" cy="533400"/>
          </a:xfrm>
        </p:grpSpPr>
        <p:sp>
          <p:nvSpPr>
            <p:cNvPr id="4" name="Rectangle 3"/>
            <p:cNvSpPr/>
            <p:nvPr/>
          </p:nvSpPr>
          <p:spPr>
            <a:xfrm>
              <a:off x="685800" y="5562600"/>
              <a:ext cx="7848600" cy="5334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ts val="0"/>
                </a:spcBef>
                <a:spcAft>
                  <a:spcPts val="0"/>
                </a:spcAft>
                <a:defRPr/>
              </a:pPr>
              <a:r>
                <a:rPr lang="en-US" sz="2800" b="1" dirty="0">
                  <a:solidFill>
                    <a:schemeClr val="tx2">
                      <a:lumMod val="10000"/>
                    </a:schemeClr>
                  </a:solidFill>
                </a:rPr>
                <a:t>  9</a:t>
              </a:r>
              <a:r>
                <a:rPr lang="fa-IR" sz="2800" b="1" dirty="0">
                  <a:solidFill>
                    <a:schemeClr val="tx2">
                      <a:lumMod val="10000"/>
                    </a:schemeClr>
                  </a:solidFill>
                </a:rPr>
                <a:t>   </a:t>
              </a:r>
              <a:r>
                <a:rPr lang="en-US" sz="2800" b="1" dirty="0">
                  <a:solidFill>
                    <a:schemeClr val="tx2">
                      <a:lumMod val="10000"/>
                    </a:schemeClr>
                  </a:solidFill>
                  <a:effectLst>
                    <a:outerShdw blurRad="50800" dist="38100" algn="tr" rotWithShape="0">
                      <a:prstClr val="black">
                        <a:alpha val="40000"/>
                      </a:prstClr>
                    </a:outerShdw>
                  </a:effectLst>
                </a:rPr>
                <a:t>Poor Idea and Knowledge Management</a:t>
              </a:r>
              <a:endParaRPr lang="en-US" sz="2800" dirty="0">
                <a:solidFill>
                  <a:schemeClr val="tx2">
                    <a:lumMod val="10000"/>
                  </a:schemeClr>
                </a:solidFill>
              </a:endParaRPr>
            </a:p>
          </p:txBody>
        </p:sp>
        <p:cxnSp>
          <p:nvCxnSpPr>
            <p:cNvPr id="8" name="Straight Connector 7"/>
            <p:cNvCxnSpPr/>
            <p:nvPr/>
          </p:nvCxnSpPr>
          <p:spPr>
            <a:xfrm rot="5400000">
              <a:off x="1120775" y="5829300"/>
              <a:ext cx="533400" cy="0"/>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iterate type="lt">
                                    <p:tmPct val="5000"/>
                                  </p:iterate>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 calcmode="lin" valueType="num">
                                      <p:cBhvr>
                                        <p:cTn id="16" dur="1000" fill="hold"/>
                                        <p:tgtEl>
                                          <p:spTgt spid="2"/>
                                        </p:tgtEl>
                                        <p:attrNameLst>
                                          <p:attrName>style.rotation</p:attrName>
                                        </p:attrNameLst>
                                      </p:cBhvr>
                                      <p:tavLst>
                                        <p:tav tm="0">
                                          <p:val>
                                            <p:fltVal val="90"/>
                                          </p:val>
                                        </p:tav>
                                        <p:tav tm="100000">
                                          <p:val>
                                            <p:fltVal val="0"/>
                                          </p:val>
                                        </p:tav>
                                      </p:tavLst>
                                    </p:anim>
                                    <p:animEffect transition="in" filter="fade">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50824" y="254000"/>
            <a:ext cx="8893175" cy="6237288"/>
          </a:xfrm>
          <a:prstGeom prst="rect">
            <a:avLst/>
          </a:prstGeom>
          <a:noFill/>
          <a:ln w="76200" cmpd="tri">
            <a:solidFill>
              <a:srgbClr val="580000"/>
            </a:solidFill>
            <a:miter lim="800000"/>
            <a:headEnd/>
            <a:tailEnd/>
          </a:ln>
          <a:effectLst/>
        </p:spPr>
        <p:txBody>
          <a:bodyPr wrap="square">
            <a:spAutoFit/>
          </a:bodyPr>
          <a:lstStyle/>
          <a:p>
            <a:pPr algn="ctr" eaLnBrk="1" hangingPunct="1">
              <a:lnSpc>
                <a:spcPct val="90000"/>
              </a:lnSpc>
              <a:defRPr/>
            </a:pPr>
            <a:endParaRPr kumimoji="0" lang="en-US" b="1" dirty="0">
              <a:solidFill>
                <a:srgbClr val="A50021"/>
              </a:solidFill>
              <a:cs typeface="Tahoma" pitchFamily="34" charset="0"/>
            </a:endParaRPr>
          </a:p>
          <a:p>
            <a:pPr algn="ctr" eaLnBrk="1" hangingPunct="1">
              <a:lnSpc>
                <a:spcPct val="90000"/>
              </a:lnSpc>
              <a:defRPr/>
            </a:pPr>
            <a:r>
              <a:rPr kumimoji="0" lang="ar-SA" sz="3200" b="1" dirty="0">
                <a:solidFill>
                  <a:srgbClr val="A50021"/>
                </a:solidFill>
                <a:cs typeface="B Titr" pitchFamily="2" charset="-78"/>
              </a:rPr>
              <a:t>تدوین استراتژی های کلان سازمان با استفاده از </a:t>
            </a:r>
            <a:endParaRPr kumimoji="0" lang="en-US" sz="3200" b="1" dirty="0">
              <a:solidFill>
                <a:srgbClr val="A50021"/>
              </a:solidFill>
              <a:cs typeface="B Titr" pitchFamily="2" charset="-78"/>
            </a:endParaRPr>
          </a:p>
          <a:p>
            <a:pPr algn="ctr" eaLnBrk="1" hangingPunct="1">
              <a:lnSpc>
                <a:spcPct val="90000"/>
              </a:lnSpc>
              <a:defRPr/>
            </a:pPr>
            <a:r>
              <a:rPr kumimoji="0" lang="en-US" sz="3200" b="1" dirty="0">
                <a:solidFill>
                  <a:srgbClr val="A50021"/>
                </a:solidFill>
                <a:cs typeface="B Titr" pitchFamily="2" charset="-78"/>
              </a:rPr>
              <a:t/>
            </a:r>
            <a:br>
              <a:rPr kumimoji="0" lang="en-US" sz="3200" b="1" dirty="0">
                <a:solidFill>
                  <a:srgbClr val="A50021"/>
                </a:solidFill>
                <a:cs typeface="B Titr" pitchFamily="2" charset="-78"/>
              </a:rPr>
            </a:br>
            <a:r>
              <a:rPr kumimoji="0" lang="ar-SA" sz="3200" b="1" dirty="0">
                <a:solidFill>
                  <a:srgbClr val="A50021"/>
                </a:solidFill>
                <a:cs typeface="B Titr" pitchFamily="2" charset="-78"/>
              </a:rPr>
              <a:t>مکانیزم های برنامه ریزی استراتژیک</a:t>
            </a:r>
            <a:endParaRPr kumimoji="0" lang="en-US" sz="3200" b="1" dirty="0">
              <a:solidFill>
                <a:srgbClr val="000066"/>
              </a:solidFill>
              <a:effectLst>
                <a:outerShdw blurRad="38100" dist="38100" dir="2700000" algn="tl">
                  <a:srgbClr val="C0C0C0"/>
                </a:outerShdw>
              </a:effectLst>
              <a:latin typeface="Arial" charset="0"/>
              <a:cs typeface="B Titr" pitchFamily="2" charset="-78"/>
            </a:endParaRPr>
          </a:p>
          <a:p>
            <a:pPr algn="ctr" eaLnBrk="1" hangingPunct="1">
              <a:lnSpc>
                <a:spcPct val="90000"/>
              </a:lnSpc>
              <a:defRPr/>
            </a:pPr>
            <a:r>
              <a:rPr kumimoji="0" lang="en-US" sz="2400" b="1" dirty="0">
                <a:solidFill>
                  <a:srgbClr val="000066"/>
                </a:solidFill>
                <a:effectLst>
                  <a:outerShdw blurRad="38100" dist="38100" dir="2700000" algn="tl">
                    <a:srgbClr val="C0C0C0"/>
                  </a:outerShdw>
                </a:effectLst>
                <a:latin typeface="Arial" charset="0"/>
                <a:cs typeface="B Zar" pitchFamily="2" charset="-78"/>
              </a:rPr>
              <a:t>At first</a:t>
            </a:r>
            <a:r>
              <a:rPr kumimoji="0" lang="en-US" b="1" dirty="0">
                <a:solidFill>
                  <a:srgbClr val="000066"/>
                </a:solidFill>
                <a:effectLst>
                  <a:outerShdw blurRad="38100" dist="38100" dir="2700000" algn="tl">
                    <a:srgbClr val="C0C0C0"/>
                  </a:outerShdw>
                </a:effectLst>
                <a:latin typeface="Arial" charset="0"/>
                <a:cs typeface="B Zar" pitchFamily="2" charset="-78"/>
              </a:rPr>
              <a:t>:</a:t>
            </a:r>
            <a:r>
              <a:rPr kumimoji="0" lang="en-US" sz="6000" b="1" dirty="0">
                <a:solidFill>
                  <a:srgbClr val="000099"/>
                </a:solidFill>
                <a:effectLst>
                  <a:outerShdw blurRad="38100" dist="38100" dir="2700000" algn="tl">
                    <a:srgbClr val="C0C0C0"/>
                  </a:outerShdw>
                </a:effectLst>
                <a:latin typeface="Arial" charset="0"/>
                <a:cs typeface="B Zar" pitchFamily="2" charset="-78"/>
              </a:rPr>
              <a:t> </a:t>
            </a:r>
            <a:r>
              <a:rPr kumimoji="0" lang="en-US" sz="2800" b="1" dirty="0">
                <a:solidFill>
                  <a:srgbClr val="000099"/>
                </a:solidFill>
                <a:effectLst>
                  <a:outerShdw blurRad="38100" dist="38100" dir="2700000" algn="tl">
                    <a:srgbClr val="C0C0C0"/>
                  </a:outerShdw>
                </a:effectLst>
                <a:latin typeface="Arial" charset="0"/>
                <a:cs typeface="B Zar" pitchFamily="2" charset="-78"/>
              </a:rPr>
              <a:t>Developing overall strategies</a:t>
            </a:r>
            <a:r>
              <a:rPr kumimoji="0" lang="ar-SA" sz="2800" b="1" dirty="0">
                <a:solidFill>
                  <a:srgbClr val="000099"/>
                </a:solidFill>
                <a:effectLst>
                  <a:outerShdw blurRad="38100" dist="38100" dir="2700000" algn="tl">
                    <a:srgbClr val="C0C0C0"/>
                  </a:outerShdw>
                </a:effectLst>
                <a:latin typeface="Arial" charset="0"/>
                <a:cs typeface="B Zar" pitchFamily="2" charset="-78"/>
              </a:rPr>
              <a:t> </a:t>
            </a:r>
            <a:r>
              <a:rPr kumimoji="0" lang="en-US" sz="2800" b="1" dirty="0">
                <a:solidFill>
                  <a:srgbClr val="000099"/>
                </a:solidFill>
                <a:effectLst>
                  <a:outerShdw blurRad="38100" dist="38100" dir="2700000" algn="tl">
                    <a:srgbClr val="C0C0C0"/>
                  </a:outerShdw>
                </a:effectLst>
                <a:latin typeface="Arial" charset="0"/>
                <a:cs typeface="B Zar" pitchFamily="2" charset="-78"/>
              </a:rPr>
              <a:t>by using of strategic Mechanisms</a:t>
            </a:r>
            <a:r>
              <a:rPr kumimoji="0" lang="en-US" sz="4400" b="1" dirty="0">
                <a:solidFill>
                  <a:srgbClr val="FFFF00"/>
                </a:solidFill>
                <a:latin typeface="Arial" charset="0"/>
                <a:cs typeface="B Zar" pitchFamily="2" charset="-78"/>
              </a:rPr>
              <a:t> </a:t>
            </a:r>
            <a:endParaRPr kumimoji="0" lang="en-US" sz="1400" b="1" dirty="0">
              <a:solidFill>
                <a:srgbClr val="FFFF00"/>
              </a:solidFill>
              <a:latin typeface="Arial" charset="0"/>
              <a:cs typeface="B Zar" pitchFamily="2" charset="-78"/>
            </a:endParaRPr>
          </a:p>
          <a:p>
            <a:pPr algn="ctr" eaLnBrk="1" hangingPunct="1">
              <a:lnSpc>
                <a:spcPct val="90000"/>
              </a:lnSpc>
              <a:defRPr/>
            </a:pPr>
            <a:endParaRPr kumimoji="0" lang="en-US" sz="3200" b="1" dirty="0">
              <a:solidFill>
                <a:srgbClr val="A50021"/>
              </a:solidFill>
              <a:cs typeface="B Titr" pitchFamily="2" charset="-78"/>
            </a:endParaRPr>
          </a:p>
          <a:p>
            <a:pPr algn="ctr" eaLnBrk="1" hangingPunct="1">
              <a:spcBef>
                <a:spcPct val="50000"/>
              </a:spcBef>
              <a:defRPr/>
            </a:pPr>
            <a:endParaRPr kumimoji="0" lang="en-US" sz="4800" b="1" dirty="0">
              <a:solidFill>
                <a:srgbClr val="FFFF00"/>
              </a:solidFill>
              <a:latin typeface="Arial" charset="0"/>
              <a:cs typeface="B Zar" pitchFamily="2" charset="-78"/>
            </a:endParaRPr>
          </a:p>
          <a:p>
            <a:pPr algn="ctr" eaLnBrk="1" hangingPunct="1">
              <a:spcBef>
                <a:spcPct val="50000"/>
              </a:spcBef>
              <a:defRPr/>
            </a:pPr>
            <a:endParaRPr kumimoji="0" lang="en-US" sz="3200" b="1" dirty="0">
              <a:solidFill>
                <a:srgbClr val="FFFF00"/>
              </a:solidFill>
              <a:latin typeface="Arial" charset="0"/>
              <a:cs typeface="B Zar" pitchFamily="2" charset="-78"/>
            </a:endParaRPr>
          </a:p>
          <a:p>
            <a:pPr algn="ctr" eaLnBrk="1" hangingPunct="1">
              <a:spcBef>
                <a:spcPct val="50000"/>
              </a:spcBef>
              <a:defRPr/>
            </a:pPr>
            <a:endParaRPr kumimoji="0" lang="en-US" sz="3200" b="1" dirty="0">
              <a:solidFill>
                <a:srgbClr val="FFFF00"/>
              </a:solidFill>
              <a:latin typeface="Arial" charset="0"/>
              <a:cs typeface="B Zar" pitchFamily="2" charset="-78"/>
            </a:endParaRPr>
          </a:p>
        </p:txBody>
      </p:sp>
      <p:sp>
        <p:nvSpPr>
          <p:cNvPr id="49155" name="Oval 3"/>
          <p:cNvSpPr>
            <a:spLocks noChangeArrowheads="1"/>
          </p:cNvSpPr>
          <p:nvPr/>
        </p:nvSpPr>
        <p:spPr bwMode="gray">
          <a:xfrm>
            <a:off x="2916238" y="3573463"/>
            <a:ext cx="3311525" cy="2376487"/>
          </a:xfrm>
          <a:prstGeom prst="ellipse">
            <a:avLst/>
          </a:prstGeom>
          <a:solidFill>
            <a:srgbClr val="0070C0"/>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eaLnBrk="1" hangingPunct="1">
              <a:defRPr/>
            </a:pPr>
            <a:r>
              <a:rPr kumimoji="0" lang="en-US" sz="4000" b="1" dirty="0">
                <a:solidFill>
                  <a:schemeClr val="bg1"/>
                </a:solidFill>
                <a:latin typeface="Arial" charset="0"/>
              </a:rPr>
              <a:t>Overall</a:t>
            </a:r>
          </a:p>
          <a:p>
            <a:pPr algn="ctr" eaLnBrk="1" hangingPunct="1">
              <a:defRPr/>
            </a:pPr>
            <a:r>
              <a:rPr kumimoji="0" lang="en-US" sz="4000" b="1" dirty="0">
                <a:solidFill>
                  <a:schemeClr val="bg1"/>
                </a:solidFill>
                <a:latin typeface="Arial" charset="0"/>
              </a:rPr>
              <a:t> strategies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1000"/>
                                  </p:stCondLst>
                                  <p:childTnLst>
                                    <p:animRot by="21600000">
                                      <p:cBhvr>
                                        <p:cTn id="6" dur="2000" fill="hold"/>
                                        <p:tgtEl>
                                          <p:spTgt spid="491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250825" y="228600"/>
            <a:ext cx="8496300" cy="6367463"/>
          </a:xfrm>
          <a:prstGeom prst="rect">
            <a:avLst/>
          </a:prstGeom>
          <a:noFill/>
          <a:ln w="76200" cmpd="tri">
            <a:solidFill>
              <a:srgbClr val="580000"/>
            </a:solidFill>
            <a:miter lim="800000"/>
            <a:headEnd/>
            <a:tailEnd/>
          </a:ln>
          <a:effectLst/>
        </p:spPr>
        <p:txBody>
          <a:bodyPr/>
          <a:lstStyle/>
          <a:p>
            <a:pPr algn="ctr" rtl="1" eaLnBrk="1" hangingPunct="1">
              <a:lnSpc>
                <a:spcPct val="70000"/>
              </a:lnSpc>
              <a:spcBef>
                <a:spcPct val="50000"/>
              </a:spcBef>
              <a:defRPr/>
            </a:pPr>
            <a:endParaRPr kumimoji="0" lang="fa-IR" b="1" dirty="0" smtClean="0">
              <a:solidFill>
                <a:srgbClr val="A50021"/>
              </a:solidFill>
              <a:cs typeface="B Titr" pitchFamily="2" charset="-78"/>
            </a:endParaRPr>
          </a:p>
          <a:p>
            <a:pPr algn="ctr" rtl="1" eaLnBrk="1" hangingPunct="1">
              <a:lnSpc>
                <a:spcPct val="70000"/>
              </a:lnSpc>
              <a:spcBef>
                <a:spcPct val="50000"/>
              </a:spcBef>
              <a:defRPr/>
            </a:pPr>
            <a:r>
              <a:rPr kumimoji="0" lang="ar-SA" sz="2000" b="1" dirty="0" smtClean="0">
                <a:solidFill>
                  <a:srgbClr val="A50021"/>
                </a:solidFill>
                <a:cs typeface="B Titr" pitchFamily="2" charset="-78"/>
              </a:rPr>
              <a:t>استراتژی </a:t>
            </a:r>
            <a:r>
              <a:rPr kumimoji="0" lang="ar-SA" sz="2000" b="1" dirty="0">
                <a:solidFill>
                  <a:srgbClr val="A50021"/>
                </a:solidFill>
                <a:cs typeface="B Titr" pitchFamily="2" charset="-78"/>
              </a:rPr>
              <a:t>های منابع انسانی مالی ، بازار ، عملیاتی و</a:t>
            </a:r>
            <a:r>
              <a:rPr kumimoji="0" lang="ar-SA" sz="2000" b="1" dirty="0" smtClean="0">
                <a:solidFill>
                  <a:srgbClr val="A50021"/>
                </a:solidFill>
                <a:cs typeface="B Titr" pitchFamily="2" charset="-78"/>
              </a:rPr>
              <a:t>..</a:t>
            </a:r>
            <a:endParaRPr kumimoji="0" lang="en-US" sz="2000" b="1" dirty="0">
              <a:solidFill>
                <a:srgbClr val="A50021"/>
              </a:solidFill>
              <a:cs typeface="B Titr" pitchFamily="2" charset="-78"/>
            </a:endParaRPr>
          </a:p>
          <a:p>
            <a:pPr algn="ctr" eaLnBrk="1" hangingPunct="1">
              <a:lnSpc>
                <a:spcPct val="70000"/>
              </a:lnSpc>
              <a:spcBef>
                <a:spcPct val="50000"/>
              </a:spcBef>
              <a:defRPr/>
            </a:pPr>
            <a:endParaRPr kumimoji="0" lang="en-US" sz="400" b="1" dirty="0">
              <a:solidFill>
                <a:srgbClr val="A50021"/>
              </a:solidFill>
              <a:cs typeface="B Titr" pitchFamily="2" charset="-78"/>
            </a:endParaRPr>
          </a:p>
          <a:p>
            <a:pPr algn="ctr" eaLnBrk="1" hangingPunct="1">
              <a:lnSpc>
                <a:spcPct val="70000"/>
              </a:lnSpc>
              <a:spcBef>
                <a:spcPct val="50000"/>
              </a:spcBef>
              <a:defRPr/>
            </a:pPr>
            <a:r>
              <a:rPr kumimoji="0" lang="ar-SA" sz="2000" b="1" dirty="0">
                <a:solidFill>
                  <a:srgbClr val="A50021"/>
                </a:solidFill>
                <a:cs typeface="B Titr" pitchFamily="2" charset="-78"/>
              </a:rPr>
              <a:t>تدوین و با استراتژی های کلان تطبیق داده شوند</a:t>
            </a:r>
            <a:endParaRPr kumimoji="0" lang="en-US" sz="2000" b="1" dirty="0">
              <a:solidFill>
                <a:srgbClr val="A50021"/>
              </a:solidFill>
              <a:cs typeface="B Titr" pitchFamily="2" charset="-78"/>
            </a:endParaRPr>
          </a:p>
          <a:p>
            <a:pPr algn="ctr" eaLnBrk="1" hangingPunct="1">
              <a:lnSpc>
                <a:spcPct val="70000"/>
              </a:lnSpc>
              <a:spcBef>
                <a:spcPct val="50000"/>
              </a:spcBef>
              <a:defRPr/>
            </a:pPr>
            <a:endParaRPr kumimoji="0" lang="en-US" sz="1600" b="1" dirty="0">
              <a:solidFill>
                <a:srgbClr val="000066"/>
              </a:solidFill>
              <a:effectLst>
                <a:outerShdw blurRad="38100" dist="38100" dir="2700000" algn="tl">
                  <a:srgbClr val="C0C0C0"/>
                </a:outerShdw>
              </a:effectLst>
              <a:latin typeface="Arial" charset="0"/>
              <a:cs typeface="B Zar" pitchFamily="2" charset="-78"/>
            </a:endParaRPr>
          </a:p>
          <a:p>
            <a:pPr algn="ctr" eaLnBrk="1" hangingPunct="1">
              <a:lnSpc>
                <a:spcPct val="70000"/>
              </a:lnSpc>
              <a:spcBef>
                <a:spcPct val="50000"/>
              </a:spcBef>
              <a:defRPr/>
            </a:pPr>
            <a:r>
              <a:rPr kumimoji="0" lang="en-US" sz="2000" b="1" dirty="0">
                <a:solidFill>
                  <a:srgbClr val="000066"/>
                </a:solidFill>
                <a:effectLst>
                  <a:outerShdw blurRad="38100" dist="38100" dir="2700000" algn="tl">
                    <a:srgbClr val="C0C0C0"/>
                  </a:outerShdw>
                </a:effectLst>
                <a:latin typeface="Arial" charset="0"/>
                <a:cs typeface="Arial" charset="0"/>
              </a:rPr>
              <a:t>Then:</a:t>
            </a:r>
            <a:r>
              <a:rPr kumimoji="0" lang="en-US" sz="2000" dirty="0">
                <a:latin typeface="Arial" charset="0"/>
                <a:cs typeface="Arial" charset="0"/>
              </a:rPr>
              <a:t> </a:t>
            </a:r>
            <a:r>
              <a:rPr kumimoji="0" lang="en-US" sz="2000" b="1" dirty="0">
                <a:solidFill>
                  <a:srgbClr val="000099"/>
                </a:solidFill>
                <a:effectLst>
                  <a:outerShdw blurRad="38100" dist="38100" dir="2700000" algn="tl">
                    <a:srgbClr val="C0C0C0"/>
                  </a:outerShdw>
                </a:effectLst>
                <a:latin typeface="Arial" charset="0"/>
                <a:cs typeface="Arial" charset="0"/>
              </a:rPr>
              <a:t>Human Resource, Financial , Market and</a:t>
            </a:r>
          </a:p>
          <a:p>
            <a:pPr algn="ctr" eaLnBrk="1" hangingPunct="1">
              <a:lnSpc>
                <a:spcPct val="70000"/>
              </a:lnSpc>
              <a:spcBef>
                <a:spcPct val="50000"/>
              </a:spcBef>
              <a:defRPr/>
            </a:pPr>
            <a:r>
              <a:rPr kumimoji="0" lang="en-US" sz="2000" b="1" dirty="0">
                <a:solidFill>
                  <a:srgbClr val="000099"/>
                </a:solidFill>
                <a:effectLst>
                  <a:outerShdw blurRad="38100" dist="38100" dir="2700000" algn="tl">
                    <a:srgbClr val="C0C0C0"/>
                  </a:outerShdw>
                </a:effectLst>
                <a:latin typeface="Arial" charset="0"/>
                <a:cs typeface="Arial" charset="0"/>
              </a:rPr>
              <a:t> Operational strategies must be Developed and</a:t>
            </a:r>
          </a:p>
          <a:p>
            <a:pPr algn="ctr" eaLnBrk="1" hangingPunct="1">
              <a:lnSpc>
                <a:spcPct val="70000"/>
              </a:lnSpc>
              <a:spcBef>
                <a:spcPct val="50000"/>
              </a:spcBef>
              <a:defRPr/>
            </a:pPr>
            <a:r>
              <a:rPr kumimoji="0" lang="en-US" sz="2000" b="1" dirty="0">
                <a:solidFill>
                  <a:srgbClr val="000099"/>
                </a:solidFill>
                <a:effectLst>
                  <a:outerShdw blurRad="38100" dist="38100" dir="2700000" algn="tl">
                    <a:srgbClr val="C0C0C0"/>
                  </a:outerShdw>
                </a:effectLst>
                <a:latin typeface="Arial" charset="0"/>
                <a:cs typeface="Arial" charset="0"/>
              </a:rPr>
              <a:t> adopted with overall strategies</a:t>
            </a:r>
          </a:p>
          <a:p>
            <a:pPr algn="ctr" eaLnBrk="1" hangingPunct="1">
              <a:lnSpc>
                <a:spcPct val="70000"/>
              </a:lnSpc>
              <a:spcBef>
                <a:spcPct val="50000"/>
              </a:spcBef>
              <a:defRPr/>
            </a:pPr>
            <a:endParaRPr kumimoji="0" lang="ar-SA" sz="3600" b="1" dirty="0">
              <a:solidFill>
                <a:srgbClr val="A50021"/>
              </a:solidFill>
              <a:cs typeface="B Titr" pitchFamily="2" charset="-78"/>
            </a:endParaRPr>
          </a:p>
          <a:p>
            <a:pPr algn="ctr" eaLnBrk="1" hangingPunct="1">
              <a:lnSpc>
                <a:spcPct val="70000"/>
              </a:lnSpc>
              <a:spcBef>
                <a:spcPct val="50000"/>
              </a:spcBef>
              <a:defRPr/>
            </a:pPr>
            <a:endParaRPr kumimoji="0" lang="ar-SA" sz="3600" b="1" dirty="0">
              <a:solidFill>
                <a:srgbClr val="A50021"/>
              </a:solidFill>
              <a:cs typeface="B Titr" pitchFamily="2" charset="-78"/>
            </a:endParaRPr>
          </a:p>
          <a:p>
            <a:pPr algn="ctr" eaLnBrk="1" hangingPunct="1">
              <a:lnSpc>
                <a:spcPct val="70000"/>
              </a:lnSpc>
              <a:spcBef>
                <a:spcPct val="50000"/>
              </a:spcBef>
              <a:defRPr/>
            </a:pPr>
            <a:endParaRPr kumimoji="0" lang="ar-SA" sz="4000" b="1" dirty="0">
              <a:solidFill>
                <a:srgbClr val="A50021"/>
              </a:solidFill>
              <a:cs typeface="B Titr" pitchFamily="2" charset="-78"/>
            </a:endParaRPr>
          </a:p>
          <a:p>
            <a:pPr algn="ctr" eaLnBrk="1" hangingPunct="1">
              <a:lnSpc>
                <a:spcPct val="70000"/>
              </a:lnSpc>
              <a:spcBef>
                <a:spcPct val="50000"/>
              </a:spcBef>
              <a:defRPr/>
            </a:pPr>
            <a:endParaRPr kumimoji="0" lang="en-US" sz="3600" b="1" dirty="0">
              <a:solidFill>
                <a:srgbClr val="A50021"/>
              </a:solidFill>
              <a:cs typeface="B Titr" pitchFamily="2" charset="-78"/>
            </a:endParaRPr>
          </a:p>
          <a:p>
            <a:pPr algn="ctr" eaLnBrk="1" hangingPunct="1">
              <a:spcBef>
                <a:spcPct val="50000"/>
              </a:spcBef>
              <a:defRPr/>
            </a:pPr>
            <a:endParaRPr kumimoji="0" lang="en-US" sz="3200" b="1" dirty="0">
              <a:solidFill>
                <a:srgbClr val="FFFF00"/>
              </a:solidFill>
              <a:latin typeface="Arial" charset="0"/>
              <a:cs typeface="B Zar" pitchFamily="2" charset="-78"/>
            </a:endParaRPr>
          </a:p>
        </p:txBody>
      </p:sp>
      <p:sp>
        <p:nvSpPr>
          <p:cNvPr id="77827" name="Oval 3"/>
          <p:cNvSpPr>
            <a:spLocks noChangeArrowheads="1"/>
          </p:cNvSpPr>
          <p:nvPr/>
        </p:nvSpPr>
        <p:spPr bwMode="gray">
          <a:xfrm>
            <a:off x="2057400" y="2743200"/>
            <a:ext cx="5256212" cy="3455987"/>
          </a:xfrm>
          <a:prstGeom prst="ellipse">
            <a:avLst/>
          </a:prstGeom>
          <a:solidFill>
            <a:srgbClr val="C00000"/>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eaLnBrk="1" hangingPunct="1">
              <a:defRPr/>
            </a:pPr>
            <a:endParaRPr kumimoji="0" lang="en-US" sz="4000" b="1">
              <a:solidFill>
                <a:srgbClr val="000000"/>
              </a:solidFill>
              <a:latin typeface="Arial" charset="0"/>
            </a:endParaRPr>
          </a:p>
        </p:txBody>
      </p:sp>
      <p:sp>
        <p:nvSpPr>
          <p:cNvPr id="77828" name="Oval 4"/>
          <p:cNvSpPr>
            <a:spLocks noChangeArrowheads="1"/>
          </p:cNvSpPr>
          <p:nvPr/>
        </p:nvSpPr>
        <p:spPr bwMode="gray">
          <a:xfrm>
            <a:off x="2987675" y="3140075"/>
            <a:ext cx="1512888" cy="1152525"/>
          </a:xfrm>
          <a:prstGeom prst="ellipse">
            <a:avLst/>
          </a:prstGeom>
          <a:gradFill rotWithShape="1">
            <a:gsLst>
              <a:gs pos="0">
                <a:srgbClr val="2E3917"/>
              </a:gs>
              <a:gs pos="50000">
                <a:srgbClr val="CCFF66"/>
              </a:gs>
              <a:gs pos="100000">
                <a:srgbClr val="2E3917"/>
              </a:gs>
            </a:gsLst>
            <a:lin ang="0" scaled="1"/>
          </a:gradFill>
          <a:ln w="9525">
            <a:noFill/>
            <a:round/>
            <a:headEnd/>
            <a:tailEnd/>
          </a:ln>
        </p:spPr>
        <p:txBody>
          <a:bodyPr wrap="none" anchor="ctr"/>
          <a:lstStyle/>
          <a:p>
            <a:pPr algn="ctr" eaLnBrk="1" hangingPunct="1"/>
            <a:r>
              <a:rPr kumimoji="0" lang="en-US" sz="1800" b="1">
                <a:solidFill>
                  <a:srgbClr val="000000"/>
                </a:solidFill>
                <a:latin typeface="Arial" pitchFamily="34" charset="0"/>
              </a:rPr>
              <a:t>H.R </a:t>
            </a:r>
          </a:p>
          <a:p>
            <a:pPr algn="ctr" eaLnBrk="1" hangingPunct="1"/>
            <a:r>
              <a:rPr kumimoji="0" lang="en-US" sz="1800" b="1">
                <a:solidFill>
                  <a:srgbClr val="000000"/>
                </a:solidFill>
                <a:latin typeface="Arial" pitchFamily="34" charset="0"/>
              </a:rPr>
              <a:t>Strategies</a:t>
            </a:r>
          </a:p>
        </p:txBody>
      </p:sp>
      <p:sp>
        <p:nvSpPr>
          <p:cNvPr id="8197" name="Text Box 5"/>
          <p:cNvSpPr txBox="1">
            <a:spLocks noChangeArrowheads="1"/>
          </p:cNvSpPr>
          <p:nvPr/>
        </p:nvSpPr>
        <p:spPr bwMode="auto">
          <a:xfrm>
            <a:off x="2987675" y="5564188"/>
            <a:ext cx="3455988" cy="457200"/>
          </a:xfrm>
          <a:prstGeom prst="rect">
            <a:avLst/>
          </a:prstGeom>
          <a:noFill/>
          <a:ln w="9525" algn="ctr">
            <a:noFill/>
            <a:miter lim="800000"/>
            <a:headEnd/>
            <a:tailEnd/>
          </a:ln>
        </p:spPr>
        <p:txBody>
          <a:bodyPr>
            <a:spAutoFit/>
          </a:bodyPr>
          <a:lstStyle/>
          <a:p>
            <a:pPr algn="ctr"/>
            <a:r>
              <a:rPr kumimoji="0" lang="en-US" b="1">
                <a:solidFill>
                  <a:schemeClr val="bg1"/>
                </a:solidFill>
              </a:rPr>
              <a:t>Overall strategies</a:t>
            </a:r>
          </a:p>
        </p:txBody>
      </p:sp>
      <p:sp>
        <p:nvSpPr>
          <p:cNvPr id="77830" name="Oval 6"/>
          <p:cNvSpPr>
            <a:spLocks noChangeArrowheads="1"/>
          </p:cNvSpPr>
          <p:nvPr/>
        </p:nvSpPr>
        <p:spPr bwMode="gray">
          <a:xfrm>
            <a:off x="4787900" y="3140075"/>
            <a:ext cx="1512888" cy="1152525"/>
          </a:xfrm>
          <a:prstGeom prst="ellipse">
            <a:avLst/>
          </a:prstGeom>
          <a:ln w="9525">
            <a:noFill/>
            <a:round/>
            <a:headEnd/>
            <a:tailEnd/>
          </a:ln>
          <a:effectLst/>
        </p:spPr>
        <p:style>
          <a:lnRef idx="0">
            <a:scrgbClr r="0" g="0" b="0"/>
          </a:lnRef>
          <a:fillRef idx="1002">
            <a:schemeClr val="lt2"/>
          </a:fillRef>
          <a:effectRef idx="0">
            <a:scrgbClr r="0" g="0" b="0"/>
          </a:effectRef>
          <a:fontRef idx="major"/>
        </p:style>
        <p:txBody>
          <a:bodyPr wrap="none" anchor="ctr"/>
          <a:lstStyle/>
          <a:p>
            <a:pPr algn="ctr" eaLnBrk="1" hangingPunct="1">
              <a:defRPr/>
            </a:pPr>
            <a:r>
              <a:rPr kumimoji="0" lang="en-US" sz="2000" b="1" dirty="0">
                <a:solidFill>
                  <a:srgbClr val="000000"/>
                </a:solidFill>
                <a:latin typeface="Arial" charset="0"/>
              </a:rPr>
              <a:t>Marketing</a:t>
            </a:r>
          </a:p>
          <a:p>
            <a:pPr algn="ctr" eaLnBrk="1" hangingPunct="1">
              <a:defRPr/>
            </a:pPr>
            <a:r>
              <a:rPr kumimoji="0" lang="en-US" sz="2000" b="1" dirty="0">
                <a:solidFill>
                  <a:srgbClr val="000000"/>
                </a:solidFill>
                <a:latin typeface="Arial" charset="0"/>
              </a:rPr>
              <a:t>Strategies</a:t>
            </a:r>
          </a:p>
        </p:txBody>
      </p:sp>
      <p:sp>
        <p:nvSpPr>
          <p:cNvPr id="77831" name="Oval 7"/>
          <p:cNvSpPr>
            <a:spLocks noChangeArrowheads="1"/>
          </p:cNvSpPr>
          <p:nvPr/>
        </p:nvSpPr>
        <p:spPr bwMode="gray">
          <a:xfrm>
            <a:off x="2987675" y="4510088"/>
            <a:ext cx="1512888" cy="1079500"/>
          </a:xfrm>
          <a:prstGeom prst="ellipse">
            <a:avLst/>
          </a:prstGeom>
          <a:gradFill rotWithShape="1">
            <a:gsLst>
              <a:gs pos="0">
                <a:srgbClr val="393900"/>
              </a:gs>
              <a:gs pos="50000">
                <a:srgbClr val="FFFF00"/>
              </a:gs>
              <a:gs pos="100000">
                <a:srgbClr val="393900"/>
              </a:gs>
            </a:gsLst>
            <a:lin ang="0" scaled="1"/>
          </a:gradFill>
          <a:ln w="9525">
            <a:noFill/>
            <a:round/>
            <a:headEnd/>
            <a:tailEnd/>
          </a:ln>
        </p:spPr>
        <p:txBody>
          <a:bodyPr wrap="none" anchor="ctr"/>
          <a:lstStyle/>
          <a:p>
            <a:pPr algn="ctr" eaLnBrk="1" hangingPunct="1"/>
            <a:r>
              <a:rPr kumimoji="0" lang="en-US" sz="2000" b="1">
                <a:solidFill>
                  <a:srgbClr val="000000"/>
                </a:solidFill>
                <a:latin typeface="Arial" pitchFamily="34" charset="0"/>
              </a:rPr>
              <a:t>Financial</a:t>
            </a:r>
          </a:p>
          <a:p>
            <a:pPr algn="ctr" eaLnBrk="1" hangingPunct="1"/>
            <a:r>
              <a:rPr kumimoji="0" lang="en-US" sz="2000" b="1">
                <a:solidFill>
                  <a:srgbClr val="000000"/>
                </a:solidFill>
                <a:latin typeface="Arial" pitchFamily="34" charset="0"/>
              </a:rPr>
              <a:t>Strategies</a:t>
            </a:r>
          </a:p>
        </p:txBody>
      </p:sp>
      <p:sp>
        <p:nvSpPr>
          <p:cNvPr id="77832" name="Oval 8"/>
          <p:cNvSpPr>
            <a:spLocks noChangeArrowheads="1"/>
          </p:cNvSpPr>
          <p:nvPr/>
        </p:nvSpPr>
        <p:spPr bwMode="gray">
          <a:xfrm>
            <a:off x="4932363" y="4437063"/>
            <a:ext cx="1512887" cy="1079500"/>
          </a:xfrm>
          <a:prstGeom prst="ellipse">
            <a:avLst/>
          </a:prstGeom>
          <a:gradFill rotWithShape="1">
            <a:gsLst>
              <a:gs pos="0">
                <a:srgbClr val="2E3539"/>
              </a:gs>
              <a:gs pos="50000">
                <a:srgbClr val="CCECFF"/>
              </a:gs>
              <a:gs pos="100000">
                <a:srgbClr val="2E3539"/>
              </a:gs>
            </a:gsLst>
            <a:lin ang="0" scaled="1"/>
          </a:gradFill>
          <a:ln w="9525">
            <a:noFill/>
            <a:round/>
            <a:headEnd/>
            <a:tailEnd/>
          </a:ln>
        </p:spPr>
        <p:txBody>
          <a:bodyPr wrap="none" anchor="ctr"/>
          <a:lstStyle/>
          <a:p>
            <a:pPr algn="ctr" eaLnBrk="1" hangingPunct="1"/>
            <a:r>
              <a:rPr kumimoji="0" lang="en-US" sz="1800" b="1">
                <a:solidFill>
                  <a:srgbClr val="000000"/>
                </a:solidFill>
                <a:latin typeface="Arial" pitchFamily="34" charset="0"/>
              </a:rPr>
              <a:t>Operational</a:t>
            </a:r>
          </a:p>
          <a:p>
            <a:pPr algn="ctr" eaLnBrk="1" hangingPunct="1"/>
            <a:r>
              <a:rPr kumimoji="0" lang="en-US" sz="1800" b="1">
                <a:solidFill>
                  <a:srgbClr val="000000"/>
                </a:solidFill>
                <a:latin typeface="Arial" pitchFamily="34" charset="0"/>
              </a:rPr>
              <a:t>Strategies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1000"/>
                                  </p:stCondLst>
                                  <p:childTnLst>
                                    <p:animRot by="21600000">
                                      <p:cBhvr>
                                        <p:cTn id="6" dur="2000" fill="hold"/>
                                        <p:tgtEl>
                                          <p:spTgt spid="77828"/>
                                        </p:tgtEl>
                                        <p:attrNameLst>
                                          <p:attrName>r</p:attrName>
                                        </p:attrNameLst>
                                      </p:cBhvr>
                                    </p:animRot>
                                  </p:childTnLst>
                                </p:cTn>
                              </p:par>
                            </p:childTnLst>
                          </p:cTn>
                        </p:par>
                        <p:par>
                          <p:cTn id="7" fill="hold">
                            <p:stCondLst>
                              <p:cond delay="3000"/>
                            </p:stCondLst>
                            <p:childTnLst>
                              <p:par>
                                <p:cTn id="8" presetID="8" presetClass="emph" presetSubtype="0" fill="hold" grpId="0" nodeType="afterEffect">
                                  <p:stCondLst>
                                    <p:cond delay="1000"/>
                                  </p:stCondLst>
                                  <p:childTnLst>
                                    <p:animRot by="21600000">
                                      <p:cBhvr>
                                        <p:cTn id="9" dur="2000" fill="hold"/>
                                        <p:tgtEl>
                                          <p:spTgt spid="77830"/>
                                        </p:tgtEl>
                                        <p:attrNameLst>
                                          <p:attrName>r</p:attrName>
                                        </p:attrNameLst>
                                      </p:cBhvr>
                                    </p:animRot>
                                  </p:childTnLst>
                                </p:cTn>
                              </p:par>
                            </p:childTnLst>
                          </p:cTn>
                        </p:par>
                        <p:par>
                          <p:cTn id="10" fill="hold">
                            <p:stCondLst>
                              <p:cond delay="6000"/>
                            </p:stCondLst>
                            <p:childTnLst>
                              <p:par>
                                <p:cTn id="11" presetID="8" presetClass="emph" presetSubtype="0" fill="hold" grpId="0" nodeType="afterEffect">
                                  <p:stCondLst>
                                    <p:cond delay="1000"/>
                                  </p:stCondLst>
                                  <p:childTnLst>
                                    <p:animRot by="21600000">
                                      <p:cBhvr>
                                        <p:cTn id="12" dur="2000" fill="hold"/>
                                        <p:tgtEl>
                                          <p:spTgt spid="77831"/>
                                        </p:tgtEl>
                                        <p:attrNameLst>
                                          <p:attrName>r</p:attrName>
                                        </p:attrNameLst>
                                      </p:cBhvr>
                                    </p:animRot>
                                  </p:childTnLst>
                                </p:cTn>
                              </p:par>
                            </p:childTnLst>
                          </p:cTn>
                        </p:par>
                        <p:par>
                          <p:cTn id="13" fill="hold">
                            <p:stCondLst>
                              <p:cond delay="9000"/>
                            </p:stCondLst>
                            <p:childTnLst>
                              <p:par>
                                <p:cTn id="14" presetID="8" presetClass="emph" presetSubtype="0" fill="hold" grpId="0" nodeType="afterEffect">
                                  <p:stCondLst>
                                    <p:cond delay="1000"/>
                                  </p:stCondLst>
                                  <p:childTnLst>
                                    <p:animRot by="21600000">
                                      <p:cBhvr>
                                        <p:cTn id="15" dur="2000" fill="hold"/>
                                        <p:tgtEl>
                                          <p:spTgt spid="77832"/>
                                        </p:tgtEl>
                                        <p:attrNameLst>
                                          <p:attrName>r</p:attrName>
                                        </p:attrNameLst>
                                      </p:cBhvr>
                                    </p:animRot>
                                  </p:childTnLst>
                                </p:cTn>
                              </p:par>
                            </p:childTnLst>
                          </p:cTn>
                        </p:par>
                        <p:par>
                          <p:cTn id="16" fill="hold">
                            <p:stCondLst>
                              <p:cond delay="12000"/>
                            </p:stCondLst>
                            <p:childTnLst>
                              <p:par>
                                <p:cTn id="17" presetID="8" presetClass="emph" presetSubtype="0" fill="hold" grpId="0" nodeType="afterEffect">
                                  <p:stCondLst>
                                    <p:cond delay="1000"/>
                                  </p:stCondLst>
                                  <p:childTnLst>
                                    <p:animRot by="21600000">
                                      <p:cBhvr>
                                        <p:cTn id="18" dur="2000" fill="hold"/>
                                        <p:tgtEl>
                                          <p:spTgt spid="778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animBg="1"/>
      <p:bldP spid="77828" grpId="0" animBg="1"/>
      <p:bldP spid="77830" grpId="0" animBg="1"/>
      <p:bldP spid="77831" grpId="0" animBg="1"/>
      <p:bldP spid="778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ext Box 2"/>
          <p:cNvSpPr txBox="1">
            <a:spLocks noChangeArrowheads="1"/>
          </p:cNvSpPr>
          <p:nvPr/>
        </p:nvSpPr>
        <p:spPr bwMode="auto">
          <a:xfrm>
            <a:off x="346075" y="230188"/>
            <a:ext cx="8547100" cy="6457152"/>
          </a:xfrm>
          <a:prstGeom prst="rect">
            <a:avLst/>
          </a:prstGeom>
          <a:noFill/>
          <a:ln w="76200" cmpd="tri">
            <a:noFill/>
            <a:miter lim="800000"/>
            <a:headEnd/>
            <a:tailEnd/>
          </a:ln>
          <a:effectLst/>
        </p:spPr>
        <p:txBody>
          <a:bodyPr>
            <a:spAutoFit/>
          </a:bodyPr>
          <a:lstStyle/>
          <a:p>
            <a:pPr algn="ctr" rtl="1">
              <a:defRPr/>
            </a:pPr>
            <a:r>
              <a:rPr kumimoji="0" lang="ar-SA" sz="2800" b="1" dirty="0">
                <a:solidFill>
                  <a:srgbClr val="A50021"/>
                </a:solidFill>
                <a:cs typeface="B Titr" pitchFamily="2" charset="-78"/>
              </a:rPr>
              <a:t>استراتژی های دانش بایستی تدوین و با استراتژی های کلان تطبیق داده </a:t>
            </a:r>
            <a:r>
              <a:rPr kumimoji="0" lang="ar-SA" sz="2800" b="1" dirty="0" smtClean="0">
                <a:solidFill>
                  <a:srgbClr val="A50021"/>
                </a:solidFill>
                <a:cs typeface="B Titr" pitchFamily="2" charset="-78"/>
              </a:rPr>
              <a:t>شوند</a:t>
            </a:r>
            <a:endParaRPr kumimoji="0" lang="en-US" sz="2800" b="1" dirty="0" smtClean="0">
              <a:solidFill>
                <a:srgbClr val="A50021"/>
              </a:solidFill>
              <a:cs typeface="B Titr" pitchFamily="2" charset="-78"/>
            </a:endParaRPr>
          </a:p>
          <a:p>
            <a:pPr algn="ctr" rtl="1">
              <a:defRPr/>
            </a:pPr>
            <a:endParaRPr kumimoji="0" lang="en-US" sz="800" b="1" dirty="0">
              <a:solidFill>
                <a:srgbClr val="000066"/>
              </a:solidFill>
              <a:effectLst>
                <a:outerShdw blurRad="38100" dist="38100" dir="2700000" algn="tl">
                  <a:srgbClr val="C0C0C0"/>
                </a:outerShdw>
              </a:effectLst>
              <a:latin typeface="Arial" charset="0"/>
              <a:cs typeface="B Titr" pitchFamily="2" charset="-78"/>
            </a:endParaRPr>
          </a:p>
          <a:p>
            <a:pPr algn="ctr">
              <a:defRPr/>
            </a:pPr>
            <a:r>
              <a:rPr kumimoji="0" lang="en-US" sz="2000" b="1" dirty="0">
                <a:solidFill>
                  <a:srgbClr val="000066"/>
                </a:solidFill>
                <a:effectLst>
                  <a:outerShdw blurRad="38100" dist="38100" dir="2700000" algn="tl">
                    <a:srgbClr val="C0C0C0"/>
                  </a:outerShdw>
                </a:effectLst>
                <a:latin typeface="Arial" charset="0"/>
                <a:cs typeface="B Zar" pitchFamily="2" charset="-78"/>
              </a:rPr>
              <a:t>Later:</a:t>
            </a:r>
            <a:r>
              <a:rPr kumimoji="0" lang="en-US" sz="2000" b="1" dirty="0">
                <a:solidFill>
                  <a:srgbClr val="006600"/>
                </a:solidFill>
                <a:effectLst>
                  <a:outerShdw blurRad="38100" dist="38100" dir="2700000" algn="tl">
                    <a:srgbClr val="C0C0C0"/>
                  </a:outerShdw>
                </a:effectLst>
              </a:rPr>
              <a:t>  </a:t>
            </a:r>
            <a:r>
              <a:rPr kumimoji="0" lang="en-US" sz="2000" b="1" dirty="0">
                <a:solidFill>
                  <a:srgbClr val="000099"/>
                </a:solidFill>
                <a:effectLst>
                  <a:outerShdw blurRad="38100" dist="38100" dir="2700000" algn="tl">
                    <a:srgbClr val="C0C0C0"/>
                  </a:outerShdw>
                </a:effectLst>
              </a:rPr>
              <a:t>Knowledge strategies must be developed and adopted with overall strategies</a:t>
            </a:r>
            <a:endParaRPr kumimoji="0" lang="ar-SA" sz="2000" b="1" dirty="0">
              <a:solidFill>
                <a:srgbClr val="000099"/>
              </a:solidFill>
              <a:effectLst>
                <a:outerShdw blurRad="38100" dist="38100" dir="2700000" algn="tl">
                  <a:srgbClr val="C0C0C0"/>
                </a:outerShdw>
              </a:effectLst>
              <a:cs typeface="Tahoma" pitchFamily="34" charset="0"/>
            </a:endParaRPr>
          </a:p>
          <a:p>
            <a:pPr algn="ctr">
              <a:defRPr/>
            </a:pPr>
            <a:r>
              <a:rPr kumimoji="0" lang="ar-SA" dirty="0"/>
              <a:t> </a:t>
            </a:r>
            <a:endParaRPr kumimoji="0" lang="en-US" sz="2800" b="1" dirty="0">
              <a:solidFill>
                <a:srgbClr val="A50021"/>
              </a:solidFill>
              <a:cs typeface="B Titr" pitchFamily="2" charset="-78"/>
            </a:endParaRPr>
          </a:p>
          <a:p>
            <a:pPr algn="ctr" eaLnBrk="1" hangingPunct="1">
              <a:lnSpc>
                <a:spcPct val="70000"/>
              </a:lnSpc>
              <a:spcBef>
                <a:spcPct val="50000"/>
              </a:spcBef>
              <a:defRPr/>
            </a:pPr>
            <a:endParaRPr kumimoji="0" lang="ar-SA" sz="2800" b="1" dirty="0">
              <a:solidFill>
                <a:srgbClr val="A50021"/>
              </a:solidFill>
              <a:cs typeface="B Titr" pitchFamily="2" charset="-78"/>
            </a:endParaRPr>
          </a:p>
          <a:p>
            <a:pPr algn="ctr" eaLnBrk="1" hangingPunct="1">
              <a:lnSpc>
                <a:spcPct val="70000"/>
              </a:lnSpc>
              <a:spcBef>
                <a:spcPct val="50000"/>
              </a:spcBef>
              <a:defRPr/>
            </a:pPr>
            <a:endParaRPr kumimoji="0" lang="ar-SA" sz="4000" b="1" dirty="0">
              <a:solidFill>
                <a:srgbClr val="A50021"/>
              </a:solidFill>
              <a:cs typeface="B Titr" pitchFamily="2" charset="-78"/>
            </a:endParaRPr>
          </a:p>
          <a:p>
            <a:pPr algn="ctr" eaLnBrk="1" hangingPunct="1">
              <a:lnSpc>
                <a:spcPct val="70000"/>
              </a:lnSpc>
              <a:spcBef>
                <a:spcPct val="50000"/>
              </a:spcBef>
              <a:defRPr/>
            </a:pPr>
            <a:endParaRPr kumimoji="0" lang="ar-SA" sz="4000" b="1" dirty="0">
              <a:solidFill>
                <a:srgbClr val="A50021"/>
              </a:solidFill>
              <a:cs typeface="B Titr" pitchFamily="2" charset="-78"/>
            </a:endParaRPr>
          </a:p>
          <a:p>
            <a:pPr algn="ctr" eaLnBrk="1" hangingPunct="1">
              <a:lnSpc>
                <a:spcPct val="70000"/>
              </a:lnSpc>
              <a:spcBef>
                <a:spcPct val="50000"/>
              </a:spcBef>
              <a:defRPr/>
            </a:pPr>
            <a:endParaRPr kumimoji="0" lang="en-US" sz="4000" b="1" dirty="0">
              <a:solidFill>
                <a:srgbClr val="A50021"/>
              </a:solidFill>
              <a:cs typeface="B Titr" pitchFamily="2" charset="-78"/>
            </a:endParaRPr>
          </a:p>
          <a:p>
            <a:pPr algn="ctr" eaLnBrk="1" hangingPunct="1">
              <a:spcBef>
                <a:spcPct val="50000"/>
              </a:spcBef>
              <a:defRPr/>
            </a:pPr>
            <a:endParaRPr kumimoji="0" lang="en-US" sz="4400" b="1" dirty="0">
              <a:solidFill>
                <a:srgbClr val="FFFF00"/>
              </a:solidFill>
              <a:latin typeface="Arial" charset="0"/>
              <a:cs typeface="B Zar" pitchFamily="2" charset="-78"/>
            </a:endParaRPr>
          </a:p>
          <a:p>
            <a:pPr algn="ctr" eaLnBrk="1" hangingPunct="1">
              <a:spcBef>
                <a:spcPct val="50000"/>
              </a:spcBef>
              <a:defRPr/>
            </a:pPr>
            <a:endParaRPr kumimoji="0" lang="en-US" sz="3200" b="1" dirty="0">
              <a:solidFill>
                <a:srgbClr val="FFFF00"/>
              </a:solidFill>
              <a:latin typeface="Arial" charset="0"/>
              <a:cs typeface="B Zar" pitchFamily="2" charset="-78"/>
            </a:endParaRPr>
          </a:p>
        </p:txBody>
      </p:sp>
      <p:sp>
        <p:nvSpPr>
          <p:cNvPr id="153603" name="Oval 3"/>
          <p:cNvSpPr>
            <a:spLocks noChangeArrowheads="1"/>
          </p:cNvSpPr>
          <p:nvPr/>
        </p:nvSpPr>
        <p:spPr bwMode="gray">
          <a:xfrm>
            <a:off x="1784350" y="2043113"/>
            <a:ext cx="5761038" cy="4752975"/>
          </a:xfrm>
          <a:prstGeom prst="ellipse">
            <a:avLst/>
          </a:prstGeom>
          <a:solidFill>
            <a:srgbClr val="00B0F0"/>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eaLnBrk="1" hangingPunct="1">
              <a:defRPr/>
            </a:pPr>
            <a:endParaRPr kumimoji="0" lang="en-US" sz="4000" b="1">
              <a:solidFill>
                <a:srgbClr val="000000"/>
              </a:solidFill>
              <a:latin typeface="Arial" charset="0"/>
            </a:endParaRPr>
          </a:p>
        </p:txBody>
      </p:sp>
      <p:sp>
        <p:nvSpPr>
          <p:cNvPr id="153604" name="Oval 4"/>
          <p:cNvSpPr>
            <a:spLocks noChangeArrowheads="1"/>
          </p:cNvSpPr>
          <p:nvPr/>
        </p:nvSpPr>
        <p:spPr bwMode="gray">
          <a:xfrm>
            <a:off x="2865438" y="2330450"/>
            <a:ext cx="1512887" cy="1512888"/>
          </a:xfrm>
          <a:prstGeom prst="ellipse">
            <a:avLst/>
          </a:prstGeom>
          <a:gradFill rotWithShape="1">
            <a:gsLst>
              <a:gs pos="0">
                <a:srgbClr val="2E3917"/>
              </a:gs>
              <a:gs pos="50000">
                <a:srgbClr val="CCFF66"/>
              </a:gs>
              <a:gs pos="100000">
                <a:srgbClr val="2E3917"/>
              </a:gs>
            </a:gsLst>
            <a:lin ang="0" scaled="1"/>
          </a:gradFill>
          <a:ln w="9525">
            <a:noFill/>
            <a:round/>
            <a:headEnd/>
            <a:tailEnd/>
          </a:ln>
        </p:spPr>
        <p:txBody>
          <a:bodyPr wrap="none" anchor="ctr"/>
          <a:lstStyle/>
          <a:p>
            <a:pPr algn="ctr" eaLnBrk="1" hangingPunct="1"/>
            <a:r>
              <a:rPr kumimoji="0" lang="en-US" sz="1800" b="1">
                <a:solidFill>
                  <a:srgbClr val="000000"/>
                </a:solidFill>
                <a:latin typeface="Arial" pitchFamily="34" charset="0"/>
              </a:rPr>
              <a:t>H.R </a:t>
            </a:r>
          </a:p>
          <a:p>
            <a:pPr algn="ctr" eaLnBrk="1" hangingPunct="1"/>
            <a:r>
              <a:rPr kumimoji="0" lang="en-US" sz="1800" b="1">
                <a:solidFill>
                  <a:srgbClr val="000000"/>
                </a:solidFill>
                <a:latin typeface="Arial" pitchFamily="34" charset="0"/>
              </a:rPr>
              <a:t>Strategies</a:t>
            </a:r>
          </a:p>
        </p:txBody>
      </p:sp>
      <p:sp>
        <p:nvSpPr>
          <p:cNvPr id="9221" name="Text Box 5"/>
          <p:cNvSpPr txBox="1">
            <a:spLocks noChangeArrowheads="1"/>
          </p:cNvSpPr>
          <p:nvPr/>
        </p:nvSpPr>
        <p:spPr bwMode="auto">
          <a:xfrm>
            <a:off x="3297238" y="6167438"/>
            <a:ext cx="2592387" cy="412750"/>
          </a:xfrm>
          <a:prstGeom prst="rect">
            <a:avLst/>
          </a:prstGeom>
          <a:noFill/>
          <a:ln w="9525" algn="ctr">
            <a:noFill/>
            <a:miter lim="800000"/>
            <a:headEnd/>
            <a:tailEnd/>
          </a:ln>
        </p:spPr>
        <p:txBody>
          <a:bodyPr>
            <a:spAutoFit/>
          </a:bodyPr>
          <a:lstStyle/>
          <a:p>
            <a:pPr algn="ctr"/>
            <a:r>
              <a:rPr kumimoji="0" lang="en-US" sz="2100" b="1">
                <a:solidFill>
                  <a:schemeClr val="bg1"/>
                </a:solidFill>
              </a:rPr>
              <a:t>Overall strategies</a:t>
            </a:r>
          </a:p>
        </p:txBody>
      </p:sp>
      <p:sp>
        <p:nvSpPr>
          <p:cNvPr id="153606" name="Oval 6"/>
          <p:cNvSpPr>
            <a:spLocks noChangeArrowheads="1"/>
          </p:cNvSpPr>
          <p:nvPr/>
        </p:nvSpPr>
        <p:spPr bwMode="gray">
          <a:xfrm>
            <a:off x="4879975" y="2330450"/>
            <a:ext cx="1512888" cy="1512888"/>
          </a:xfrm>
          <a:prstGeom prst="ellipse">
            <a:avLst/>
          </a:prstGeom>
          <a:gradFill rotWithShape="1">
            <a:gsLst>
              <a:gs pos="0">
                <a:schemeClr val="accent2">
                  <a:gamma/>
                  <a:shade val="0"/>
                  <a:invGamma/>
                </a:schemeClr>
              </a:gs>
              <a:gs pos="50000">
                <a:schemeClr val="accent2"/>
              </a:gs>
              <a:gs pos="100000">
                <a:schemeClr val="accent2">
                  <a:gamma/>
                  <a:shade val="0"/>
                  <a:invGamma/>
                </a:schemeClr>
              </a:gs>
            </a:gsLst>
            <a:lin ang="0" scaled="1"/>
          </a:gradFill>
          <a:ln w="9525">
            <a:noFill/>
            <a:round/>
            <a:headEnd/>
            <a:tailEnd/>
          </a:ln>
          <a:effectLst/>
        </p:spPr>
        <p:txBody>
          <a:bodyPr wrap="none" anchor="ctr"/>
          <a:lstStyle/>
          <a:p>
            <a:pPr algn="ctr" eaLnBrk="1" hangingPunct="1">
              <a:defRPr/>
            </a:pPr>
            <a:r>
              <a:rPr kumimoji="0" lang="en-US" sz="2000" b="1">
                <a:solidFill>
                  <a:srgbClr val="000000"/>
                </a:solidFill>
                <a:latin typeface="Arial" charset="0"/>
              </a:rPr>
              <a:t>Marketing</a:t>
            </a:r>
          </a:p>
          <a:p>
            <a:pPr algn="ctr" eaLnBrk="1" hangingPunct="1">
              <a:defRPr/>
            </a:pPr>
            <a:r>
              <a:rPr kumimoji="0" lang="en-US" sz="2000" b="1">
                <a:solidFill>
                  <a:srgbClr val="000000"/>
                </a:solidFill>
                <a:latin typeface="Arial" charset="0"/>
              </a:rPr>
              <a:t>Strategies</a:t>
            </a:r>
          </a:p>
        </p:txBody>
      </p:sp>
      <p:sp>
        <p:nvSpPr>
          <p:cNvPr id="153607" name="Oval 7"/>
          <p:cNvSpPr>
            <a:spLocks noChangeArrowheads="1"/>
          </p:cNvSpPr>
          <p:nvPr/>
        </p:nvSpPr>
        <p:spPr bwMode="gray">
          <a:xfrm>
            <a:off x="2792413" y="4706938"/>
            <a:ext cx="1512887" cy="1512887"/>
          </a:xfrm>
          <a:prstGeom prst="ellipse">
            <a:avLst/>
          </a:prstGeom>
          <a:gradFill rotWithShape="1">
            <a:gsLst>
              <a:gs pos="0">
                <a:srgbClr val="393900"/>
              </a:gs>
              <a:gs pos="50000">
                <a:srgbClr val="FFFF00"/>
              </a:gs>
              <a:gs pos="100000">
                <a:srgbClr val="393900"/>
              </a:gs>
            </a:gsLst>
            <a:lin ang="0" scaled="1"/>
          </a:gradFill>
          <a:ln w="9525">
            <a:noFill/>
            <a:round/>
            <a:headEnd/>
            <a:tailEnd/>
          </a:ln>
        </p:spPr>
        <p:txBody>
          <a:bodyPr wrap="none" anchor="ctr"/>
          <a:lstStyle/>
          <a:p>
            <a:pPr algn="ctr" eaLnBrk="1" hangingPunct="1"/>
            <a:r>
              <a:rPr kumimoji="0" lang="en-US" sz="2000" b="1">
                <a:solidFill>
                  <a:srgbClr val="000000"/>
                </a:solidFill>
                <a:latin typeface="Arial" pitchFamily="34" charset="0"/>
              </a:rPr>
              <a:t>Financial</a:t>
            </a:r>
          </a:p>
          <a:p>
            <a:pPr algn="ctr" eaLnBrk="1" hangingPunct="1"/>
            <a:r>
              <a:rPr kumimoji="0" lang="en-US" sz="2000" b="1">
                <a:solidFill>
                  <a:srgbClr val="000000"/>
                </a:solidFill>
                <a:latin typeface="Arial" pitchFamily="34" charset="0"/>
              </a:rPr>
              <a:t>Strategies</a:t>
            </a:r>
          </a:p>
        </p:txBody>
      </p:sp>
      <p:sp>
        <p:nvSpPr>
          <p:cNvPr id="153608" name="Oval 8"/>
          <p:cNvSpPr>
            <a:spLocks noChangeArrowheads="1"/>
          </p:cNvSpPr>
          <p:nvPr/>
        </p:nvSpPr>
        <p:spPr bwMode="gray">
          <a:xfrm>
            <a:off x="5095875" y="4635500"/>
            <a:ext cx="1512888" cy="1512888"/>
          </a:xfrm>
          <a:prstGeom prst="ellipse">
            <a:avLst/>
          </a:prstGeom>
          <a:gradFill rotWithShape="1">
            <a:gsLst>
              <a:gs pos="0">
                <a:srgbClr val="2E3539"/>
              </a:gs>
              <a:gs pos="50000">
                <a:srgbClr val="CCECFF"/>
              </a:gs>
              <a:gs pos="100000">
                <a:srgbClr val="2E3539"/>
              </a:gs>
            </a:gsLst>
            <a:lin ang="0" scaled="1"/>
          </a:gradFill>
          <a:ln w="9525">
            <a:noFill/>
            <a:round/>
            <a:headEnd/>
            <a:tailEnd/>
          </a:ln>
        </p:spPr>
        <p:txBody>
          <a:bodyPr wrap="none" anchor="ctr"/>
          <a:lstStyle/>
          <a:p>
            <a:pPr algn="ctr" eaLnBrk="1" hangingPunct="1"/>
            <a:r>
              <a:rPr kumimoji="0" lang="en-US" sz="1800" b="1">
                <a:solidFill>
                  <a:srgbClr val="000000"/>
                </a:solidFill>
                <a:latin typeface="Arial" pitchFamily="34" charset="0"/>
              </a:rPr>
              <a:t>Operational</a:t>
            </a:r>
          </a:p>
          <a:p>
            <a:pPr algn="ctr" eaLnBrk="1" hangingPunct="1"/>
            <a:r>
              <a:rPr kumimoji="0" lang="en-US" sz="1800" b="1">
                <a:solidFill>
                  <a:srgbClr val="000000"/>
                </a:solidFill>
                <a:latin typeface="Arial" pitchFamily="34" charset="0"/>
              </a:rPr>
              <a:t>Strategies</a:t>
            </a:r>
          </a:p>
        </p:txBody>
      </p:sp>
      <p:sp>
        <p:nvSpPr>
          <p:cNvPr id="153609" name="Oval 9"/>
          <p:cNvSpPr>
            <a:spLocks noChangeArrowheads="1"/>
          </p:cNvSpPr>
          <p:nvPr/>
        </p:nvSpPr>
        <p:spPr bwMode="gray">
          <a:xfrm>
            <a:off x="3873500" y="3554413"/>
            <a:ext cx="1512888" cy="1512887"/>
          </a:xfrm>
          <a:prstGeom prst="ellipse">
            <a:avLst/>
          </a:prstGeom>
          <a:gradFill rotWithShape="1">
            <a:gsLst>
              <a:gs pos="0">
                <a:srgbClr val="000000"/>
              </a:gs>
              <a:gs pos="50000">
                <a:srgbClr val="FF6600"/>
              </a:gs>
              <a:gs pos="100000">
                <a:srgbClr val="000000"/>
              </a:gs>
            </a:gsLst>
            <a:lin ang="0" scaled="1"/>
          </a:gradFill>
          <a:ln w="9525">
            <a:noFill/>
            <a:round/>
            <a:headEnd/>
            <a:tailEnd/>
          </a:ln>
        </p:spPr>
        <p:txBody>
          <a:bodyPr wrap="none" anchor="ctr"/>
          <a:lstStyle/>
          <a:p>
            <a:pPr algn="ctr" eaLnBrk="1" hangingPunct="1"/>
            <a:r>
              <a:rPr kumimoji="0" lang="en-US" sz="2000" b="1">
                <a:solidFill>
                  <a:schemeClr val="bg1"/>
                </a:solidFill>
                <a:latin typeface="Arial" pitchFamily="34" charset="0"/>
              </a:rPr>
              <a:t>Knowledge</a:t>
            </a:r>
          </a:p>
          <a:p>
            <a:pPr algn="ctr" eaLnBrk="1" hangingPunct="1"/>
            <a:r>
              <a:rPr kumimoji="0" lang="en-US" sz="2000" b="1">
                <a:solidFill>
                  <a:schemeClr val="bg1"/>
                </a:solidFill>
                <a:latin typeface="Arial" pitchFamily="34" charset="0"/>
              </a:rPr>
              <a:t>Strategies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1000"/>
                                  </p:stCondLst>
                                  <p:childTnLst>
                                    <p:animRot by="21600000">
                                      <p:cBhvr>
                                        <p:cTn id="6" dur="2000" fill="hold"/>
                                        <p:tgtEl>
                                          <p:spTgt spid="153604"/>
                                        </p:tgtEl>
                                        <p:attrNameLst>
                                          <p:attrName>r</p:attrName>
                                        </p:attrNameLst>
                                      </p:cBhvr>
                                    </p:animRot>
                                  </p:childTnLst>
                                </p:cTn>
                              </p:par>
                            </p:childTnLst>
                          </p:cTn>
                        </p:par>
                        <p:par>
                          <p:cTn id="7" fill="hold">
                            <p:stCondLst>
                              <p:cond delay="3000"/>
                            </p:stCondLst>
                            <p:childTnLst>
                              <p:par>
                                <p:cTn id="8" presetID="8" presetClass="emph" presetSubtype="0" fill="hold" grpId="0" nodeType="afterEffect">
                                  <p:stCondLst>
                                    <p:cond delay="1000"/>
                                  </p:stCondLst>
                                  <p:childTnLst>
                                    <p:animRot by="21600000">
                                      <p:cBhvr>
                                        <p:cTn id="9" dur="2000" fill="hold"/>
                                        <p:tgtEl>
                                          <p:spTgt spid="153606"/>
                                        </p:tgtEl>
                                        <p:attrNameLst>
                                          <p:attrName>r</p:attrName>
                                        </p:attrNameLst>
                                      </p:cBhvr>
                                    </p:animRot>
                                  </p:childTnLst>
                                </p:cTn>
                              </p:par>
                            </p:childTnLst>
                          </p:cTn>
                        </p:par>
                        <p:par>
                          <p:cTn id="10" fill="hold">
                            <p:stCondLst>
                              <p:cond delay="6000"/>
                            </p:stCondLst>
                            <p:childTnLst>
                              <p:par>
                                <p:cTn id="11" presetID="8" presetClass="emph" presetSubtype="0" fill="hold" grpId="0" nodeType="afterEffect">
                                  <p:stCondLst>
                                    <p:cond delay="1000"/>
                                  </p:stCondLst>
                                  <p:childTnLst>
                                    <p:animRot by="21600000">
                                      <p:cBhvr>
                                        <p:cTn id="12" dur="2000" fill="hold"/>
                                        <p:tgtEl>
                                          <p:spTgt spid="153607"/>
                                        </p:tgtEl>
                                        <p:attrNameLst>
                                          <p:attrName>r</p:attrName>
                                        </p:attrNameLst>
                                      </p:cBhvr>
                                    </p:animRot>
                                  </p:childTnLst>
                                </p:cTn>
                              </p:par>
                            </p:childTnLst>
                          </p:cTn>
                        </p:par>
                        <p:par>
                          <p:cTn id="13" fill="hold">
                            <p:stCondLst>
                              <p:cond delay="9000"/>
                            </p:stCondLst>
                            <p:childTnLst>
                              <p:par>
                                <p:cTn id="14" presetID="8" presetClass="emph" presetSubtype="0" fill="hold" grpId="0" nodeType="afterEffect">
                                  <p:stCondLst>
                                    <p:cond delay="0"/>
                                  </p:stCondLst>
                                  <p:childTnLst>
                                    <p:animRot by="21600000">
                                      <p:cBhvr>
                                        <p:cTn id="15" dur="2000" fill="hold"/>
                                        <p:tgtEl>
                                          <p:spTgt spid="153608"/>
                                        </p:tgtEl>
                                        <p:attrNameLst>
                                          <p:attrName>r</p:attrName>
                                        </p:attrNameLst>
                                      </p:cBhvr>
                                    </p:animRot>
                                  </p:childTnLst>
                                </p:cTn>
                              </p:par>
                            </p:childTnLst>
                          </p:cTn>
                        </p:par>
                        <p:par>
                          <p:cTn id="16" fill="hold">
                            <p:stCondLst>
                              <p:cond delay="11000"/>
                            </p:stCondLst>
                            <p:childTnLst>
                              <p:par>
                                <p:cTn id="17" presetID="8" presetClass="emph" presetSubtype="0" fill="hold" grpId="0" nodeType="afterEffect">
                                  <p:stCondLst>
                                    <p:cond delay="1000"/>
                                  </p:stCondLst>
                                  <p:childTnLst>
                                    <p:animRot by="21600000">
                                      <p:cBhvr>
                                        <p:cTn id="18" dur="2000" fill="hold"/>
                                        <p:tgtEl>
                                          <p:spTgt spid="153609"/>
                                        </p:tgtEl>
                                        <p:attrNameLst>
                                          <p:attrName>r</p:attrName>
                                        </p:attrNameLst>
                                      </p:cBhvr>
                                    </p:animRot>
                                  </p:childTnLst>
                                </p:cTn>
                              </p:par>
                            </p:childTnLst>
                          </p:cTn>
                        </p:par>
                        <p:par>
                          <p:cTn id="19" fill="hold">
                            <p:stCondLst>
                              <p:cond delay="14000"/>
                            </p:stCondLst>
                            <p:childTnLst>
                              <p:par>
                                <p:cTn id="20" presetID="8" presetClass="entr" presetSubtype="16" fill="hold" grpId="0" nodeType="afterEffect">
                                  <p:stCondLst>
                                    <p:cond delay="1000"/>
                                  </p:stCondLst>
                                  <p:childTnLst>
                                    <p:set>
                                      <p:cBhvr>
                                        <p:cTn id="21" dur="1" fill="hold">
                                          <p:stCondLst>
                                            <p:cond delay="0"/>
                                          </p:stCondLst>
                                        </p:cTn>
                                        <p:tgtEl>
                                          <p:spTgt spid="153603"/>
                                        </p:tgtEl>
                                        <p:attrNameLst>
                                          <p:attrName>style.visibility</p:attrName>
                                        </p:attrNameLst>
                                      </p:cBhvr>
                                      <p:to>
                                        <p:strVal val="visible"/>
                                      </p:to>
                                    </p:set>
                                    <p:animEffect transition="in" filter="diamond(in)">
                                      <p:cBhvr>
                                        <p:cTn id="22" dur="2000"/>
                                        <p:tgtEl>
                                          <p:spTgt spid="153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animBg="1"/>
      <p:bldP spid="153604" grpId="0" animBg="1"/>
      <p:bldP spid="153606" grpId="0" animBg="1"/>
      <p:bldP spid="153607" grpId="0" animBg="1"/>
      <p:bldP spid="153608" grpId="0" animBg="1"/>
      <p:bldP spid="15360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1692275" y="219075"/>
            <a:ext cx="5410200" cy="1066800"/>
          </a:xfrm>
          <a:prstGeom prst="rect">
            <a:avLst/>
          </a:prstGeom>
          <a:noFill/>
          <a:ln w="9525">
            <a:noFill/>
            <a:miter lim="800000"/>
            <a:headEnd/>
            <a:tailEnd/>
          </a:ln>
        </p:spPr>
        <p:txBody>
          <a:bodyPr wrap="none" anchor="ctr"/>
          <a:lstStyle/>
          <a:p>
            <a:pPr algn="ctr"/>
            <a:r>
              <a:rPr lang="fa-IR" sz="4400" u="sng" dirty="0">
                <a:solidFill>
                  <a:srgbClr val="C00000"/>
                </a:solidFill>
                <a:cs typeface="B Titr" pitchFamily="2" charset="-78"/>
              </a:rPr>
              <a:t>مدیریت دانش عبارت است از:</a:t>
            </a:r>
            <a:endParaRPr lang="en-US" sz="4400" u="sng" dirty="0">
              <a:solidFill>
                <a:srgbClr val="C00000"/>
              </a:solidFill>
              <a:cs typeface="B Titr" pitchFamily="2" charset="-78"/>
            </a:endParaRPr>
          </a:p>
        </p:txBody>
      </p:sp>
      <p:sp>
        <p:nvSpPr>
          <p:cNvPr id="62467" name="Rectangle 3"/>
          <p:cNvSpPr>
            <a:spLocks noChangeArrowheads="1"/>
          </p:cNvSpPr>
          <p:nvPr/>
        </p:nvSpPr>
        <p:spPr bwMode="auto">
          <a:xfrm>
            <a:off x="3143250" y="1500188"/>
            <a:ext cx="5337175" cy="5281612"/>
          </a:xfrm>
          <a:prstGeom prst="rect">
            <a:avLst/>
          </a:prstGeom>
          <a:noFill/>
          <a:ln w="28575">
            <a:noFill/>
            <a:miter lim="800000"/>
            <a:headEnd/>
            <a:tailEnd/>
          </a:ln>
        </p:spPr>
        <p:txBody>
          <a:bodyPr anchor="ctr"/>
          <a:lstStyle/>
          <a:p>
            <a:pPr marL="685800" indent="-685800" algn="r" rtl="1">
              <a:buClr>
                <a:srgbClr val="00B0F0"/>
              </a:buClr>
              <a:buFont typeface="Arial Black" panose="020B0A04020102020204" pitchFamily="34" charset="0"/>
              <a:buChar char="-"/>
            </a:pPr>
            <a:r>
              <a:rPr lang="fa-IR" sz="4800" b="1" dirty="0">
                <a:solidFill>
                  <a:srgbClr val="002060"/>
                </a:solidFill>
                <a:latin typeface="Arial Black" pitchFamily="34" charset="0"/>
                <a:cs typeface="B Mitra" pitchFamily="2" charset="-78"/>
              </a:rPr>
              <a:t> </a:t>
            </a:r>
            <a:r>
              <a:rPr lang="fa-IR" sz="4000" b="1" dirty="0">
                <a:solidFill>
                  <a:srgbClr val="002060"/>
                </a:solidFill>
                <a:latin typeface="Arial Black" pitchFamily="34" charset="0"/>
                <a:cs typeface="B Mitra" pitchFamily="2" charset="-78"/>
              </a:rPr>
              <a:t>شناسایی دانش</a:t>
            </a:r>
          </a:p>
          <a:p>
            <a:pPr marL="571500" indent="-571500" algn="r" rtl="1">
              <a:buClr>
                <a:srgbClr val="00B0F0"/>
              </a:buClr>
              <a:buFont typeface="Arial Black" panose="020B0A04020102020204" pitchFamily="34" charset="0"/>
              <a:buChar char="-"/>
            </a:pPr>
            <a:r>
              <a:rPr lang="fa-IR" sz="4000" b="1" dirty="0">
                <a:solidFill>
                  <a:srgbClr val="002060"/>
                </a:solidFill>
                <a:latin typeface="Arial Black" pitchFamily="34" charset="0"/>
                <a:cs typeface="B Mitra" pitchFamily="2" charset="-78"/>
              </a:rPr>
              <a:t> اکتساب دانش </a:t>
            </a:r>
          </a:p>
          <a:p>
            <a:pPr marL="571500" indent="-571500" algn="r" rtl="1">
              <a:buClr>
                <a:srgbClr val="00B0F0"/>
              </a:buClr>
              <a:buFont typeface="Arial Black" panose="020B0A04020102020204" pitchFamily="34" charset="0"/>
              <a:buChar char="-"/>
            </a:pPr>
            <a:r>
              <a:rPr lang="fa-IR" sz="4000" b="1" dirty="0">
                <a:solidFill>
                  <a:srgbClr val="002060"/>
                </a:solidFill>
                <a:latin typeface="Arial Black" pitchFamily="34" charset="0"/>
                <a:cs typeface="B Mitra" pitchFamily="2" charset="-78"/>
              </a:rPr>
              <a:t> تدوین دانش </a:t>
            </a:r>
          </a:p>
          <a:p>
            <a:pPr marL="571500" indent="-571500" algn="r" rtl="1">
              <a:buClr>
                <a:srgbClr val="00B0F0"/>
              </a:buClr>
              <a:buFont typeface="Arial Black" panose="020B0A04020102020204" pitchFamily="34" charset="0"/>
              <a:buChar char="-"/>
            </a:pPr>
            <a:r>
              <a:rPr lang="fa-IR" sz="4000" b="1" dirty="0">
                <a:solidFill>
                  <a:srgbClr val="002060"/>
                </a:solidFill>
                <a:latin typeface="Arial Black" pitchFamily="34" charset="0"/>
                <a:cs typeface="B Mitra" pitchFamily="2" charset="-78"/>
              </a:rPr>
              <a:t> اشتراک دانش </a:t>
            </a:r>
          </a:p>
          <a:p>
            <a:pPr marL="571500" indent="-571500" algn="r" rtl="1">
              <a:buClr>
                <a:srgbClr val="00B0F0"/>
              </a:buClr>
              <a:buFont typeface="Arial Black" panose="020B0A04020102020204" pitchFamily="34" charset="0"/>
              <a:buChar char="-"/>
            </a:pPr>
            <a:r>
              <a:rPr lang="fa-IR" sz="4000" b="1" dirty="0">
                <a:solidFill>
                  <a:srgbClr val="002060"/>
                </a:solidFill>
                <a:latin typeface="Arial Black" pitchFamily="34" charset="0"/>
                <a:cs typeface="B Mitra" pitchFamily="2" charset="-78"/>
              </a:rPr>
              <a:t> استفاده دانش </a:t>
            </a:r>
          </a:p>
          <a:p>
            <a:pPr marL="571500" indent="-571500" algn="r" rtl="1">
              <a:buClr>
                <a:srgbClr val="00B0F0"/>
              </a:buClr>
              <a:buFont typeface="Arial Black" panose="020B0A04020102020204" pitchFamily="34" charset="0"/>
              <a:buChar char="-"/>
            </a:pPr>
            <a:r>
              <a:rPr lang="fa-IR" sz="4000" b="1" dirty="0">
                <a:solidFill>
                  <a:srgbClr val="002060"/>
                </a:solidFill>
                <a:latin typeface="Arial Black" pitchFamily="34" charset="0"/>
                <a:cs typeface="B Mitra" pitchFamily="2" charset="-78"/>
              </a:rPr>
              <a:t> ذخیره سازی دانش </a:t>
            </a:r>
          </a:p>
          <a:p>
            <a:pPr marL="571500" indent="-571500" algn="r" rtl="1">
              <a:buClr>
                <a:srgbClr val="00B0F0"/>
              </a:buClr>
              <a:buFont typeface="Arial Black" panose="020B0A04020102020204" pitchFamily="34" charset="0"/>
              <a:buChar char="-"/>
            </a:pPr>
            <a:r>
              <a:rPr lang="fa-IR" sz="4000" b="1" dirty="0">
                <a:solidFill>
                  <a:srgbClr val="002060"/>
                </a:solidFill>
                <a:latin typeface="Arial Black" pitchFamily="34" charset="0"/>
                <a:cs typeface="B Mitra" pitchFamily="2" charset="-78"/>
              </a:rPr>
              <a:t> ارزیابی دانش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Scale>
                                      <p:cBhvr>
                                        <p:cTn id="7" dur="1000" decel="50000" fill="hold">
                                          <p:stCondLst>
                                            <p:cond delay="0"/>
                                          </p:stCondLst>
                                        </p:cTn>
                                        <p:tgtEl>
                                          <p:spTgt spid="6246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2467">
                                            <p:txEl>
                                              <p:pRg st="0" end="0"/>
                                            </p:txEl>
                                          </p:spTgt>
                                        </p:tgtEl>
                                        <p:attrNameLst>
                                          <p:attrName>ppt_x</p:attrName>
                                          <p:attrName>ppt_y</p:attrName>
                                        </p:attrNameLst>
                                      </p:cBhvr>
                                    </p:animMotion>
                                    <p:animEffect transition="in" filter="fade">
                                      <p:cBhvr>
                                        <p:cTn id="9" dur="1000"/>
                                        <p:tgtEl>
                                          <p:spTgt spid="6246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nodeType="clickEffect">
                                  <p:stCondLst>
                                    <p:cond delay="0"/>
                                  </p:stCondLst>
                                  <p:childTnLst>
                                    <p:set>
                                      <p:cBhvr>
                                        <p:cTn id="13" dur="1" fill="hold">
                                          <p:stCondLst>
                                            <p:cond delay="0"/>
                                          </p:stCondLst>
                                        </p:cTn>
                                        <p:tgtEl>
                                          <p:spTgt spid="62467">
                                            <p:txEl>
                                              <p:pRg st="1" end="1"/>
                                            </p:txEl>
                                          </p:spTgt>
                                        </p:tgtEl>
                                        <p:attrNameLst>
                                          <p:attrName>style.visibility</p:attrName>
                                        </p:attrNameLst>
                                      </p:cBhvr>
                                      <p:to>
                                        <p:strVal val="visible"/>
                                      </p:to>
                                    </p:set>
                                    <p:animEffect transition="in" filter="fade">
                                      <p:cBhvr>
                                        <p:cTn id="14" dur="800" decel="100000"/>
                                        <p:tgtEl>
                                          <p:spTgt spid="62467">
                                            <p:txEl>
                                              <p:pRg st="1" end="1"/>
                                            </p:txEl>
                                          </p:spTgt>
                                        </p:tgtEl>
                                      </p:cBhvr>
                                    </p:animEffect>
                                    <p:anim calcmode="lin" valueType="num">
                                      <p:cBhvr>
                                        <p:cTn id="15" dur="800" decel="100000" fill="hold"/>
                                        <p:tgtEl>
                                          <p:spTgt spid="62467">
                                            <p:txEl>
                                              <p:pRg st="1" end="1"/>
                                            </p:txEl>
                                          </p:spTgt>
                                        </p:tgtEl>
                                        <p:attrNameLst>
                                          <p:attrName>style.rotation</p:attrName>
                                        </p:attrNameLst>
                                      </p:cBhvr>
                                      <p:tavLst>
                                        <p:tav tm="0">
                                          <p:val>
                                            <p:fltVal val="-90"/>
                                          </p:val>
                                        </p:tav>
                                        <p:tav tm="100000">
                                          <p:val>
                                            <p:fltVal val="0"/>
                                          </p:val>
                                        </p:tav>
                                      </p:tavLst>
                                    </p:anim>
                                    <p:anim calcmode="lin" valueType="num">
                                      <p:cBhvr>
                                        <p:cTn id="16" dur="800" decel="100000" fill="hold"/>
                                        <p:tgtEl>
                                          <p:spTgt spid="62467">
                                            <p:txEl>
                                              <p:pRg st="1" end="1"/>
                                            </p:txEl>
                                          </p:spTgt>
                                        </p:tgtEl>
                                        <p:attrNameLst>
                                          <p:attrName>ppt_x</p:attrName>
                                        </p:attrNameLst>
                                      </p:cBhvr>
                                      <p:tavLst>
                                        <p:tav tm="0">
                                          <p:val>
                                            <p:strVal val="#ppt_x+0.4"/>
                                          </p:val>
                                        </p:tav>
                                        <p:tav tm="100000">
                                          <p:val>
                                            <p:strVal val="#ppt_x-0.05"/>
                                          </p:val>
                                        </p:tav>
                                      </p:tavLst>
                                    </p:anim>
                                    <p:anim calcmode="lin" valueType="num">
                                      <p:cBhvr>
                                        <p:cTn id="17" dur="800" decel="100000" fill="hold"/>
                                        <p:tgtEl>
                                          <p:spTgt spid="62467">
                                            <p:txEl>
                                              <p:pRg st="1" end="1"/>
                                            </p:txEl>
                                          </p:spTgt>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62467">
                                            <p:txEl>
                                              <p:pRg st="1" end="1"/>
                                            </p:txEl>
                                          </p:spTgt>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62467">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2467">
                                            <p:txEl>
                                              <p:pRg st="2" end="2"/>
                                            </p:txEl>
                                          </p:spTgt>
                                        </p:tgtEl>
                                        <p:attrNameLst>
                                          <p:attrName>style.visibility</p:attrName>
                                        </p:attrNameLst>
                                      </p:cBhvr>
                                      <p:to>
                                        <p:strVal val="visible"/>
                                      </p:to>
                                    </p:set>
                                    <p:anim calcmode="lin" valueType="num">
                                      <p:cBhvr additive="base">
                                        <p:cTn id="24" dur="5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24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62467">
                                            <p:txEl>
                                              <p:pRg st="3" end="3"/>
                                            </p:txEl>
                                          </p:spTgt>
                                        </p:tgtEl>
                                        <p:attrNameLst>
                                          <p:attrName>style.visibility</p:attrName>
                                        </p:attrNameLst>
                                      </p:cBhvr>
                                      <p:to>
                                        <p:strVal val="visible"/>
                                      </p:to>
                                    </p:set>
                                    <p:animEffect transition="in" filter="strips(downLeft)">
                                      <p:cBhvr>
                                        <p:cTn id="30" dur="500"/>
                                        <p:tgtEl>
                                          <p:spTgt spid="62467">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62467">
                                            <p:txEl>
                                              <p:pRg st="4" end="4"/>
                                            </p:txEl>
                                          </p:spTgt>
                                        </p:tgtEl>
                                        <p:attrNameLst>
                                          <p:attrName>style.visibility</p:attrName>
                                        </p:attrNameLst>
                                      </p:cBhvr>
                                      <p:to>
                                        <p:strVal val="visible"/>
                                      </p:to>
                                    </p:set>
                                    <p:animScale>
                                      <p:cBhvr>
                                        <p:cTn id="35" dur="1000" decel="50000" fill="hold">
                                          <p:stCondLst>
                                            <p:cond delay="0"/>
                                          </p:stCondLst>
                                        </p:cTn>
                                        <p:tgtEl>
                                          <p:spTgt spid="62467">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62467">
                                            <p:txEl>
                                              <p:pRg st="4" end="4"/>
                                            </p:txEl>
                                          </p:spTgt>
                                        </p:tgtEl>
                                        <p:attrNameLst>
                                          <p:attrName>ppt_x</p:attrName>
                                          <p:attrName>ppt_y</p:attrName>
                                        </p:attrNameLst>
                                      </p:cBhvr>
                                    </p:animMotion>
                                    <p:animEffect transition="in" filter="fade">
                                      <p:cBhvr>
                                        <p:cTn id="37" dur="1000"/>
                                        <p:tgtEl>
                                          <p:spTgt spid="62467">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nodeType="clickEffect">
                                  <p:stCondLst>
                                    <p:cond delay="0"/>
                                  </p:stCondLst>
                                  <p:childTnLst>
                                    <p:set>
                                      <p:cBhvr>
                                        <p:cTn id="41" dur="1" fill="hold">
                                          <p:stCondLst>
                                            <p:cond delay="0"/>
                                          </p:stCondLst>
                                        </p:cTn>
                                        <p:tgtEl>
                                          <p:spTgt spid="62467">
                                            <p:txEl>
                                              <p:pRg st="5" end="5"/>
                                            </p:txEl>
                                          </p:spTgt>
                                        </p:tgtEl>
                                        <p:attrNameLst>
                                          <p:attrName>style.visibility</p:attrName>
                                        </p:attrNameLst>
                                      </p:cBhvr>
                                      <p:to>
                                        <p:strVal val="visible"/>
                                      </p:to>
                                    </p:set>
                                    <p:animScale>
                                      <p:cBhvr>
                                        <p:cTn id="42" dur="1000" decel="50000" fill="hold">
                                          <p:stCondLst>
                                            <p:cond delay="0"/>
                                          </p:stCondLst>
                                        </p:cTn>
                                        <p:tgtEl>
                                          <p:spTgt spid="62467">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62467">
                                            <p:txEl>
                                              <p:pRg st="5" end="5"/>
                                            </p:txEl>
                                          </p:spTgt>
                                        </p:tgtEl>
                                        <p:attrNameLst>
                                          <p:attrName>ppt_x</p:attrName>
                                          <p:attrName>ppt_y</p:attrName>
                                        </p:attrNameLst>
                                      </p:cBhvr>
                                    </p:animMotion>
                                    <p:animEffect transition="in" filter="fade">
                                      <p:cBhvr>
                                        <p:cTn id="44" dur="1000"/>
                                        <p:tgtEl>
                                          <p:spTgt spid="62467">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5" presetClass="entr" presetSubtype="0" fill="hold" nodeType="clickEffect">
                                  <p:stCondLst>
                                    <p:cond delay="0"/>
                                  </p:stCondLst>
                                  <p:childTnLst>
                                    <p:set>
                                      <p:cBhvr>
                                        <p:cTn id="48" dur="1" fill="hold">
                                          <p:stCondLst>
                                            <p:cond delay="0"/>
                                          </p:stCondLst>
                                        </p:cTn>
                                        <p:tgtEl>
                                          <p:spTgt spid="62467">
                                            <p:txEl>
                                              <p:pRg st="6" end="6"/>
                                            </p:txEl>
                                          </p:spTgt>
                                        </p:tgtEl>
                                        <p:attrNameLst>
                                          <p:attrName>style.visibility</p:attrName>
                                        </p:attrNameLst>
                                      </p:cBhvr>
                                      <p:to>
                                        <p:strVal val="visible"/>
                                      </p:to>
                                    </p:set>
                                    <p:animEffect transition="in" filter="fade">
                                      <p:cBhvr>
                                        <p:cTn id="49" dur="2000"/>
                                        <p:tgtEl>
                                          <p:spTgt spid="62467">
                                            <p:txEl>
                                              <p:pRg st="6" end="6"/>
                                            </p:txEl>
                                          </p:spTgt>
                                        </p:tgtEl>
                                      </p:cBhvr>
                                    </p:animEffect>
                                    <p:anim calcmode="lin" valueType="num">
                                      <p:cBhvr>
                                        <p:cTn id="50" dur="2000" fill="hold"/>
                                        <p:tgtEl>
                                          <p:spTgt spid="62467">
                                            <p:txEl>
                                              <p:pRg st="6" end="6"/>
                                            </p:txEl>
                                          </p:spTgt>
                                        </p:tgtEl>
                                        <p:attrNameLst>
                                          <p:attrName>style.rotation</p:attrName>
                                        </p:attrNameLst>
                                      </p:cBhvr>
                                      <p:tavLst>
                                        <p:tav tm="0">
                                          <p:val>
                                            <p:fltVal val="720"/>
                                          </p:val>
                                        </p:tav>
                                        <p:tav tm="100000">
                                          <p:val>
                                            <p:fltVal val="0"/>
                                          </p:val>
                                        </p:tav>
                                      </p:tavLst>
                                    </p:anim>
                                    <p:anim calcmode="lin" valueType="num">
                                      <p:cBhvr>
                                        <p:cTn id="51" dur="2000" fill="hold"/>
                                        <p:tgtEl>
                                          <p:spTgt spid="62467">
                                            <p:txEl>
                                              <p:pRg st="6" end="6"/>
                                            </p:txEl>
                                          </p:spTgt>
                                        </p:tgtEl>
                                        <p:attrNameLst>
                                          <p:attrName>ppt_h</p:attrName>
                                        </p:attrNameLst>
                                      </p:cBhvr>
                                      <p:tavLst>
                                        <p:tav tm="0">
                                          <p:val>
                                            <p:fltVal val="0"/>
                                          </p:val>
                                        </p:tav>
                                        <p:tav tm="100000">
                                          <p:val>
                                            <p:strVal val="#ppt_h"/>
                                          </p:val>
                                        </p:tav>
                                      </p:tavLst>
                                    </p:anim>
                                    <p:anim calcmode="lin" valueType="num">
                                      <p:cBhvr>
                                        <p:cTn id="52" dur="2000" fill="hold"/>
                                        <p:tgtEl>
                                          <p:spTgt spid="62467">
                                            <p:txEl>
                                              <p:pRg st="6" end="6"/>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958975" y="274638"/>
            <a:ext cx="5965825" cy="1143000"/>
          </a:xfrm>
        </p:spPr>
        <p:txBody>
          <a:bodyPr>
            <a:normAutofit fontScale="90000"/>
          </a:bodyPr>
          <a:lstStyle/>
          <a:p>
            <a:pPr algn="ctr" eaLnBrk="1" fontAlgn="auto" hangingPunct="1">
              <a:spcAft>
                <a:spcPts val="0"/>
              </a:spcAft>
              <a:defRPr/>
            </a:pPr>
            <a:r>
              <a:rPr lang="ar-QA" dirty="0">
                <a:cs typeface="B Titr" pitchFamily="2" charset="-78"/>
              </a:rPr>
              <a:t>دانش آشکار و دانش پنهان</a:t>
            </a:r>
            <a:r>
              <a:rPr lang="ar-QA" dirty="0"/>
              <a:t/>
            </a:r>
            <a:br>
              <a:rPr lang="ar-QA" dirty="0"/>
            </a:br>
            <a:endParaRPr lang="en-US" dirty="0"/>
          </a:p>
        </p:txBody>
      </p:sp>
      <p:pic>
        <p:nvPicPr>
          <p:cNvPr id="41987" name="Picture 3" descr="ICEBERG_UN"/>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533400" y="1752600"/>
            <a:ext cx="7734606" cy="4797425"/>
          </a:xfrm>
          <a:prstGeom prst="rect">
            <a:avLst/>
          </a:prstGeom>
          <a:noFill/>
          <a:ln w="9525">
            <a:noFill/>
            <a:miter lim="800000"/>
            <a:headEnd/>
            <a:tailEnd/>
          </a:ln>
        </p:spPr>
      </p:pic>
      <p:sp>
        <p:nvSpPr>
          <p:cNvPr id="41988" name="WordArt 4"/>
          <p:cNvSpPr>
            <a:spLocks noChangeArrowheads="1" noChangeShapeType="1" noTextEdit="1"/>
          </p:cNvSpPr>
          <p:nvPr/>
        </p:nvSpPr>
        <p:spPr bwMode="auto">
          <a:xfrm>
            <a:off x="2309813" y="1143000"/>
            <a:ext cx="5538787" cy="533400"/>
          </a:xfrm>
          <a:prstGeom prst="rect">
            <a:avLst/>
          </a:prstGeom>
        </p:spPr>
        <p:txBody>
          <a:bodyPr wrap="none" fromWordArt="1">
            <a:prstTxWarp prst="textPlain">
              <a:avLst>
                <a:gd name="adj" fmla="val 50000"/>
              </a:avLst>
            </a:prstTxWarp>
          </a:bodyPr>
          <a:lstStyle/>
          <a:p>
            <a:pPr algn="ctr"/>
            <a:r>
              <a:rPr lang="en-US" sz="3600" b="1" kern="10" dirty="0">
                <a:ln w="12700">
                  <a:solidFill>
                    <a:srgbClr val="000000"/>
                  </a:solidFill>
                  <a:round/>
                  <a:headEnd/>
                  <a:tailEnd/>
                </a:ln>
                <a:solidFill>
                  <a:srgbClr val="FF0000"/>
                </a:solidFill>
                <a:effectLst>
                  <a:outerShdw blurRad="38100" dist="38100" dir="2700000" algn="tl">
                    <a:srgbClr val="000000">
                      <a:alpha val="43137"/>
                    </a:srgbClr>
                  </a:outerShdw>
                </a:effectLst>
                <a:latin typeface="Times New Roman"/>
                <a:cs typeface="Times New Roman"/>
              </a:rPr>
              <a:t>Tacit &amp; Explicit Knowledge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1295400"/>
            <a:ext cx="7696200" cy="4042132"/>
          </a:xfrm>
          <a:prstGeom prst="rect">
            <a:avLst/>
          </a:prstGeom>
        </p:spPr>
        <p:txBody>
          <a:bodyPr>
            <a:spAutoFit/>
          </a:bodyPr>
          <a:lstStyle/>
          <a:p>
            <a:pPr algn="ctr" rtl="1" fontAlgn="auto">
              <a:lnSpc>
                <a:spcPts val="180"/>
              </a:lnSpc>
              <a:spcBef>
                <a:spcPts val="0"/>
              </a:spcBef>
              <a:spcAft>
                <a:spcPts val="0"/>
              </a:spcAft>
              <a:buClr>
                <a:srgbClr val="7030A0"/>
              </a:buClr>
              <a:defRPr/>
            </a:pPr>
            <a:endParaRPr lang="fa-IR" sz="1500" b="1" dirty="0">
              <a:solidFill>
                <a:srgbClr val="0070C0"/>
              </a:solidFill>
              <a:effectLst>
                <a:outerShdw blurRad="38100" dist="38100" dir="2700000" algn="tl">
                  <a:srgbClr val="C0C0C0"/>
                </a:outerShdw>
              </a:effectLst>
              <a:latin typeface="B Tahoma" pitchFamily="34" charset="0"/>
              <a:ea typeface="B Tahoma" pitchFamily="34" charset="0"/>
              <a:cs typeface="B Nazanin" pitchFamily="2" charset="-78"/>
            </a:endParaRPr>
          </a:p>
          <a:p>
            <a:pPr algn="ctr" rtl="1" fontAlgn="auto">
              <a:lnSpc>
                <a:spcPts val="5080"/>
              </a:lnSpc>
              <a:spcBef>
                <a:spcPts val="0"/>
              </a:spcBef>
              <a:spcAft>
                <a:spcPts val="0"/>
              </a:spcAft>
              <a:buClr>
                <a:srgbClr val="7030A0"/>
              </a:buClr>
              <a:defRPr/>
            </a:pPr>
            <a:r>
              <a:rPr lang="fa-IR" sz="4400" b="1" dirty="0" smtClean="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rPr>
              <a:t>استخراج </a:t>
            </a:r>
            <a:r>
              <a:rPr lang="fa-IR" sz="4400" b="1" dirty="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rPr>
              <a:t>دانش پنهان </a:t>
            </a:r>
            <a:r>
              <a:rPr lang="fa-IR" sz="4400" b="1" dirty="0" smtClean="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rPr>
              <a:t>را آشکار و </a:t>
            </a:r>
            <a:r>
              <a:rPr lang="fa-IR" sz="4400" b="1" dirty="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rPr>
              <a:t>غنی سازی </a:t>
            </a:r>
            <a:r>
              <a:rPr lang="fa-IR" sz="4400" b="1" dirty="0" smtClean="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rPr>
              <a:t>کنید</a:t>
            </a:r>
          </a:p>
          <a:p>
            <a:pPr algn="ctr" rtl="1" fontAlgn="auto">
              <a:lnSpc>
                <a:spcPts val="5080"/>
              </a:lnSpc>
              <a:spcBef>
                <a:spcPts val="0"/>
              </a:spcBef>
              <a:spcAft>
                <a:spcPts val="0"/>
              </a:spcAft>
              <a:buClr>
                <a:srgbClr val="7030A0"/>
              </a:buClr>
              <a:defRPr/>
            </a:pPr>
            <a:endParaRPr lang="en-US" sz="4400" b="1" dirty="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endParaRPr>
          </a:p>
          <a:p>
            <a:pPr algn="ctr" rtl="1" fontAlgn="auto">
              <a:lnSpc>
                <a:spcPts val="5080"/>
              </a:lnSpc>
              <a:spcBef>
                <a:spcPts val="0"/>
              </a:spcBef>
              <a:spcAft>
                <a:spcPts val="0"/>
              </a:spcAft>
              <a:buClr>
                <a:srgbClr val="7030A0"/>
              </a:buClr>
              <a:defRPr/>
            </a:pPr>
            <a:endParaRPr lang="fa-IR" sz="4400" b="1" dirty="0">
              <a:solidFill>
                <a:srgbClr val="0070C0"/>
              </a:solidFill>
              <a:effectLst>
                <a:outerShdw blurRad="38100" dist="38100" dir="2700000" algn="tl">
                  <a:srgbClr val="C0C0C0"/>
                </a:outerShdw>
              </a:effectLst>
              <a:latin typeface="B Tahoma" pitchFamily="34" charset="0"/>
              <a:ea typeface="B Tahoma" pitchFamily="34" charset="0"/>
              <a:cs typeface="B Nazanin" pitchFamily="2" charset="-78"/>
            </a:endParaRPr>
          </a:p>
          <a:p>
            <a:pPr algn="ctr" fontAlgn="auto">
              <a:lnSpc>
                <a:spcPts val="5080"/>
              </a:lnSpc>
              <a:spcBef>
                <a:spcPts val="0"/>
              </a:spcBef>
              <a:spcAft>
                <a:spcPts val="0"/>
              </a:spcAft>
              <a:buClr>
                <a:srgbClr val="7030A0"/>
              </a:buClr>
              <a:defRPr/>
            </a:pPr>
            <a:r>
              <a:rPr lang="en-US" sz="4000" b="1" dirty="0" smtClean="0">
                <a:solidFill>
                  <a:srgbClr val="0070C0"/>
                </a:solidFill>
                <a:effectLst>
                  <a:outerShdw blurRad="38100" dist="38100" dir="2700000" algn="tl">
                    <a:srgbClr val="C0C0C0"/>
                  </a:outerShdw>
                </a:effectLst>
                <a:latin typeface="B Tahoma" pitchFamily="34" charset="0"/>
                <a:ea typeface="B Tahoma" pitchFamily="34" charset="0"/>
                <a:cs typeface="B Nazanin" pitchFamily="2" charset="-78"/>
              </a:rPr>
              <a:t> </a:t>
            </a:r>
            <a:r>
              <a:rPr lang="en-US" sz="4000" b="1" dirty="0">
                <a:solidFill>
                  <a:srgbClr val="0070C0"/>
                </a:solidFill>
                <a:effectLst>
                  <a:outerShdw blurRad="38100" dist="38100" dir="2700000" algn="tl">
                    <a:srgbClr val="C0C0C0"/>
                  </a:outerShdw>
                </a:effectLst>
                <a:latin typeface="B Tahoma" pitchFamily="34" charset="0"/>
                <a:ea typeface="B Tahoma" pitchFamily="34" charset="0"/>
                <a:cs typeface="B Nazanin" pitchFamily="2" charset="-78"/>
              </a:rPr>
              <a:t>Enrich </a:t>
            </a:r>
            <a:r>
              <a:rPr lang="en-US" sz="4000" b="1" dirty="0" smtClean="0">
                <a:solidFill>
                  <a:srgbClr val="0070C0"/>
                </a:solidFill>
                <a:effectLst>
                  <a:outerShdw blurRad="38100" dist="38100" dir="2700000" algn="tl">
                    <a:srgbClr val="C0C0C0"/>
                  </a:outerShdw>
                </a:effectLst>
                <a:latin typeface="B Tahoma" pitchFamily="34" charset="0"/>
                <a:ea typeface="B Tahoma" pitchFamily="34" charset="0"/>
                <a:cs typeface="B Nazanin" pitchFamily="2" charset="-78"/>
              </a:rPr>
              <a:t>Tacit Knowledge Of Explicit Knowledge</a:t>
            </a:r>
            <a:endParaRPr lang="en-US" sz="4000" b="1" dirty="0">
              <a:solidFill>
                <a:srgbClr val="0070C0"/>
              </a:solidFill>
              <a:effectLst>
                <a:outerShdw blurRad="38100" dist="38100" dir="2700000" algn="tl">
                  <a:srgbClr val="C0C0C0"/>
                </a:outerShdw>
              </a:effectLst>
              <a:latin typeface="B Tahoma" pitchFamily="34" charset="0"/>
              <a:ea typeface="B Tahoma" pitchFamily="34" charset="0"/>
              <a:cs typeface="B Nazanin" pitchFamily="2" charset="-78"/>
            </a:endParaRPr>
          </a:p>
        </p:txBody>
      </p:sp>
    </p:spTree>
  </p:cSld>
  <p:clrMapOvr>
    <a:masterClrMapping/>
  </p:clrMapOvr>
  <p:transition>
    <p:cover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6" descr="D:\Documents\www\public\Documents\Knowledge_Management\GeoQuest\graphics\portals.gif"/>
          <p:cNvPicPr>
            <a:picLocks noChangeAspect="1" noChangeArrowheads="1"/>
          </p:cNvPicPr>
          <p:nvPr/>
        </p:nvPicPr>
        <p:blipFill>
          <a:blip r:embed="rId3" cstate="print"/>
          <a:srcRect b="16048"/>
          <a:stretch>
            <a:fillRect/>
          </a:stretch>
        </p:blipFill>
        <p:spPr bwMode="auto">
          <a:xfrm>
            <a:off x="71438" y="3813175"/>
            <a:ext cx="1252537" cy="2117725"/>
          </a:xfrm>
          <a:prstGeom prst="rect">
            <a:avLst/>
          </a:prstGeom>
          <a:noFill/>
          <a:ln w="9525">
            <a:noFill/>
            <a:miter lim="800000"/>
            <a:headEnd/>
            <a:tailEnd/>
          </a:ln>
        </p:spPr>
      </p:pic>
      <p:pic>
        <p:nvPicPr>
          <p:cNvPr id="20484" name="Picture 3" descr="D:\Documents\www\public\Slides\OFS_Slides\IRO_Folder\road_gradient.gif"/>
          <p:cNvPicPr>
            <a:picLocks noChangeAspect="1" noChangeArrowheads="1"/>
          </p:cNvPicPr>
          <p:nvPr/>
        </p:nvPicPr>
        <p:blipFill>
          <a:blip r:embed="rId4" cstate="print"/>
          <a:srcRect t="2570" r="-880"/>
          <a:stretch>
            <a:fillRect/>
          </a:stretch>
        </p:blipFill>
        <p:spPr bwMode="auto">
          <a:xfrm>
            <a:off x="457200" y="2438400"/>
            <a:ext cx="8540750" cy="4230688"/>
          </a:xfrm>
          <a:prstGeom prst="rect">
            <a:avLst/>
          </a:prstGeom>
          <a:noFill/>
          <a:ln w="9525">
            <a:noFill/>
            <a:miter lim="800000"/>
            <a:headEnd/>
            <a:tailEnd/>
          </a:ln>
        </p:spPr>
      </p:pic>
      <p:pic>
        <p:nvPicPr>
          <p:cNvPr id="20485" name="Picture 4" descr="D:\Documents\www\public\Slides\OFS_Slides\IRO_Folder\CoP.gif"/>
          <p:cNvPicPr>
            <a:picLocks noChangeAspect="1" noChangeArrowheads="1"/>
          </p:cNvPicPr>
          <p:nvPr/>
        </p:nvPicPr>
        <p:blipFill>
          <a:blip r:embed="rId5" cstate="print"/>
          <a:srcRect b="7437"/>
          <a:stretch>
            <a:fillRect/>
          </a:stretch>
        </p:blipFill>
        <p:spPr bwMode="auto">
          <a:xfrm>
            <a:off x="3048000" y="4267200"/>
            <a:ext cx="1809750" cy="2212975"/>
          </a:xfrm>
          <a:prstGeom prst="rect">
            <a:avLst/>
          </a:prstGeom>
          <a:noFill/>
          <a:ln w="9525">
            <a:noFill/>
            <a:miter lim="800000"/>
            <a:headEnd/>
            <a:tailEnd/>
          </a:ln>
        </p:spPr>
      </p:pic>
      <p:sp>
        <p:nvSpPr>
          <p:cNvPr id="6" name="Rectangle 5"/>
          <p:cNvSpPr/>
          <p:nvPr/>
        </p:nvSpPr>
        <p:spPr>
          <a:xfrm>
            <a:off x="1447800" y="457200"/>
            <a:ext cx="7315199" cy="1569660"/>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defRPr/>
            </a:pPr>
            <a:r>
              <a:rPr lang="en-US" sz="4800" b="1" dirty="0" smtClean="0">
                <a:ln w="17780" cmpd="sng">
                  <a:solidFill>
                    <a:srgbClr val="FFFFFF"/>
                  </a:solidFill>
                  <a:prstDash val="solid"/>
                  <a:miter lim="800000"/>
                </a:ln>
                <a:solidFill>
                  <a:srgbClr val="FFFF00"/>
                </a:solidFill>
                <a:effectLst>
                  <a:outerShdw blurRad="50800" algn="tl" rotWithShape="0">
                    <a:srgbClr val="000000"/>
                  </a:outerShdw>
                </a:effectLst>
              </a:rPr>
              <a:t>Roadmap</a:t>
            </a:r>
            <a:r>
              <a:rPr lang="fa-IR" sz="4800" b="1" dirty="0" smtClean="0">
                <a:ln w="17780" cmpd="sng">
                  <a:solidFill>
                    <a:srgbClr val="FFFFFF"/>
                  </a:solidFill>
                  <a:prstDash val="solid"/>
                  <a:miter lim="800000"/>
                </a:ln>
                <a:solidFill>
                  <a:srgbClr val="FFFF00"/>
                </a:solidFill>
                <a:effectLst>
                  <a:outerShdw blurRad="50800" algn="tl" rotWithShape="0">
                    <a:srgbClr val="000000"/>
                  </a:outerShdw>
                </a:effectLst>
              </a:rPr>
              <a:t> </a:t>
            </a:r>
            <a:r>
              <a:rPr lang="en-US" sz="4800" b="1" dirty="0" smtClean="0">
                <a:ln w="17780" cmpd="sng">
                  <a:solidFill>
                    <a:srgbClr val="FFFFFF"/>
                  </a:solidFill>
                  <a:prstDash val="solid"/>
                  <a:miter lim="800000"/>
                </a:ln>
                <a:solidFill>
                  <a:srgbClr val="FFFF00"/>
                </a:solidFill>
                <a:effectLst>
                  <a:outerShdw blurRad="50800" algn="tl" rotWithShape="0">
                    <a:srgbClr val="000000"/>
                  </a:outerShdw>
                </a:effectLst>
              </a:rPr>
              <a:t>For Extracting Tacit Knowledge </a:t>
            </a:r>
            <a:endParaRPr lang="en-US" sz="4800" b="1" dirty="0">
              <a:ln w="17780" cmpd="sng">
                <a:solidFill>
                  <a:srgbClr val="FFFFFF"/>
                </a:solidFill>
                <a:prstDash val="solid"/>
                <a:miter lim="800000"/>
              </a:ln>
              <a:solidFill>
                <a:srgbClr val="FFFF00"/>
              </a:solidFill>
              <a:effectLst>
                <a:outerShdw blurRad="50800" algn="tl" rotWithShape="0">
                  <a:srgbClr val="000000"/>
                </a:outerShdw>
              </a:effectLst>
            </a:endParaRPr>
          </a:p>
        </p:txBody>
      </p:sp>
      <p:pic>
        <p:nvPicPr>
          <p:cNvPr id="20483" name="Picture 2" descr="D:\Documents\www\public\Slides\OFS_Slides\IRO_Folder\bp.gif"/>
          <p:cNvPicPr>
            <a:picLocks noChangeAspect="1" noChangeArrowheads="1"/>
          </p:cNvPicPr>
          <p:nvPr/>
        </p:nvPicPr>
        <p:blipFill>
          <a:blip r:embed="rId6" cstate="print"/>
          <a:srcRect b="18689"/>
          <a:stretch>
            <a:fillRect/>
          </a:stretch>
        </p:blipFill>
        <p:spPr bwMode="auto">
          <a:xfrm>
            <a:off x="1371600" y="4038600"/>
            <a:ext cx="1517650" cy="21066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p:cTn id="12" dur="500" fill="hold"/>
                                        <p:tgtEl>
                                          <p:spTgt spid="20484"/>
                                        </p:tgtEl>
                                        <p:attrNameLst>
                                          <p:attrName>ppt_w</p:attrName>
                                        </p:attrNameLst>
                                      </p:cBhvr>
                                      <p:tavLst>
                                        <p:tav tm="0">
                                          <p:val>
                                            <p:fltVal val="0"/>
                                          </p:val>
                                        </p:tav>
                                        <p:tav tm="100000">
                                          <p:val>
                                            <p:strVal val="#ppt_w"/>
                                          </p:val>
                                        </p:tav>
                                      </p:tavLst>
                                    </p:anim>
                                    <p:anim calcmode="lin" valueType="num">
                                      <p:cBhvr>
                                        <p:cTn id="13" dur="500" fill="hold"/>
                                        <p:tgtEl>
                                          <p:spTgt spid="20484"/>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20482"/>
                                        </p:tgtEl>
                                        <p:attrNameLst>
                                          <p:attrName>style.visibility</p:attrName>
                                        </p:attrNameLst>
                                      </p:cBhvr>
                                      <p:to>
                                        <p:strVal val="visible"/>
                                      </p:to>
                                    </p:set>
                                    <p:animEffect transition="in" filter="fade">
                                      <p:cBhvr>
                                        <p:cTn id="18" dur="1000"/>
                                        <p:tgtEl>
                                          <p:spTgt spid="20482"/>
                                        </p:tgtEl>
                                      </p:cBhvr>
                                    </p:animEffect>
                                    <p:anim calcmode="lin" valueType="num">
                                      <p:cBhvr>
                                        <p:cTn id="19" dur="1000" fill="hold"/>
                                        <p:tgtEl>
                                          <p:spTgt spid="20482"/>
                                        </p:tgtEl>
                                        <p:attrNameLst>
                                          <p:attrName>ppt_x</p:attrName>
                                        </p:attrNameLst>
                                      </p:cBhvr>
                                      <p:tavLst>
                                        <p:tav tm="0">
                                          <p:val>
                                            <p:strVal val="#ppt_x"/>
                                          </p:val>
                                        </p:tav>
                                        <p:tav tm="100000">
                                          <p:val>
                                            <p:strVal val="#ppt_x"/>
                                          </p:val>
                                        </p:tav>
                                      </p:tavLst>
                                    </p:anim>
                                    <p:anim calcmode="lin" valueType="num">
                                      <p:cBhvr>
                                        <p:cTn id="20" dur="1000" fill="hold"/>
                                        <p:tgtEl>
                                          <p:spTgt spid="20482"/>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20483"/>
                                        </p:tgtEl>
                                        <p:attrNameLst>
                                          <p:attrName>style.visibility</p:attrName>
                                        </p:attrNameLst>
                                      </p:cBhvr>
                                      <p:to>
                                        <p:strVal val="visible"/>
                                      </p:to>
                                    </p:set>
                                    <p:animEffect transition="in" filter="fade">
                                      <p:cBhvr>
                                        <p:cTn id="23" dur="1000"/>
                                        <p:tgtEl>
                                          <p:spTgt spid="20483"/>
                                        </p:tgtEl>
                                      </p:cBhvr>
                                    </p:animEffect>
                                    <p:anim calcmode="lin" valueType="num">
                                      <p:cBhvr>
                                        <p:cTn id="24" dur="1000" fill="hold"/>
                                        <p:tgtEl>
                                          <p:spTgt spid="20483"/>
                                        </p:tgtEl>
                                        <p:attrNameLst>
                                          <p:attrName>ppt_x</p:attrName>
                                        </p:attrNameLst>
                                      </p:cBhvr>
                                      <p:tavLst>
                                        <p:tav tm="0">
                                          <p:val>
                                            <p:strVal val="#ppt_x"/>
                                          </p:val>
                                        </p:tav>
                                        <p:tav tm="100000">
                                          <p:val>
                                            <p:strVal val="#ppt_x"/>
                                          </p:val>
                                        </p:tav>
                                      </p:tavLst>
                                    </p:anim>
                                    <p:anim calcmode="lin" valueType="num">
                                      <p:cBhvr>
                                        <p:cTn id="25" dur="1000" fill="hold"/>
                                        <p:tgtEl>
                                          <p:spTgt spid="20483"/>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20485"/>
                                        </p:tgtEl>
                                        <p:attrNameLst>
                                          <p:attrName>style.visibility</p:attrName>
                                        </p:attrNameLst>
                                      </p:cBhvr>
                                      <p:to>
                                        <p:strVal val="visible"/>
                                      </p:to>
                                    </p:set>
                                    <p:animEffect transition="in" filter="fade">
                                      <p:cBhvr>
                                        <p:cTn id="28" dur="1000"/>
                                        <p:tgtEl>
                                          <p:spTgt spid="20485"/>
                                        </p:tgtEl>
                                      </p:cBhvr>
                                    </p:animEffect>
                                    <p:anim calcmode="lin" valueType="num">
                                      <p:cBhvr>
                                        <p:cTn id="29" dur="1000" fill="hold"/>
                                        <p:tgtEl>
                                          <p:spTgt spid="20485"/>
                                        </p:tgtEl>
                                        <p:attrNameLst>
                                          <p:attrName>ppt_x</p:attrName>
                                        </p:attrNameLst>
                                      </p:cBhvr>
                                      <p:tavLst>
                                        <p:tav tm="0">
                                          <p:val>
                                            <p:strVal val="#ppt_x"/>
                                          </p:val>
                                        </p:tav>
                                        <p:tav tm="100000">
                                          <p:val>
                                            <p:strVal val="#ppt_x"/>
                                          </p:val>
                                        </p:tav>
                                      </p:tavLst>
                                    </p:anim>
                                    <p:anim calcmode="lin" valueType="num">
                                      <p:cBhvr>
                                        <p:cTn id="30" dur="1000" fill="hold"/>
                                        <p:tgtEl>
                                          <p:spTgt spid="204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subTitle" idx="1"/>
          </p:nvPr>
        </p:nvSpPr>
        <p:spPr>
          <a:xfrm>
            <a:off x="539750" y="500063"/>
            <a:ext cx="8135938" cy="5881687"/>
          </a:xfrm>
          <a:ln w="136525" cmpd="thickThin"/>
        </p:spPr>
        <p:style>
          <a:lnRef idx="2">
            <a:schemeClr val="accent3"/>
          </a:lnRef>
          <a:fillRef idx="1">
            <a:schemeClr val="lt1"/>
          </a:fillRef>
          <a:effectRef idx="0">
            <a:schemeClr val="accent3"/>
          </a:effectRef>
          <a:fontRef idx="minor">
            <a:schemeClr val="dk1"/>
          </a:fontRef>
        </p:style>
        <p:txBody>
          <a:bodyPr/>
          <a:lstStyle/>
          <a:p>
            <a:pPr rtl="1"/>
            <a:endParaRPr lang="en-US" sz="4000" dirty="0">
              <a:cs typeface="B Traffic" pitchFamily="2" charset="-78"/>
            </a:endParaRPr>
          </a:p>
          <a:p>
            <a:pPr rtl="1"/>
            <a:r>
              <a:rPr lang="fa-IR" sz="4000" dirty="0">
                <a:cs typeface="B Traffic" pitchFamily="2" charset="-78"/>
              </a:rPr>
              <a:t> </a:t>
            </a:r>
            <a:endParaRPr lang="fa-IR" sz="4000" b="1" dirty="0">
              <a:solidFill>
                <a:srgbClr val="FF3300"/>
              </a:solidFill>
              <a:cs typeface="Traffic" pitchFamily="2" charset="-78"/>
            </a:endParaRPr>
          </a:p>
        </p:txBody>
      </p:sp>
      <p:pic>
        <p:nvPicPr>
          <p:cNvPr id="45059" name="Picture 3" descr="bism2"/>
          <p:cNvPicPr>
            <a:picLocks noChangeAspect="1" noChangeArrowheads="1"/>
          </p:cNvPicPr>
          <p:nvPr/>
        </p:nvPicPr>
        <p:blipFill>
          <a:blip r:embed="rId3" cstate="print"/>
          <a:srcRect/>
          <a:stretch>
            <a:fillRect/>
          </a:stretch>
        </p:blipFill>
        <p:spPr bwMode="auto">
          <a:xfrm>
            <a:off x="1868004" y="1905000"/>
            <a:ext cx="5976000" cy="3995916"/>
          </a:xfrm>
          <a:prstGeom prst="rect">
            <a:avLst/>
          </a:prstGeom>
          <a:noFill/>
        </p:spPr>
      </p:pic>
      <p:sp>
        <p:nvSpPr>
          <p:cNvPr id="45060" name="Text Box 4"/>
          <p:cNvSpPr txBox="1">
            <a:spLocks noChangeArrowheads="1"/>
          </p:cNvSpPr>
          <p:nvPr/>
        </p:nvSpPr>
        <p:spPr bwMode="auto">
          <a:xfrm>
            <a:off x="2124075" y="836613"/>
            <a:ext cx="5184775" cy="457200"/>
          </a:xfrm>
          <a:prstGeom prst="rect">
            <a:avLst/>
          </a:prstGeom>
          <a:noFill/>
          <a:ln w="9525" algn="ctr">
            <a:noFill/>
            <a:miter lim="800000"/>
            <a:headEnd/>
            <a:tailEnd/>
          </a:ln>
          <a:effectLst/>
        </p:spPr>
        <p:txBody>
          <a:bodyPr>
            <a:spAutoFit/>
          </a:bodyPr>
          <a:lstStyle/>
          <a:p>
            <a:pPr>
              <a:spcBef>
                <a:spcPct val="50000"/>
              </a:spcBef>
            </a:pPr>
            <a:endParaRPr lang="en-US" dirty="0">
              <a:solidFill>
                <a:prstClr val="black"/>
              </a:solidFill>
            </a:endParaRPr>
          </a:p>
        </p:txBody>
      </p:sp>
      <p:sp>
        <p:nvSpPr>
          <p:cNvPr id="45061" name="Text Box 5"/>
          <p:cNvSpPr txBox="1">
            <a:spLocks noChangeArrowheads="1"/>
          </p:cNvSpPr>
          <p:nvPr/>
        </p:nvSpPr>
        <p:spPr bwMode="auto">
          <a:xfrm>
            <a:off x="1600200" y="912813"/>
            <a:ext cx="6192837" cy="923330"/>
          </a:xfrm>
          <a:prstGeom prst="rect">
            <a:avLst/>
          </a:prstGeom>
          <a:noFill/>
          <a:ln w="9525" algn="ctr">
            <a:noFill/>
            <a:miter lim="800000"/>
            <a:headEnd/>
            <a:tailEnd/>
          </a:ln>
          <a:effectLst/>
        </p:spPr>
        <p:txBody>
          <a:bodyPr>
            <a:spAutoFit/>
          </a:bodyPr>
          <a:lstStyle/>
          <a:p>
            <a:pPr algn="ctr">
              <a:spcBef>
                <a:spcPct val="50000"/>
              </a:spcBef>
            </a:pPr>
            <a:r>
              <a:rPr lang="en-US" sz="5400" b="1" dirty="0" smtClean="0">
                <a:solidFill>
                  <a:srgbClr val="F79646">
                    <a:lumMod val="75000"/>
                  </a:srgbClr>
                </a:solidFill>
                <a:latin typeface="Script MT Bold" pitchFamily="66" charset="0"/>
              </a:rPr>
              <a:t>In The Name Of God</a:t>
            </a:r>
            <a:endParaRPr lang="en-US" sz="5400" b="1" dirty="0">
              <a:solidFill>
                <a:srgbClr val="F79646">
                  <a:lumMod val="75000"/>
                </a:srgbClr>
              </a:solidFill>
              <a:latin typeface="Script MT Bold" pitchFamily="66" charset="0"/>
            </a:endParaRPr>
          </a:p>
        </p:txBody>
      </p:sp>
    </p:spTree>
    <p:extLst>
      <p:ext uri="{BB962C8B-B14F-4D97-AF65-F5344CB8AC3E}">
        <p14:creationId xmlns:p14="http://schemas.microsoft.com/office/powerpoint/2010/main" val="6181095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5058">
                                            <p:bg/>
                                          </p:spTgt>
                                        </p:tgtEl>
                                        <p:attrNameLst>
                                          <p:attrName>style.visibility</p:attrName>
                                        </p:attrNameLst>
                                      </p:cBhvr>
                                      <p:to>
                                        <p:strVal val="visible"/>
                                      </p:to>
                                    </p:set>
                                    <p:animEffect transition="in" filter="wheel(1)">
                                      <p:cBhvr>
                                        <p:cTn id="7" dur="1000"/>
                                        <p:tgtEl>
                                          <p:spTgt spid="45058">
                                            <p:bg/>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5058">
                                            <p:txEl>
                                              <p:pRg st="1" end="1"/>
                                            </p:txEl>
                                          </p:spTgt>
                                        </p:tgtEl>
                                        <p:attrNameLst>
                                          <p:attrName>style.visibility</p:attrName>
                                        </p:attrNameLst>
                                      </p:cBhvr>
                                      <p:to>
                                        <p:strVal val="visible"/>
                                      </p:to>
                                    </p:set>
                                    <p:animEffect transition="in" filter="wheel(1)">
                                      <p:cBhvr>
                                        <p:cTn id="12" dur="1000"/>
                                        <p:tgtEl>
                                          <p:spTgt spid="45058">
                                            <p:txEl>
                                              <p:pRg st="1" end="1"/>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45059"/>
                                        </p:tgtEl>
                                        <p:attrNameLst>
                                          <p:attrName>style.visibility</p:attrName>
                                        </p:attrNameLst>
                                      </p:cBhvr>
                                      <p:to>
                                        <p:strVal val="visible"/>
                                      </p:to>
                                    </p:set>
                                    <p:animEffect transition="in" filter="circle(in)">
                                      <p:cBhvr>
                                        <p:cTn id="15" dur="1000"/>
                                        <p:tgtEl>
                                          <p:spTgt spid="45059"/>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45061"/>
                                        </p:tgtEl>
                                        <p:attrNameLst>
                                          <p:attrName>style.visibility</p:attrName>
                                        </p:attrNameLst>
                                      </p:cBhvr>
                                      <p:to>
                                        <p:strVal val="visible"/>
                                      </p:to>
                                    </p:set>
                                    <p:animEffect transition="in" filter="circle(in)">
                                      <p:cBhvr>
                                        <p:cTn id="18" dur="1000"/>
                                        <p:tgtEl>
                                          <p:spTgt spid="45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uild="p" animBg="1"/>
      <p:bldP spid="4506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7192"/>
          <a:stretch/>
        </p:blipFill>
        <p:spPr>
          <a:xfrm>
            <a:off x="381000" y="1219200"/>
            <a:ext cx="5791200" cy="4868803"/>
          </a:xfrm>
          <a:prstGeom prst="rect">
            <a:avLst/>
          </a:prstGeom>
        </p:spPr>
      </p:pic>
      <p:sp>
        <p:nvSpPr>
          <p:cNvPr id="3" name="TextBox 2"/>
          <p:cNvSpPr txBox="1"/>
          <p:nvPr/>
        </p:nvSpPr>
        <p:spPr>
          <a:xfrm>
            <a:off x="5334000" y="1894582"/>
            <a:ext cx="2971800" cy="1077218"/>
          </a:xfrm>
          <a:prstGeom prst="rect">
            <a:avLst/>
          </a:prstGeom>
          <a:noFill/>
        </p:spPr>
        <p:txBody>
          <a:bodyPr wrap="square" rtlCol="1">
            <a:spAutoFit/>
          </a:bodyPr>
          <a:lstStyle/>
          <a:p>
            <a:r>
              <a:rPr lang="en-US" sz="3200" dirty="0" smtClean="0">
                <a:solidFill>
                  <a:srgbClr val="FF0000"/>
                </a:solidFill>
                <a:latin typeface="Arial Rounded MT Bold" panose="020F0704030504030204" pitchFamily="34" charset="0"/>
              </a:rPr>
              <a:t>TASIT KNOWLEDGE</a:t>
            </a:r>
            <a:endParaRPr lang="fa-IR" sz="3200" dirty="0">
              <a:solidFill>
                <a:srgbClr val="FF0000"/>
              </a:solidFill>
              <a:latin typeface="Arial Rounded MT Bold" panose="020F0704030504030204" pitchFamily="34" charset="0"/>
            </a:endParaRPr>
          </a:p>
        </p:txBody>
      </p:sp>
    </p:spTree>
    <p:extLst>
      <p:ext uri="{BB962C8B-B14F-4D97-AF65-F5344CB8AC3E}">
        <p14:creationId xmlns:p14="http://schemas.microsoft.com/office/powerpoint/2010/main" val="1021189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685800" y="1902448"/>
          <a:ext cx="7820025" cy="2837192"/>
        </p:xfrm>
        <a:graphic>
          <a:graphicData uri="http://schemas.openxmlformats.org/drawingml/2006/table">
            <a:tbl>
              <a:tblPr/>
              <a:tblGrid>
                <a:gridCol w="698485"/>
                <a:gridCol w="7121540"/>
              </a:tblGrid>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kern="1200" cap="none" normalizeH="0" baseline="0" dirty="0" smtClean="0">
                          <a:ln>
                            <a:solidFill>
                              <a:srgbClr val="0070C0"/>
                            </a:solidFill>
                          </a:ln>
                          <a:solidFill>
                            <a:schemeClr val="accent4">
                              <a:lumMod val="75000"/>
                            </a:schemeClr>
                          </a:solidFill>
                          <a:effectLst/>
                          <a:latin typeface="Bookman Old Style" pitchFamily="18" charset="0"/>
                          <a:ea typeface="+mn-ea"/>
                          <a:cs typeface="Arial" pitchFamily="34" charset="0"/>
                        </a:rPr>
                        <a:t>1</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fontAlgn="auto">
                        <a:lnSpc>
                          <a:spcPct val="150000"/>
                        </a:lnSpc>
                        <a:spcBef>
                          <a:spcPts val="0"/>
                        </a:spcBef>
                        <a:spcAft>
                          <a:spcPts val="0"/>
                        </a:spcAft>
                        <a:buClr>
                          <a:srgbClr val="7030A0"/>
                        </a:buClr>
                        <a:defRPr/>
                      </a:pPr>
                      <a:r>
                        <a:rPr lang="en-US" sz="2800" b="1" dirty="0" smtClean="0">
                          <a:solidFill>
                            <a:schemeClr val="accent4">
                              <a:lumMod val="50000"/>
                            </a:schemeClr>
                          </a:solidFill>
                          <a:effectLst>
                            <a:outerShdw blurRad="38100" dist="38100" dir="2700000" algn="tl">
                              <a:srgbClr val="C0C0C0"/>
                            </a:outerShdw>
                          </a:effectLst>
                          <a:latin typeface="Bookman Old Style" pitchFamily="18" charset="0"/>
                          <a:ea typeface="B Tahoma" pitchFamily="34" charset="0"/>
                          <a:cs typeface="B Nazanin" pitchFamily="2" charset="-78"/>
                        </a:rPr>
                        <a:t>looking behind the symptoms</a:t>
                      </a:r>
                      <a:endParaRPr lang="en-US" sz="2800" b="1" dirty="0">
                        <a:solidFill>
                          <a:schemeClr val="accent4">
                            <a:lumMod val="50000"/>
                          </a:schemeClr>
                        </a:solidFill>
                        <a:effectLst>
                          <a:outerShdw blurRad="38100" dist="38100" dir="2700000" algn="tl">
                            <a:srgbClr val="C0C0C0"/>
                          </a:outerShdw>
                        </a:effectLst>
                        <a:latin typeface="Bookman Old Style" pitchFamily="18" charset="0"/>
                        <a:ea typeface="B Tahoma" pitchFamily="34" charset="0"/>
                        <a:cs typeface="B Nazanin" pitchFamily="2" charset="-78"/>
                      </a:endParaRP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1">
                        <a:lumMod val="20000"/>
                        <a:lumOff val="80000"/>
                      </a:schemeClr>
                    </a:solidFill>
                  </a:tcPr>
                </a:tc>
              </a:tr>
              <a:tr h="6426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chemeClr val="accent4">
                              <a:lumMod val="75000"/>
                            </a:schemeClr>
                          </a:solidFill>
                          <a:effectLst/>
                          <a:latin typeface="Bookman Old Style" pitchFamily="18" charset="0"/>
                          <a:ea typeface="+mn-ea"/>
                          <a:cs typeface="Arial" pitchFamily="34" charset="0"/>
                        </a:rPr>
                        <a:t>2</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800" b="1" dirty="0" smtClean="0">
                          <a:solidFill>
                            <a:schemeClr val="accent4">
                              <a:lumMod val="50000"/>
                            </a:schemeClr>
                          </a:solidFill>
                          <a:effectLst>
                            <a:outerShdw blurRad="38100" dist="38100" dir="2700000" algn="tl">
                              <a:srgbClr val="C0C0C0"/>
                            </a:outerShdw>
                          </a:effectLst>
                          <a:latin typeface="Bookman Old Style" pitchFamily="18" charset="0"/>
                          <a:ea typeface="B Tahoma" pitchFamily="34" charset="0"/>
                          <a:cs typeface="B Nazanin" pitchFamily="2" charset="-78"/>
                        </a:rPr>
                        <a:t>Recognize the value of synergy</a:t>
                      </a:r>
                      <a:endParaRPr kumimoji="0" lang="en-US" sz="2600" b="0" i="0" u="none" strike="noStrike" kern="1200" cap="none" normalizeH="0" baseline="0" dirty="0" smtClean="0">
                        <a:ln>
                          <a:solidFill>
                            <a:srgbClr val="0070C0"/>
                          </a:solidFill>
                        </a:ln>
                        <a:solidFill>
                          <a:schemeClr val="accent4">
                            <a:lumMod val="50000"/>
                          </a:schemeClr>
                        </a:solidFill>
                        <a:effectLst/>
                        <a:latin typeface="Bookman Old Style" pitchFamily="18" charset="0"/>
                        <a:ea typeface="+mn-ea"/>
                        <a:cs typeface="Arial" pitchFamily="34" charset="0"/>
                      </a:endParaRP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1">
                        <a:lumMod val="20000"/>
                        <a:lumOff val="80000"/>
                      </a:schemeClr>
                    </a:solidFill>
                  </a:tcPr>
                </a:tc>
              </a:tr>
              <a:tr h="609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chemeClr val="accent4">
                              <a:lumMod val="75000"/>
                            </a:schemeClr>
                          </a:solidFill>
                          <a:effectLst/>
                          <a:latin typeface="Bookman Old Style" pitchFamily="18" charset="0"/>
                          <a:ea typeface="+mn-ea"/>
                          <a:cs typeface="Arial" pitchFamily="34" charset="0"/>
                        </a:rPr>
                        <a:t>3</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fontAlgn="auto">
                        <a:lnSpc>
                          <a:spcPct val="150000"/>
                        </a:lnSpc>
                        <a:spcBef>
                          <a:spcPts val="0"/>
                        </a:spcBef>
                        <a:spcAft>
                          <a:spcPts val="0"/>
                        </a:spcAft>
                        <a:buClr>
                          <a:srgbClr val="7030A0"/>
                        </a:buClr>
                        <a:defRPr/>
                      </a:pPr>
                      <a:r>
                        <a:rPr lang="en-US" sz="2800" b="1" dirty="0" smtClean="0">
                          <a:solidFill>
                            <a:schemeClr val="accent4">
                              <a:lumMod val="50000"/>
                            </a:schemeClr>
                          </a:solidFill>
                          <a:effectLst>
                            <a:outerShdw blurRad="38100" dist="38100" dir="2700000" algn="tl">
                              <a:srgbClr val="C0C0C0"/>
                            </a:outerShdw>
                          </a:effectLst>
                          <a:latin typeface="Bookman Old Style" pitchFamily="18" charset="0"/>
                          <a:ea typeface="B Tahoma" pitchFamily="34" charset="0"/>
                          <a:cs typeface="B Nazanin" pitchFamily="2" charset="-78"/>
                        </a:rPr>
                        <a:t>Live the life of customer</a:t>
                      </a:r>
                      <a:endParaRPr lang="en-US" sz="2800" b="1" dirty="0">
                        <a:solidFill>
                          <a:schemeClr val="accent4">
                            <a:lumMod val="50000"/>
                          </a:schemeClr>
                        </a:solidFill>
                        <a:effectLst>
                          <a:outerShdw blurRad="38100" dist="38100" dir="2700000" algn="tl">
                            <a:srgbClr val="C0C0C0"/>
                          </a:outerShdw>
                        </a:effectLst>
                        <a:latin typeface="Bookman Old Style" pitchFamily="18" charset="0"/>
                        <a:ea typeface="B Tahoma" pitchFamily="34" charset="0"/>
                        <a:cs typeface="B Nazanin" pitchFamily="2" charset="-78"/>
                      </a:endParaRP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1">
                        <a:lumMod val="20000"/>
                        <a:lumOff val="80000"/>
                      </a:schemeClr>
                    </a:solidFill>
                  </a:tcPr>
                </a:tc>
              </a:tr>
              <a:tr h="5222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0070C0"/>
                            </a:solidFill>
                          </a:ln>
                          <a:solidFill>
                            <a:schemeClr val="accent4">
                              <a:lumMod val="75000"/>
                            </a:schemeClr>
                          </a:solidFill>
                          <a:effectLst/>
                          <a:latin typeface="Bookman Old Style" pitchFamily="18" charset="0"/>
                          <a:ea typeface="+mn-ea"/>
                          <a:cs typeface="Arial" pitchFamily="34" charset="0"/>
                        </a:rPr>
                        <a:t>4</a:t>
                      </a:r>
                    </a:p>
                  </a:txBody>
                  <a:tcPr anchor="ctr" horzOverflow="overflow">
                    <a:lnL w="12700" cap="flat" cmpd="sng" algn="ctr">
                      <a:solidFill>
                        <a:schemeClr val="bg1"/>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fontAlgn="auto">
                        <a:lnSpc>
                          <a:spcPct val="150000"/>
                        </a:lnSpc>
                        <a:spcBef>
                          <a:spcPts val="0"/>
                        </a:spcBef>
                        <a:spcAft>
                          <a:spcPts val="0"/>
                        </a:spcAft>
                        <a:buClr>
                          <a:srgbClr val="7030A0"/>
                        </a:buClr>
                        <a:defRPr/>
                      </a:pPr>
                      <a:r>
                        <a:rPr lang="en-US" sz="2800" b="1" dirty="0" smtClean="0">
                          <a:solidFill>
                            <a:schemeClr val="accent4">
                              <a:lumMod val="50000"/>
                            </a:schemeClr>
                          </a:solidFill>
                          <a:effectLst>
                            <a:outerShdw blurRad="38100" dist="38100" dir="2700000" algn="tl">
                              <a:srgbClr val="C0C0C0"/>
                            </a:outerShdw>
                          </a:effectLst>
                          <a:latin typeface="Bookman Old Style" pitchFamily="18" charset="0"/>
                          <a:ea typeface="B Tahoma" pitchFamily="34" charset="0"/>
                          <a:cs typeface="B Nazanin" pitchFamily="2" charset="-78"/>
                        </a:rPr>
                        <a:t>Balance the short &amp; Long term</a:t>
                      </a:r>
                      <a:endParaRPr lang="en-US" sz="2800" b="1" dirty="0">
                        <a:solidFill>
                          <a:schemeClr val="accent4">
                            <a:lumMod val="50000"/>
                          </a:schemeClr>
                        </a:solidFill>
                        <a:effectLst>
                          <a:outerShdw blurRad="38100" dist="38100" dir="2700000" algn="tl">
                            <a:srgbClr val="C0C0C0"/>
                          </a:outerShdw>
                        </a:effectLst>
                        <a:latin typeface="Bookman Old Style" pitchFamily="18" charset="0"/>
                        <a:ea typeface="B Tahoma" pitchFamily="34" charset="0"/>
                        <a:cs typeface="B Nazanin" pitchFamily="2" charset="-78"/>
                      </a:endParaRPr>
                    </a:p>
                  </a:txBody>
                  <a:tcPr anchor="ctr" horzOverflow="overflow">
                    <a:lnL w="28575" cap="flat" cmpd="sng" algn="ctr">
                      <a:solidFill>
                        <a:schemeClr val="accent1">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28575" cap="flat" cmpd="sng" algn="ctr">
                      <a:solidFill>
                        <a:schemeClr val="accent1">
                          <a:lumMod val="60000"/>
                          <a:lumOff val="40000"/>
                        </a:schemeClr>
                      </a:solidFill>
                      <a:prstDash val="solid"/>
                      <a:round/>
                      <a:headEnd type="none" w="med" len="med"/>
                      <a:tailEnd type="none" w="med" len="med"/>
                    </a:lnB>
                    <a:lnTlToBr>
                      <a:noFill/>
                    </a:lnTlToBr>
                    <a:lnBlToTr>
                      <a:noFill/>
                    </a:lnBlToTr>
                    <a:solidFill>
                      <a:schemeClr val="accent1">
                        <a:lumMod val="20000"/>
                        <a:lumOff val="80000"/>
                      </a:schemeClr>
                    </a:solidFill>
                  </a:tcPr>
                </a:tc>
              </a:tr>
            </a:tbl>
          </a:graphicData>
        </a:graphic>
      </p:graphicFrame>
      <p:grpSp>
        <p:nvGrpSpPr>
          <p:cNvPr id="2" name="Group 8"/>
          <p:cNvGrpSpPr>
            <a:grpSpLocks/>
          </p:cNvGrpSpPr>
          <p:nvPr/>
        </p:nvGrpSpPr>
        <p:grpSpPr bwMode="auto">
          <a:xfrm>
            <a:off x="685800" y="4572000"/>
            <a:ext cx="7848600" cy="762000"/>
            <a:chOff x="685800" y="5562600"/>
            <a:chExt cx="7848600" cy="533400"/>
          </a:xfrm>
        </p:grpSpPr>
        <p:sp>
          <p:nvSpPr>
            <p:cNvPr id="4" name="Rectangle 3"/>
            <p:cNvSpPr/>
            <p:nvPr/>
          </p:nvSpPr>
          <p:spPr>
            <a:xfrm>
              <a:off x="685800" y="5562600"/>
              <a:ext cx="7848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ts val="0"/>
                </a:spcBef>
                <a:spcAft>
                  <a:spcPts val="0"/>
                </a:spcAft>
                <a:defRPr/>
              </a:pPr>
              <a:r>
                <a:rPr lang="fa-IR" sz="2400" dirty="0">
                  <a:solidFill>
                    <a:schemeClr val="tx2">
                      <a:lumMod val="10000"/>
                    </a:schemeClr>
                  </a:solidFill>
                </a:rPr>
                <a:t>  </a:t>
              </a:r>
              <a:r>
                <a:rPr lang="en-US" sz="2400" b="1" dirty="0">
                  <a:solidFill>
                    <a:schemeClr val="tx2">
                      <a:lumMod val="10000"/>
                    </a:schemeClr>
                  </a:solidFill>
                </a:rPr>
                <a:t>5</a:t>
              </a:r>
              <a:r>
                <a:rPr lang="en-US" sz="3200" dirty="0">
                  <a:solidFill>
                    <a:schemeClr val="tx2">
                      <a:lumMod val="10000"/>
                    </a:schemeClr>
                  </a:solidFill>
                </a:rPr>
                <a:t>   </a:t>
              </a:r>
              <a:r>
                <a:rPr lang="en-US" sz="3200" b="1" dirty="0">
                  <a:solidFill>
                    <a:schemeClr val="tx2">
                      <a:lumMod val="10000"/>
                    </a:schemeClr>
                  </a:solidFill>
                </a:rPr>
                <a:t>Combine intuition and knowledge</a:t>
              </a:r>
            </a:p>
          </p:txBody>
        </p:sp>
        <p:cxnSp>
          <p:nvCxnSpPr>
            <p:cNvPr id="8" name="Straight Connector 7"/>
            <p:cNvCxnSpPr/>
            <p:nvPr/>
          </p:nvCxnSpPr>
          <p:spPr>
            <a:xfrm rot="5400000">
              <a:off x="1120775" y="5829300"/>
              <a:ext cx="533400" cy="0"/>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 name="Title 6"/>
          <p:cNvSpPr txBox="1">
            <a:spLocks/>
          </p:cNvSpPr>
          <p:nvPr/>
        </p:nvSpPr>
        <p:spPr>
          <a:xfrm>
            <a:off x="914400" y="304800"/>
            <a:ext cx="8229600" cy="1295400"/>
          </a:xfrm>
          <a:prstGeom prst="rect">
            <a:avLst/>
          </a:prstGeom>
        </p:spPr>
        <p:txBody>
          <a:bodyPr anchor="ctr">
            <a:scene3d>
              <a:camera prst="orthographicFront"/>
              <a:lightRig rig="soft" dir="t"/>
            </a:scene3d>
            <a:sp3d prstMaterial="softEdge">
              <a:bevelT w="25400" h="25400"/>
            </a:sp3d>
          </a:bodyPr>
          <a:lstStyle/>
          <a:p>
            <a:pPr algn="ctr" fontAlgn="auto">
              <a:lnSpc>
                <a:spcPts val="110"/>
              </a:lnSpc>
              <a:spcBef>
                <a:spcPts val="0"/>
              </a:spcBef>
              <a:spcAft>
                <a:spcPts val="0"/>
              </a:spcAft>
              <a:buClr>
                <a:srgbClr val="7030A0"/>
              </a:buClr>
              <a:defRPr/>
            </a:pPr>
            <a:r>
              <a:rPr lang="en-US" sz="3600" b="1" dirty="0">
                <a:solidFill>
                  <a:srgbClr val="C00000"/>
                </a:solidFill>
                <a:latin typeface="Arial Rounded MT Bold" pitchFamily="34" charset="0"/>
                <a:ea typeface="B Tahoma" pitchFamily="34" charset="0"/>
                <a:cs typeface="B Nazanin" pitchFamily="2" charset="-78"/>
              </a:rPr>
              <a:t>Five principles of strategic thinking</a:t>
            </a:r>
            <a:endParaRPr lang="fa-IR" sz="3600" b="1" dirty="0">
              <a:solidFill>
                <a:srgbClr val="C00000"/>
              </a:solidFill>
              <a:latin typeface="Arial Rounded MT Bold" pitchFamily="34" charset="0"/>
              <a:ea typeface="B Tahoma" pitchFamily="34" charset="0"/>
              <a:cs typeface="B Nazanin" pitchFamily="2" charset="-78"/>
            </a:endParaRPr>
          </a:p>
          <a:p>
            <a:pPr algn="ctr" rtl="1" fontAlgn="auto">
              <a:spcBef>
                <a:spcPts val="0"/>
              </a:spcBef>
              <a:spcAft>
                <a:spcPts val="0"/>
              </a:spcAft>
              <a:buClr>
                <a:srgbClr val="7030A0"/>
              </a:buClr>
              <a:defRPr/>
            </a:pPr>
            <a:r>
              <a:rPr lang="fa-IR" sz="3600" b="1" dirty="0">
                <a:solidFill>
                  <a:srgbClr val="C00000"/>
                </a:solidFill>
                <a:effectLst>
                  <a:outerShdw blurRad="38100" dist="38100" dir="2700000" algn="tl">
                    <a:srgbClr val="C0C0C0"/>
                  </a:outerShdw>
                </a:effectLst>
                <a:latin typeface="Arial Rounded MT Bold" pitchFamily="34" charset="0"/>
                <a:ea typeface="B Tahoma" pitchFamily="34" charset="0"/>
                <a:cs typeface="B Nazanin" pitchFamily="2" charset="-78"/>
              </a:rPr>
              <a:t> 5 اصل تفکر استراتژیک</a:t>
            </a:r>
            <a:endParaRPr lang="en-US" sz="3600" b="1" dirty="0">
              <a:solidFill>
                <a:srgbClr val="C00000"/>
              </a:solidFill>
              <a:effectLst>
                <a:outerShdw blurRad="38100" dist="38100" dir="2700000" algn="tl">
                  <a:srgbClr val="C0C0C0"/>
                </a:outerShdw>
              </a:effectLst>
              <a:latin typeface="Arial Rounded MT Bold" pitchFamily="34" charset="0"/>
              <a:ea typeface="B Tahoma" pitchFamily="34" charset="0"/>
              <a:cs typeface="B Nazanin" pitchFamily="2" charset="-78"/>
            </a:endParaRPr>
          </a:p>
        </p:txBody>
      </p:sp>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iterate type="lt">
                                    <p:tmPct val="5000"/>
                                  </p:iterate>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 calcmode="lin" valueType="num">
                                      <p:cBhvr>
                                        <p:cTn id="16" dur="1000" fill="hold"/>
                                        <p:tgtEl>
                                          <p:spTgt spid="2"/>
                                        </p:tgtEl>
                                        <p:attrNameLst>
                                          <p:attrName>style.rotation</p:attrName>
                                        </p:attrNameLst>
                                      </p:cBhvr>
                                      <p:tavLst>
                                        <p:tav tm="0">
                                          <p:val>
                                            <p:fltVal val="90"/>
                                          </p:val>
                                        </p:tav>
                                        <p:tav tm="100000">
                                          <p:val>
                                            <p:fltVal val="0"/>
                                          </p:val>
                                        </p:tav>
                                      </p:tavLst>
                                    </p:anim>
                                    <p:animEffect transition="in" filter="fade">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marL="484632" algn="ctr" fontAlgn="auto">
              <a:spcAft>
                <a:spcPts val="0"/>
              </a:spcAft>
              <a:defRPr/>
            </a:pPr>
            <a:r>
              <a:rPr lang="fa-IR" sz="4000" dirty="0" smtClean="0">
                <a:solidFill>
                  <a:srgbClr val="00B050"/>
                </a:solidFill>
                <a:cs typeface="B Titr" pitchFamily="2" charset="-78"/>
              </a:rPr>
              <a:t>در تفکر استراتژیک:</a:t>
            </a:r>
            <a:r>
              <a:rPr lang="fa-IR" sz="4000" dirty="0">
                <a:solidFill>
                  <a:schemeClr val="accent1">
                    <a:tint val="83000"/>
                    <a:satMod val="150000"/>
                  </a:schemeClr>
                </a:solidFill>
              </a:rPr>
              <a:t/>
            </a:r>
            <a:br>
              <a:rPr lang="fa-IR" sz="4000" dirty="0">
                <a:solidFill>
                  <a:schemeClr val="accent1">
                    <a:tint val="83000"/>
                    <a:satMod val="150000"/>
                  </a:schemeClr>
                </a:solidFill>
              </a:rPr>
            </a:br>
            <a:endParaRPr lang="en-US" sz="4000" dirty="0">
              <a:solidFill>
                <a:schemeClr val="accent1">
                  <a:tint val="83000"/>
                  <a:satMod val="150000"/>
                </a:schemeClr>
              </a:solidFill>
              <a:latin typeface="Times New Roman" pitchFamily="18" charset="0"/>
              <a:cs typeface="Times New Roman" pitchFamily="18" charset="0"/>
            </a:endParaRPr>
          </a:p>
        </p:txBody>
      </p:sp>
      <p:sp>
        <p:nvSpPr>
          <p:cNvPr id="28675" name="Rectangle 3"/>
          <p:cNvSpPr>
            <a:spLocks noGrp="1" noChangeArrowheads="1"/>
          </p:cNvSpPr>
          <p:nvPr>
            <p:ph idx="1"/>
          </p:nvPr>
        </p:nvSpPr>
        <p:spPr>
          <a:xfrm>
            <a:off x="838200" y="2133600"/>
            <a:ext cx="8077200" cy="3777622"/>
          </a:xfrm>
        </p:spPr>
        <p:style>
          <a:lnRef idx="1">
            <a:schemeClr val="accent1"/>
          </a:lnRef>
          <a:fillRef idx="2">
            <a:schemeClr val="accent1"/>
          </a:fillRef>
          <a:effectRef idx="1">
            <a:schemeClr val="accent1"/>
          </a:effectRef>
          <a:fontRef idx="minor">
            <a:schemeClr val="dk1"/>
          </a:fontRef>
        </p:style>
        <p:txBody>
          <a:bodyPr>
            <a:noAutofit/>
          </a:bodyPr>
          <a:lstStyle/>
          <a:p>
            <a:pPr algn="ctr">
              <a:buFontTx/>
              <a:buNone/>
            </a:pPr>
            <a:endParaRPr lang="fa-IR" sz="3600" dirty="0" smtClean="0"/>
          </a:p>
          <a:p>
            <a:pPr algn="ctr">
              <a:buFontTx/>
              <a:buNone/>
            </a:pPr>
            <a:r>
              <a:rPr lang="fa-IR" sz="3600" dirty="0" smtClean="0">
                <a:solidFill>
                  <a:srgbClr val="C00000"/>
                </a:solidFill>
                <a:cs typeface="B Titr" pitchFamily="2" charset="-78"/>
              </a:rPr>
              <a:t>بهره گيري از دانش و الهام و تلفيق اين دو</a:t>
            </a:r>
          </a:p>
          <a:p>
            <a:pPr algn="ctr">
              <a:buFontTx/>
              <a:buNone/>
            </a:pPr>
            <a:endParaRPr lang="en-US" sz="3600" dirty="0" smtClean="0"/>
          </a:p>
          <a:p>
            <a:pPr algn="ctr">
              <a:buFontTx/>
              <a:buNone/>
            </a:pPr>
            <a:endParaRPr lang="fa-IR" sz="3600" dirty="0" smtClean="0"/>
          </a:p>
          <a:p>
            <a:pPr algn="ctr">
              <a:buFontTx/>
              <a:buNone/>
            </a:pPr>
            <a:r>
              <a:rPr lang="en-US" sz="3600" dirty="0" smtClean="0">
                <a:latin typeface="Times New Roman" pitchFamily="18" charset="0"/>
                <a:cs typeface="Times New Roman" pitchFamily="18" charset="0"/>
              </a:rPr>
              <a:t>Using &amp; combine knowledge and intuition</a:t>
            </a:r>
          </a:p>
          <a:p>
            <a:pPr algn="ctr">
              <a:buFontTx/>
              <a:buNone/>
            </a:pPr>
            <a:endParaRPr lang="en-US" sz="3600" dirty="0" smtClean="0">
              <a:cs typeface="Tahom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1143000"/>
            <a:ext cx="7696200" cy="4016375"/>
          </a:xfrm>
          <a:prstGeom prst="rect">
            <a:avLst/>
          </a:prstGeom>
        </p:spPr>
        <p:txBody>
          <a:bodyPr>
            <a:spAutoFit/>
          </a:bodyPr>
          <a:lstStyle/>
          <a:p>
            <a:pPr algn="ctr" rtl="1" fontAlgn="auto">
              <a:lnSpc>
                <a:spcPts val="5080"/>
              </a:lnSpc>
              <a:spcBef>
                <a:spcPts val="0"/>
              </a:spcBef>
              <a:spcAft>
                <a:spcPts val="0"/>
              </a:spcAft>
              <a:buClr>
                <a:srgbClr val="7030A0"/>
              </a:buClr>
              <a:defRPr/>
            </a:pPr>
            <a:r>
              <a:rPr lang="fa-IR" sz="4000" b="1" dirty="0" smtClean="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rPr>
              <a:t>کارکنان </a:t>
            </a:r>
            <a:r>
              <a:rPr lang="fa-IR" sz="4000" b="1" dirty="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rPr>
              <a:t>را برای تولید و ارائه ایده و دانش پنهان خود تشویق </a:t>
            </a:r>
            <a:r>
              <a:rPr lang="fa-IR" sz="4000" b="1" dirty="0" smtClean="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rPr>
              <a:t>کنید</a:t>
            </a:r>
            <a:endParaRPr lang="en-US" sz="4000" b="1" dirty="0" smtClean="0">
              <a:solidFill>
                <a:srgbClr val="336600"/>
              </a:solidFill>
              <a:effectLst>
                <a:outerShdw blurRad="38100" dist="38100" dir="2700000" algn="tl">
                  <a:srgbClr val="C0C0C0"/>
                </a:outerShdw>
              </a:effectLst>
              <a:latin typeface="B Tahoma" pitchFamily="34" charset="0"/>
              <a:ea typeface="B Tahoma" pitchFamily="34" charset="0"/>
              <a:cs typeface="B Nazanin" pitchFamily="2" charset="-78"/>
            </a:endParaRPr>
          </a:p>
          <a:p>
            <a:pPr algn="ctr" rtl="1" fontAlgn="auto">
              <a:lnSpc>
                <a:spcPts val="5080"/>
              </a:lnSpc>
              <a:spcBef>
                <a:spcPts val="0"/>
              </a:spcBef>
              <a:spcAft>
                <a:spcPts val="0"/>
              </a:spcAft>
              <a:buClr>
                <a:srgbClr val="7030A0"/>
              </a:buClr>
              <a:defRPr/>
            </a:pPr>
            <a:endParaRPr lang="fa-IR" sz="4000" b="1" dirty="0" smtClean="0">
              <a:solidFill>
                <a:srgbClr val="0070C0"/>
              </a:solidFill>
              <a:effectLst>
                <a:outerShdw blurRad="38100" dist="38100" dir="2700000" algn="tl">
                  <a:srgbClr val="C0C0C0"/>
                </a:outerShdw>
              </a:effectLst>
              <a:latin typeface="B Tahoma" pitchFamily="34" charset="0"/>
              <a:ea typeface="B Tahoma" pitchFamily="34" charset="0"/>
              <a:cs typeface="B Nazanin" pitchFamily="2" charset="-78"/>
            </a:endParaRPr>
          </a:p>
          <a:p>
            <a:pPr algn="ctr" fontAlgn="auto">
              <a:lnSpc>
                <a:spcPts val="5080"/>
              </a:lnSpc>
              <a:spcBef>
                <a:spcPts val="0"/>
              </a:spcBef>
              <a:spcAft>
                <a:spcPts val="0"/>
              </a:spcAft>
              <a:buClr>
                <a:srgbClr val="7030A0"/>
              </a:buClr>
              <a:defRPr/>
            </a:pPr>
            <a:r>
              <a:rPr lang="en-US" sz="3600" b="1" dirty="0" smtClean="0">
                <a:solidFill>
                  <a:srgbClr val="0070C0"/>
                </a:solidFill>
                <a:effectLst>
                  <a:outerShdw blurRad="38100" dist="38100" dir="2700000" algn="tl">
                    <a:srgbClr val="C0C0C0"/>
                  </a:outerShdw>
                </a:effectLst>
                <a:latin typeface="B Tahoma" pitchFamily="34" charset="0"/>
                <a:ea typeface="B Tahoma" pitchFamily="34" charset="0"/>
                <a:cs typeface="B Nazanin" pitchFamily="2" charset="-78"/>
              </a:rPr>
              <a:t>encourage employees for create and present ideas and tacit knowledge</a:t>
            </a:r>
            <a:endParaRPr lang="en-US" sz="3600" b="1" dirty="0">
              <a:solidFill>
                <a:srgbClr val="0070C0"/>
              </a:solidFill>
              <a:effectLst>
                <a:outerShdw blurRad="38100" dist="38100" dir="2700000" algn="tl">
                  <a:srgbClr val="C0C0C0"/>
                </a:outerShdw>
              </a:effectLst>
              <a:latin typeface="B Tahoma" pitchFamily="34" charset="0"/>
              <a:ea typeface="B Tahoma" pitchFamily="34" charset="0"/>
              <a:cs typeface="B Nazanin" pitchFamily="2" charset="-78"/>
            </a:endParaRPr>
          </a:p>
        </p:txBody>
      </p:sp>
      <p:sp>
        <p:nvSpPr>
          <p:cNvPr id="1026" name="AutoShape 2" descr="data:image/jpeg;base64,/9j/4AAQSkZJRgABAQAAAQABAAD/2wCEAAkGBxMTEhQUExQWFhQXFxUXFRcWGBUUFhcUFRYYFxQUFBcYHCggGBolHBQUITEhJSkrLi4uFx8zODMsNygtLisBCgoKDg0OGhAQGywkHyQsLCwsLCwsLCwsLCwsLCwsLCwsLCwsLCwsLCwsLCwsLCwsLCwsLCwsLCwsLCwsLCwsLf/AABEIALwBDAMBEQACEQEDEQH/xAAbAAACAgMBAAAAAAAAAAAAAAADBAIFAQYHAP/EAEQQAAIBAgQDBAUJBQgCAwEAAAECEQADBBIhMQVBURMiYXEGMoGRsQcUQlKSobLB0SMkU3PwFRYzNGJygvFDRMLS4Rf/xAAbAQACAwEBAQAAAAAAAAAAAAABAgADBAUGB//EADQRAAICAQQBAwIEBAcBAQEAAAABAhEDBBIhMRMFQVEiYRQycYEGkbHBFSNCUqHR8OHxM//aAAwDAQACEQMRAD8Ar8NhEyL3F9UfRHSvRQjGjiym7CfNLf1F+yKOxA3Mx80t/UX7IqbEDe0SGDt/UX7IqbETezC4ZP4a/ZFTYiOTMnB2z9BR/wARU2oG6Rg4BPqJ7hU2ofyNE7NlVOiJ7VUj4UHjiyeRlvg8ZbG9q39hSPvE1XLAvYKyFzafDMP8K0f+Cg1R4Wh/IJY7CYY6G2q/8VqyMaEcisucLw/JV9y1cCwDcMs/VX3LUqJNzMpYtroAv2VP5VHCLBvYZMv8O39hR8BS+NE3hVuoN7Vv7K/pS+JB3sZtYy1zs2/sL+lK8IyyWG+dYf8AhW/sLQ8Id5Nb2HP/AIbf2FqeIm8Pbax/Bt/ZX9KDxBUw9kYc6djbHmifpSPEFTHreCwx/wDFa+yoqtwaLE7JnhWH/g2vsrQoInd4dh/4Nr7I/SnURBS7w/Dfwrf2R+lWKCAKtgsP/CX2KtNsQLYtes2B6tpJ8VWnUEDcxZmA2tJ9hf0qeOJNzBuRzt2/sL+lTxxBuYu+X+Fa+wKfxxZNzAsF/h2/Yoo+JA3MEyL9RfsLR2IDkwT2B9Vfsr+lRwiDczZPRnAIbRm2hOc/RHQeFYc6SnwasUntKbDiLanooP3V0Iv6bMLfJa4nhAthO1xOHtl1DKHYqSPCd968li/iqedy8OlnNRdNrn+x0ZaFRrdNIrZEEz3ZK5gDkMEgENEaxI869Lh1eOaipNKbSbi2ty4tpr7e5iljkraVr59jxUyRDSIkZWkTtIjSan43TUn5I07r6l7d/qTxT/2sa4bgHu3RaHdaC3fDCAPCJ1msHqXrWHR6T8VH642l9L939+izDppZMmx8cX0KmCivIElgVh9Ms6liMp25Gda0YfUXl1UsGykoqW61706rtd99cCzwbcanfvVGXRlElWA5ZlZQfAEiDWnFrNPllsx5It/Cab/4YksU4q2nQzh8C9y6tu3DsVDTDoqgzObOoOkbiZmuO/4hw49LLU54uKUtqVqTk/tTNP4OTmoRd8XfwKXGIDSCCsyNQZHLWu3gzwzY45YO01fDv9r+TJKDjPay6t8Fvre7IFdEFxn1CKpkQSRv3eVeVX8X6Z6XzuD3btqhdt8Jt/ZG/wDw+e/bfFXfwLnG6t9MAxmUNBB0B1GgJkCd4rvYdXF44zz1jcle2TV1/wC7+DJLG1JqH1Je6R5rq7FSD0IIaTsIifuq+OfDPH5Yzi4/Nqv59COMlLbTsg8AxBB+qVYNHXKRMeNVrWadw8iyR29XuVX+pPFNOqYtdYb8uvKd4mImNYq9Zse/x7luq6vmvn9AVKrrgImEY27tzQC2UBDZgxznSAR41y8vreGOsw6WC3eS6kmqVX/0aY6aTxyyPivYAZjNDZfrZWy/aiK6X4vT+TxeSO74tX/KyjZOt1OguEsNcdVUHvMFzENkB8SB91ZfUvVMGixSnJpyir22tz/RFmHBPLJJdP3CZMrOpElGZWKhiO6SJOmg050cHqODLp8eabUN6TSbXv8A1BPDNScUroYRFmOfSDmPku5q5arBseTfHave1S/cCxyuqdhVtzoAZG4IIInaQRNPjzYssd2OSkvlNNf8AcXF01RI4Z+U0/AyCJmUyRPnSuKYbosV4hMaR7SKreMZSDG6Y2FDZQRa7fUfRk0aIAzlvVEezaoCyBwrczTbgkbuHPQmjvJQu2GbppTJpgoBcwtGwUBOFPQ1EyIyuGnoPZU3BJJgjyj86G4BecCslbZEfSPwFYs7W80439JrFm0TaXT6A/DXRi+DmSqzasbjg4tdnibKBUAYPb7Q5tOZ28q+VaX0zNilk8+lyzuTacZbVXP2dnoZ5oyrbkiv15/uV3o/jbdhH7Q51NxQtsLP+G3+YgjQaAgb90V2PWvT9V6jmx/h8Tg44+ZN12v/AOd+7XV/droz6fLDDGW+Vpy/8w+AbvcRIvDW2pF7WBPaZSYEjLoNNorn6+KWP07HLA1tbTx1+Z3G6+d39XRbitvK9/dU/jv+hOxxG2uIwxe6GNuxcS7d1ys7ZMokiT6r++hl9J1k9HqfHhcYzyRcIe6S3Xx7dpEjnxrJC5J1F2/5FZhMZbXD4RW7xt4h3uJEnJ34Mc/WU11c/pmsy67VPHFrfhUYy6TdQtX+zRTHNjjjgm/9T4/dkuPXi63yMX2iue5aUM8jcBp/wwNNunU0PRtK45dPD8E4yh+bI3X78fm/R/p0TU5LjJ+Th9Lv/wDCxt8UtjGW7gufs+xVHYTlmHIDeRj31zv8H1MvR80Hifk8u6K96dJtFv4iC1Efq42mu4y07drLdoe93wSc+mhBI6QPZXvPTIwjo4KON41X5Wqp+/8AN8/ucrUX5W27+5t+J9IkN1bcK2HZIutBOrSI8hGv+7wr5tpv4Y1b0k9RUo5YyW2Pyly2vv8AH6HZnrMamocOL7ZTWL4s28Ylq53j2Ysssywk6jT1gDB8RNd/U6fP6lqdFk1OF0rWRNcX/wBPsyxlHDjyqEl9h0cRQ4lLpb/1RbNyCezvEkywjz15T41zF6NrfwGTFGDpZt2zrdGq4/8Af0L3qMXmTb7jV/DANjSiYfv9tdtXGdnBZh2ZzBrQdtXJDbeA6CtmL0eery6qcMLxYpQqMXSuapp0uFyu/v8AdlctR4owTlulfL+wc3MMf3bN+7/4meDPa9r2mXyy92sX4H1VL8fsfl/Jt99vj23/AD/5LPLgvxX9Pd/e7EsTje0s4zMe/ee21tTMlQQAB0gAT7a6eP0fNptXoo44uoQe6XspSu/+WU/iIzx5HJ9vhfYs8RxZJz22thOyy9kxu5p2KdiO7/y/KuHh9E1VrBlxz3773JRr9d75+9f3NL1OOtyaqurf9BXh2NVUwY7YWhZlb1vvd8kRm0HeEzqdpncVs1/pepWXWRngeSWSnCfdU7/Z1xS+K6K8WeEowalSXaBpigbeICu9qcUXF1Edg6mISVG+2h3kdTQyaWWLUYPLjjOsKi4Skk4uny7+O7QVPdGSi6+rte5ZYq+qYvEltC9m2iOSwCtDkgldUnMuo+r5Vi02h1Go9LwTxJyjHJJySpv/AE06fD9+/wDstnkjHNJPhtL+4lexDMbeqNkQgspuNvHdL3NXiN69T/DuhnhnlyuMoqXtJRV/dRj0Y9XPckrT/n/Uaw12dCIr0zMdDL2hFDkNCtyypMUdwrQWxgmGzaUu4ahqzhQTqB46UrkMkMjDAbKBS7h9pL5pQ3kWMx8wPSh5A+Ix/ZnWKPkIsRFsAvT4Ud7B46Itw9aO5k2itzCIKm5sDQB8MvhTpsDSGuHkZfaay5r3FuPoR4dwj9lb13ReXhWtZODDLHbG04Uynr56ih5SeKgz4TkU90UfI/kbb9hDFcMnNEjMAGAJUMBqAwB13PvqjLhw5pwnlipSg7i37P7fyGUpxTUXV9lbc4Y31a1rIU+Ngxw/qDT7hdpP5iByo72TaTXCDxpdwaJjDUNwUghw1TcHaEt4af8AulcmSkHTBEbLNLuG2on82A5e8Ud4doJsImkGKG8G08eHTtB9tTeNtInhcbqfZNHy+wNlBrHCixgAk+U1XLMo9lix30hv+7t1PUzqTGYo2UGNp116VzdTp9Fq2nnxqTXTZohHLjX0ukJHAshMhtTJJkknaWJ32+6t2B4cUFjxJKK6SKJqTdvsnbSdwD7hVzkC/kcCBRqPvqu2x+DHbIaPILRlrdvwmhbJaM27iDQ1HFjKgyopHdil6GtGC5XTQ+2jViuVGExx6feKnjCphV4lG4pXiH8gVMehpfE0MsgO7iF3mmUWCUytxPEo2PwqxRKnIqr/ABI/9VaoFe4RuYidzTqIGy34Gf2Z1HrH4CsWdreX439JHA8SYWreg9RefgK1LGqMUsowOKN0qeJE8rPHix+qPfQ8SJ5WQbi/+mh4ieVkDxMkUVjJ5GRTGKfW08hRproO5Psy11PrfcaPItoit1ev5UKZLM/OFo7GCwi4pY2qbGMmY7RJ3I9lDaxnQaxbzmEJJ6CZpJyUVyPGG7ovP7DeBDnlMkadfOsf4nk0/hnXYjjsK9s5SQSQTproOtXY80ZlU8biIHEHwrRsRTvaGuH3rlxsqCdpPQdTVOZxivuXYt0n0bhhrAQR7z1rmSk2zfGCQUkUBgbWRJPURRTBtRT8W4TILW1AOsjQAk8zO1X48rXZmzYt35TWcXgrttZJzdQpLHTfSNfZW3HmjIyu48MrMDd7Ynsu8V1YDukeYO1aJSguytNsPZzEmGiN55edLuiNTDyuzOPZM0bvoJ4m39ZvYTS7bCCfEDq598UygCwDY8Dl/XvpthN4L+1I5ffQ2i7zDcaej4w7yD8cfbT76niRPIAfijHkKsWNEc+ALcQPQUVBAsBcxpPKjsQLNg9Grs2j/vPwFc/URW81Y5fSTwS/srf+xfhWuPRzZdhCtCwkDbqWQgyVAkTbqEMdlUIe7MVCEhbFHcAybQqbg7TPZUVZOh7hfCWvMQCABudfu8azZtQodGjFhc2bngOGJZWE0PM7kn21y55HN8nThjUEev4g2hLHMJ2iDrsFHM0AttGb0OsjTMpAbpmHSgvpZGlJFWnolajV3PtUflWj8VOqKfw0W7LbB4W3YUKogcz1PVjWeU5SfJdGMY9DCN0Mzr7PCgOK4lM3dAKncP3THiAd6grJ3kLd1oyka6kN5iNqJGuDlWF9P72HxFyzcdb1lLjKGYS+QExDAjMdtTW6OmjONmJ55QdG54Tj1q/EAoxncx46DmKr8LXQHnjL2Nd4z6RWLV0/s8r6BblvLmcTsR0mr8eLd2zNkyV0hDjPF8TAudk40JlSA2WNSwBk1bsiuCqLbY980VsOt3D4i3iGJlxnRMqn6KLEyNPWNVQ1EoyqS4NksX02JXC6aOhRuQeJ9kGDWuM1JWZtwJmJ3p0CwZWmsHJApQCDZKITGSjZCOSjYGQNupYUQa0KlkZsvo0v7I/7z8BXO1P5zTi/KHwCfs7f+xfgKvi/pMMoOw+SntA2siyVLJtYJkqDKLI9nUDTPZKlkpnhbqWTawtrDM3qqT5A0kssYjRi30h+zwK83IDzP6VS9XFFy00mO2/R2NXbQb5RGnmf0qmesbVIuhpEuWbHgbCIoCCB9/mfGscpOT5NsIqK4DPQQzaK7DLdzkPDLMgkZSOgESKbiiqDblyWUUnZbwhc4+2DBYA9G0+NMov4EllhHthe0U8wfdQpr2Jvg/c1HjvpLawrhV7TvE5gFYgQNCvIDyrRiwuRiz6lQ6KK18ozKGZsPdZQ0ggxKnedNIqyWlK8etIf/wBQ7RoTDqo11u3go9piotK1zZbLV3xRp/HuOut0mzZwyA6tky3kLHmGK/cOdaIQaVFG+DYQfKDca0O0VTcECezUSAOoOh2HSh4yePkXx/pmmIKG7hkDJs4AYkclYaAg9eVNDG0+x5Q4CXPTRysW7CINYJLsfPWn8f3K3BRDYXiuLvWyLdi28DXs7JLgbz4Urgl+Ym/2K6ziFvv2d39kCdXUXHIafq5gB7aM01+UeMUX/D7V5TkeLiD1bgOViOUodatjK19xZRXsWHZ09iUQKVLRKZFrdTcSmRFqpuJTItZqbgUyPY+FHciUyBteFSyUzYfR9YtH/cfgKwah/WasX5TkdniDwBLbD6R6edGMnRueCIwMTcI9ZvtN+tG2xfFH7GBdufWP2m/WmimR44fCMM9yJ732jUaZXUGAOKfqw/5N+tK2x1CL9gXz64Nmb7TfrS7pB8UQ9jid4EEO48mb9aZOQJYYUXGH9JcQBriLwjlnuEfGjSfsZ3jrosbPpZiR/wCzdHSWY/rS7F8C1P2Y1hfTK+GGa6zDpJ/Og8d+wHuXbNkw3pcI9fzEfnNL4X8A8lIZPpXJgFvZ/wB1Fp38FctTFdsXuelvZnVnH2vbRenfwSOe+meb04T+K3sz/pQ/Dv4D5n7iGJ9JbNz12LCdmZvzqyOKa6KppS9iCcZw49UL9o0zhL3Qlr2QDE+lNuIED/T6y/eKigwuH2Kp+PkqVVgoMzGnnpTqEgKFFN2eUyGkHpA05jSmcZoZ7WDxd6RlHuBJ+JoKx8eOK5Khhck6aGlpm1bPklkOgJqbZBqIRVfkx933UVjk+iuSx9sPbN9JKvcUHcBmVSOhAOtLLDMVTw3wAtYu9baVZgOYBInptrS7ZrsuqD6Jvjbx1LOPEXHE+etDZL2DUEYXiDjd39ty5/8Aah9Q6jBosOFXXu5oJMR9NzHvemipspyOEBm7h7m2Zx11Yf8AyqzwzM6zwfQBsNdB0e5Hiz/m1K8M0WLJGj2W7Hrv4d55/FU8cxlOIG4XG7XJ69pc/WhtkixOL9gRxDc2f7b/AK0HvGUU/Y3z0HvTh21b/EbdmP0V61nyN7ixRRznCRlHkK0RZaxq21OVyiHQAett76tiijI+KRHiOMUwqjQddJPWjIohjb5Ky6STVbRpToyluaG0DmM2rUVYkUyyNDlvDkamKfYZJZrfAG6daDijTjbaDYFOdNCKKss/uHWS3qmKt22ZJz+nsurd1FQFQwYHXaDTqLOTJychfH3Gv3NNtlXn4+2aFGzHk8aA20jzFMolOTPKyTWCNSPGooc2D8RKqTMdmPCg8uL/AHR/mhv89e0v5MTxFiDO9BpNWjTi1MqqXYNLccqCiPLO6H3K5MsanXy8aaW2Pboxwnkk7XKRXXrcHl+dK4nQhnuIwqd3ai3CPdIzeTI5PZYDFYQZcw8jSz2J1av49y/BnyN8p180QsLrAqRQc0nTY7jrcALHL407Rk083dlJfswYrNKKs7OOTkgli2TuNKKiyvI0vcBirBG9USSkrTv9C3HL2YLCX2tMGUx+nOakHQ+SKmqN4ZwyjUTA+FaY5FdXycnbKL64FHcjSi5M0xV8i11uYqtyLoxE71yaRs0xiyvvaVTJl8Ubz8n7fuzfzW/ClY59l1HPLD6DyFXIt/UsLFsxJ9lXwjZly5EjFy4auaozL5FzbJobGx1Kg9jAsRPIcz8PGrI4zNk1UU6XYymEMbE+Qmm2FMtR9w+EtCRm0FPGKKc2Wbj9IbH2o2Mg7fpRaE0uS+JIUw+FLMAducVWots159RHHHgeNkIIG9WbTBHK8nLDWgetOjNnyJPgJ2cjnproCaMimE38C4TXSglZbLKq5GOzgVYkZHO2FtydD/WulJOCnFxl01T/AEAsjhJSj2uTcLfFsR8yuXC/7UXVQMUSQrBDERH0jyr5hn9C0MPXsejUX45Rtrc+6l79+x7DH6hmfpz1Drcr/wCHRW8O4XbvZDfFzPedznNy3aViZabSDvXPd91bfUPWNVoZZMOjnHx4Ukkoym1XH1SfC/n9uxNNosWaMcuaL3T5buv5JCo4RZtWr127ndbd42VVCEPd+m7ct/L31rfruu1mow6bTOONyxqbclftdL/39Ct6HT4YTyZLklKkkT4dg1zYwW2vW1GGLBXCq5EN3XBBldNDpWb1LW5ckNHLP45y8tXB2u49U1T5/Qt02CGOWVY9yW2+f3+THHEs/wBnYcqjC4zaHu6uNLhf6wKhgPZ0qz0uWtn6/qFOaajxLv8AL/pUfjmr/cGfwQ0MHFd9f3sJ8nlvNcvhtAbMT0BaCdaP8dSePFp5L2nf8hfRWnLJ+iJ+l6ZMBaXBsDhZK3Cu7GYBZuYLAz1Mcq538PtZfVssvUE/xFXFP24vhfKjVfb7mvV/Tgj4fyXzQT+7GEF1rKm72nYdsGJUqvLzMnkdKkP4l9UWGOpezZ5NjVcv3/bj45FnoNNKTxtO6vsUw3CbBTCdsLjPivVKEBbcxH+46ifI10dX65r8mXUvTuEYYO1JW5e3/v2+TLp9BgxQxqabc/dewH+59u42VWJe1iTbxDAwOwgsHA+iYAHnNUZf4m1GNeSaSjkxbsar/Xe1r7q7f6GzDpIJbYvp0/0B8R4FZw9rEX1ZmsFLJwpmczXtNTHeA0PlT6L13WajJi0vCyXNZeOlH+l9fqLl0WLmb64r9S445wK3isfd7UxbtYa07AEKWJNyAWPqqMpk+Vcf071bLofSoRwq5TyyVtXXXt7vno0ZcCyZ25dKJTf3Qwl29hhavAJczm7bW4t0gKpYG243BiJ8a6L9e12DT55ZoW4Vtk47Vbdcr7fHuBYYOUUn39/7llb7FsA62Q9tfnqWf2pzEMLiWswPMbadZFZsep1OP1aGbO4zksMpLbwq2yaX/wB+OSZMUZYHCPFyX9UTx3AbH72AL4axazBmIyu2QsCNPCIq7D/EHqDWmnKeNrLOqS5irSp/+sT8LhTkkmtq/mQt+jeFRbK3rsPdt5y/aqkaA9y0R31E70Mv8ReoZcmWWnj9MJUo7G7/AFl7N/A8dNjSW58td3/Y0TGpDuAQ2VmXMNmCsRmHgYn217PDleTHGbVNpOvi/b9uilJLhiFxppmrLF9jevk+X92b+a34UrJkX1DmhYKyFUFugq+PBZJ2bFwIJcDh+UZdOZrZhaZxfUd8fylth/R60e8TA3jYk9BV0u6OYtTlqirxeARGMDMNPIHpHWnSpFyz5GqEcZiCmnXYdPHwoSdLgsw4VN7mR4ZiHQ5p3nfb20tsfNii+EGuX46a+GlPZVjwv3ZPDqp9ZS3lU7JkjKL+ljvD7BWSFgcqMTDqct8SYUYRidjUdgjkWzgN82I3FFGKcrDYOQ2hPjBipLoWMmNYnhThpjut6p/KkhkRZOMmYvcLYcqdZUyvxzRO1wthGlF5EB45j9/B3SCCzBWYOV0yllAAO0/RHPlXMeh0ktUtW4/5iVJ2+ufbr3Nv4jUrB4L+h+1E8FhcRCqruFX1IynJ4AkTHhtFZNT6J6ZkyTyzx25/m5aT+9J1f3NWHX62MFBS6645/mI4O5etvci4ysxJb1YZ/rMCI6airM3oXp2oxwhPHxBVHl2l8Xdtc+5XH1XV48kmn32q4Eb2Ivh7hZ2zXFyXD3SWX6u2g8oq7/AtB48eNY1WN7o033898/uL/i2pU5ScuZcP9Pt8Ee3uG12Jc9lIOTSJDBtDEjXXerJekaNaz8btrJ82/iuuuhF6lneHwXcf0G3wz2AotuVe7o0Qf2Z2BBB86Gr0Wm1238RG9jtctc/sWafVZdNex9guJC5bzYZXItlVDpClSSoncSDoNudJP0vR6nUR1U4/5kenbXX6Pn9xoa/Pgx+KL4f9wKYjEG7n7Vi5UWi0LOQn1YiKqfoHp3g8Pj+nduq3+aqvsder6hz3XzVdAbPF8RZzWrd1lRSwAhTGuuTMCRTav0H0/V5fNlx3J902r/Wuy3H6hnw49sZf/BNsZetK5tXGU3BlubEsNdSTrPebXfWrdZ6TpM6x74L/AC/y+1df9LgbRaycW25d9lLjOIYk2rdh2PZW4KIQBETGsSdzvWfH6dp8WeeojBKcu3zz/wBfsdaOoU4qN8IZT0mxPbdubp7TKELAKJQGcrLEET4VSvRdB+H/AA3jWy91c99Wn2nQZ5Mm7fF8jPF+N4i49u8Lr5rets6AKSO9AAjXy1FNj9F0OLBPFDGql+a7bfxbfPHsZ8eryTyfW+iu4h6U4u6Ml+4XtF0drcKk5GDQGUSvq7ismH0XSaeW/DDbJJpPl1ar34Zu8spqmzbP78WXt3UtjEs1y3ki86sltdQSsGWOu599cPTfw3m8+OWR40oS3XCLUpc9P2S/T+RbPLUXV8/IknpBiUt5LV1goEAQpKjorESB7a9FqfQvT82V5p41bdvlpN/dJ0zJiz5Ira3watcuGTMzPP4muhSXCLqTA3tdt6STLYo3r5O2PzZv5rfhSsuR8j0c6TEkgT0FXUXqFllwrHZWgxlMSauxT2sxavTeRI3rhl2zlDNdSOQnX2Ctnks4c8Mov8oW8li7ChoM+dNy0VebY+YgrvBMMkMzq5J2Ugn261XFNsk9TOvpCOcGqgaHoI2PmDTVMpTyS5NdxVxC8rMT0p19zUr2lpw9kjzq5RVHOzZ2uDYMKbWWJ9kA+6qZbl0Y3Lf2WmB4aXjKABvLaR5dazZNRtNWPTuapCOOW2jMrMpIOvLXxFXYpSmrSM+SCxyor7T2xJUaDcx7qur5K2/dIv8AheJRip3gRr+VYckGrNenyW+RjFuCdKEIujVKSsbwTLAkbVVkT+SyEl8DeUMZI9mlVW0W8P2PG4LY0WSfEAeApac2R5Fj9jWOIpdJZ+zXXofjXSxbVSs5OSbbbopLVgufbWzcomLa5MK2HVfWMeQn75pZScui2KUe2M271tntksAVjV9yBO81mljlGLNMZxclyXuL4Ql+4ty26GYzQQYjnvWSGd4000bZaVZGmmDxXBUtmVYZidAPv8udNDUObGlpIxXD5NTxPB7nanTQk8vvrdCcX7mOeOa9hXF2ChJjbeP1q3cn0VwtcMoMaMwPPn5eNVThZ1dNKMO2VHZ6xIHnWdROo8n02h7C3jqhIPSNqs9jFk4W73Fcaw6VTNGvBOynbGMjSv8AXnWWUnE2pWXvCOKK6zzGjDoathk3ISWNB8aytqKarDB0VhuxVErL1yb/AOgDg4dtP/K34UrPk7CcqtNtV0Wa+iysKBqatRVLkKLxJqyylwXwWfDJBkch161fjs5mtjBR6GXvaGtL4RyYY+ORe5rFKaoxSHMBgs5GseydKK+WZs+oS4RsK4a0hRVVyeZbT3Cpc6s5eSScuTa14crAG3A5RIB86x+Zp0zT4U42i74Tw0xLsffWPUZvaKOlpNI+5Gq+mD2ziMqDUABzyJ5e2t2hc9ts5fqSgslIV4Yg1QDQ7gxHtrTldcmbEr4HOJcaw2BUKVL3WE5EgQORYnasEnkyPg6+m0yo0jHem2IZyUyIvIRmI9p/StEI0uTfDRQ7YPD+lGLkEXm6/Rj3RT+KEhcuKMFwbJa9LsSQJKHr3In3GotFA42TUyjLgewPpC91gr2wR1UmR4waEtKoq4lfncuwHEMfbtblidZG8xy30p4RYnj3OkVdrj+HOgS5JmfVEeWtN9XRfLQOKsIcZabRGYDo1WxbRhy4drFbjAcwPaKdtUCGOT6QcWBllL1rNEgBoaqNyutpojCUeWyfD+J30iHGnUT7zTSwwkgPUyh0bXwjFG6mZ43IMCsGSO38puwZXkXJZvwlGEjaD99Ux1Ek6NUtNGrNMbgIDXVyFo2ifVPgK3rNa5Oc4S3UjUsbwWXI2AouN9GjHq541tKq6vZv3QZHX41U3tOjjvNH6hbE4gNOnupJSs0YsKh0Vd+0TrWWcLNkWB4a+S8ANnkEfA1nhJqVFjVl8XIrZdMTaAvrImkZZHg3v5Of8q381vwpWefZY0c2sDKAdzFPHg0BTfJqxA2jNkgCmKG+S2wbQs8zr4xWzEuLORqvqlQQAnberm7Mz2x7D2MMSQOdFGXNmro2rhWa1oApPQgGPI0s47vcxKUm7L6zZJlmHeI2G3sqmT2+5Z4t3aLbhXDX3IjzrLlzro0YtPJumXNzEW7S95xoNufurEoznLhHSuGGFtnN+IN2t92URmaQPhXdwJY4UzzGpl5sjaQ0rHDWmu3IGUaA82+iNPGqpzU3Rs0mnb9jnvEcU91muXDLMZJ/IeHhTKO1cHbxKkVnOgjUnwPYNZIFWRRg1TqJsOHsyIHurRwkebySuRccNw7Wu+/d00B+JqmU93CGX0u2UXpDcz3GYGDvTRjSNmlluZV4NJ15k0EjbqZ7R67bjSnObGW+XJXXWM60jOphhGuA+H/rzpoyM2ohyOYXElOh8DzptyM0sKfJtPC+IqVA7QW2IgA+qT8Ky5Y/YkOOExzE4nEFMrXEiNMpg/8A7VcIY07cS6WTI1SYjwPEYnMxtw5AysDrpVmeONq3wVYZZVL5M8VwV28nqi24PeAIMjlryqtSpcGhK3yc94xYuZjmEjr5eNVTtnQ084JUhJLAChiwM8uYPQ1ImhSdi2I8h5VVkdGuFFZaX9sh8eXlWJP6jQlwXdxq3PoiQuLkVWxqs6H8noHzZv5rfhSqJvknJyu20gU0WahuwgG9W2Kz167B0opgUL5GEZsohjFXKbRjyY47uguE4pesk5HI1mCAw8tRRc5IpnpoZPYscL6TXJzMqOJ2AyGPAiQPdRWZmTJ6XGXTNn4R6c4YDXDXC4kgF1y+/f7qrnkyPorWgjAxjPlFvsw7K1atgcoLn2k0IwX+plq0y7LKz8oYcDtkuAxvbIy+cGDR8UV0Vzw5PZjA9LMG5AzMpP1lP3kTVkHXsZJ6Ob7C2+KYRCGN+2efM+zQb1ZLI5KiiGkkma16W+kHzpgEzC0mwPNpMtA8KmKFcs6GOG1GvX9Ktl0Wx7FBvSo0exb8HsazWjGcX1HJSo27hVlcwzGANT7OVLlcq4ONhUZT5GePY22QVSS5Gh5DyFV4oSNOVwukahibpbff+t6vbo06fEo8oXwVwKdRI5joetLZp1GPyRLC/cUxFPfByseOcW7Eb9uarZ0MMiNr/upEsyxtBSJ8aYzXsXIQWG0Gp8KPQm+D6RsfC8KwSHLeBideQPhVEsiQqg32VpxDYe+TJt5tCeQPI+RovbNF0IyS+kNxHEX4NxWBBEEodSOsVKVdCRtS+s1zFL+yUQM0mTrJHLN41VOJtwtKXBRvb10FZ3aOrCmCIJ5VTK2XraesYbvTFV+MsUidxzVifBcAczStjJHQ/k4P7q381vwpVEuwNcnL7A0qxUaDNy7TcBSBq1GLCWGAuiQGMKecE5fEVdFmXNFtcB8db1hSpB2II+/pTtoy41JdkLODdiQNY3gz8KUaWRIMMPlEbHrTuJTHIp2Ht2WABOs0VGxHkS4CE1YAzYgtrRQZcLgcChjB0/WrLMbclyZZP1qOg7rQtiKDLccX7i6pJqItm+C/4YYq+B571DmVFvh78NPSjJWc26FcfcGeRURdGO5FfiWlp5Ur5N+B7Ygri9N6FFsMr9w1o6U6Zmyxt8BXAjSiymEpRlyK5fGko6HktDWHSTMxRRhz5Bu3KsCu4pqTMsZ0bHwvjrEhLijL1AMz4iseTB7m7BrF00W+M4TbvGWy6gAczBHKs8cux8m5YnL6kafxPg7Ya5lachmGH3bbeVa8OeMuDDnhKLtlJjMAVbeQddPGnlGxoahUV+KwpBkDeqnBmnHq01ywr4KVza9IpHjItU7uxTE2wuU+4fE1lmqZ09Ll8jKzGMeQpaOpEQa6edKy1I6V8mh/dX/nN+FKon2B9nMhoB5UNxaCaipDElAqyIbJoauQGwytTMraGMM8t5c9vdURTPHFmx4S0cRcHdkyAQBoTGlXRlfBxtReO6Nos8FRFQXOcwoHePXKOXtprOcm3Ls0vEkSwWYBMA778/Go2djElV2FwljQkmBHvPIUyFyZOaRKzdCkHf7x40yK5wbgWOKtQfAiR5U7RkxSvhlZeEmko3wZC2lFdgmy5wS92tEDgax3MZR4pmzFtdit99f65UhtxQpEUQmmqySybWQUa60OhpZHQU29NKhRGbsiR41LLu2RVahJSoOgo0ZJPkJZYg0RXVFhax7jkPYBSuKFT+BtPTAWTBBJGhVQNI1Hen7qw5oRbO7pMGaSV9Hj6f2mQ23w7Mp9YllJ16aVnUHF2jfPTXGmZ4VxHB3HFsSs7G7zP1ZGnwq/ySSMP4BL2LXiXB8PbXOSEEaliFAP+maWGeVlctH/ALUanxf0hw1m2RYy3HY8wzKo5liYB8hSyyyZq03p9/mRpmM4i9xszkewAATyAFVctnXhghj/ACgLzSKZly7Ku9IJqpsvidL+TA/uj/zn/ClUyfIsuzlYunqaqTLUZDnrViCiYc1bEfgkGqyxKCPd0prA0N4QwJqxUVSRZYHFMplTG3lp4VKMmXFGS5Ngw/pJcC5SVE7sBDeXl5CmjKzBl0lK4lbds6ZlOh9pM860qKaM3lcfpDvkiATPjsaekkJHfusHawx/qaigyyeqUVTLRkmyATLJ465eVM0c2GX67Ke42tCjrxl9JmypJplAqy5Uky1UFRFWJJHFk907Btd6c96DSLccU+wSyTUSLZyUVwNKYNN0Ym75CYlVCKR60mfyoEg2+xXPUpFlJGFJo0guVEgaioRuxi1T0UyGbaUKKWy0wxRLb3HjKik+7YD2xWXLKjZocXkZz25fJJY7kknzJJ/OsbdnrccdsUgQuxQLKDC7RQGgWJvFtWJJ2kkn40tIEYq7RX4htaRo1RQtcuEeVAso8uIMVCUAutIpJBOm/Jcf3Rv5z/hSs8nyI3ycnDVVEtTCLVqGRKadMYzNOBkkOtOhRsXOVWorcR6w8VLK5IO16i2JtHOHcUygLcXNb129dQfqnp4GjDI4mPUaNZOUXWEwS3bbXLYDKJltMy9A6nUfCtcMikcXNjzYnT6DYZoGpGmgEbzzkc60owZHYTsCO9Gm1RlSkxNsGriVO2/j4zS8GpamUFQ/geHW8pLOAR6vOT49Klu+CmeZz74PNh8+g8t4p2UKW0jcwOXlrzmKKH8oqbcGo/sNvswJqUToxd1mpQ0eCSp1FChd3JAL0o0FsK1vSjQilyTVCInmJHlUsEhq2dDpUbKJIS9KMdlsW7asJc5mUbhV2nwJ+Fc/PO3R6H0nTtLczTnuVQd5IA1yoWqIS1dNQkoE7j1BUhG+fbVcmi2IqXNVWWojNTcBmGoNgOo/Jf8A5R/5z/hSqH2Vvs5PFUJl1EgasiyE5qzcGz00dxLJoaviwhbba09koct3aZFUkYN3xqESRJblQlIf4TiMt1dYBIVtYBB2nrrTQdSMGtxp42zfOF4OZOgIEidq6KlwePcXbIXGOYhpjnTplN0xW2oGaCd9NNCPGgkXTkP2MLMNlEc9x/1TbqKbGL2GVRsZJ0A1obrI4ieYgwab2K+hp8AbgUqACdPM9ar37S6EXLoWxHDWSQesabU8JqRJRcXyLfM22A32osCk3wFvYJ0WWETt+tRSQXFpiIQ1LHLDhdsXHRTsWHxpMkmotghH60jaeKcFtKyTCDUnyGvvrFDUvo15tKlyURsjMwXxjrHKtnl45MCxfVwc74+QMRcAYGCBPUgCa52SabPaaGFYkirZqTcblEG1ypaHSIrdpdwzjwH7SaG8roFdekYyFWpWWIGTSNisiXpXIFnVfkt/yjfzn/ClVt8lT7OTzVRazE0UyWZz0dxNxJDVkZ2FBc1XbhiS1ZFhCi5Vm5AMB6G4gQPR3Eolava/1vUb+BZQUlTOk+j/AKb2DZFvFLlYf+RRo+n0wuoPjTRyyRxNToIttxRbu9m/3rRUryZT9zDl7da2Y8qaODqdLKDqjCcNUyARmOwJy+7rVqy/Yz+NfJi3wq7mhT56j4TR8kVyV+Jt0WFrgN+ddOhpHqY+xbHSz92FtcBhu8rN5aGaR6j4LI6QawHC7lvUoxWZA5r4iq551JUi3FglHtDeK4cWX9mGJkk5gRvy0qqGbb2y2eFy6RFsEEXvqARyHLxNPHK5MHhUFyKvYW7aYTMDTwqyM3GRVOCkjVBwp5MCQNfZWvyKjJz0WuD4c1nJdIUk6gTJHsqmWSMriWQxyj9Rsa37mI9ZVK6HXcGsThGD4N8ZzyLk1/0p9KsPg1NsIt2+ZnLAyz9Y8vLwqqU2zoYNG3yzi9/FFmYnckk+ZMn40E0d7Fj2xoGb9G0PQEmhZKPZqVhCq1Lu9haJXFpWwJCzULDYItVcmCyBNV7gHV/kr/ybfzn/AApQsrfZyksI2pS0jUAyM1EKTQ06Y6YRTViYUyYNWpliJzTWSj1BMB4tTWQyppkyBDcqNgpDXC+LXLDZrbROhB1U+DCjHI4vgz59Ljyqmbpw70is3lAY9nd2IJ7p8UY/CtmHUX2eb1vo88buHRcWLZ31A5MAfyrQ5xZyVgyp9MvsJhrzLpeeN9yR8aqvGvYuWHL8sZ/sK4/eU5W5sCy7ddaq8uPpof8ADZPZmEtYlNr7GNIJLCmrG/ZBhHLB1Ze4V8WR6q6/ShvvrLNYV7m7H566KvFXLjOEuQROpAgafGrobUriUZVNupEhhDJgiI16EdIoeRA8N9Gu8R4th7O95QZ1WQT5EDWrPJGuyQ0WVv6ULW/lGwaxodNJFskEeVZ5zSbo3Q0GV/mRUeknykq9sphA6sdDcYBCB/oC7GqpZDdh0DT5OdPfLEkkknWSSST4k0FLg6cccYgSdaFjmCalkMUGwNns1K5BCC5S2QizVLIBc0tiMgxquTARpCHWPkp/ybfzn/AlEqOT0C08agrI1AGQagbJg0UxkTDVYpDpkpp1IZElNFMhOKayUTQUVKiHnSo5EBlam4NI9Usm0ypimTfyK4RYxZxbpqrsp8CR8DTbmJLBGXsWf97sb2fZjEXAvgRPviaVt+xX+Ex/BOx6Z41NVvkHmcqT8KDm2J+Bx3dFovymcSy5fnBgc8iT74oKMew/h10Vo9LcX2ovG8zONpgrHQrsae/gV6TG/Y2a/wDKrdfDm21lO1Kle1Xu76FsvIxS2VfglfRz1rs0Tbjx7VwQY0rY+1kc1CyckS1DcQ8TUshDNQ3AbMFqG4VkC1I5C2z2alsNni5oWyWDmgIzBqCs9FEB1v5KP8m/85/wJUAcnmlLzFQVmDUEMCoQkKg6JA0UMEQ0yYyCA0UxiWeiSydt6KI2ed6IEDJojEc1EFns1RMhKaNhs9NBsFkZoWGyQNOiGSahGYmgS+DGapZDxNAFkWoAZGaAtmJqEsgxqqTAzBNCxbPE0LIYmoQxRAYqAMVBTNEh1D5M8UVwjAAf4r7z9VPGoQ//2Q=="/>
          <p:cNvSpPr>
            <a:spLocks noChangeAspect="1" noChangeArrowheads="1"/>
          </p:cNvSpPr>
          <p:nvPr/>
        </p:nvSpPr>
        <p:spPr bwMode="auto">
          <a:xfrm>
            <a:off x="0" y="-1092200"/>
            <a:ext cx="2552700" cy="17907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a-IR" sz="4000" b="1" dirty="0" smtClean="0">
                <a:solidFill>
                  <a:srgbClr val="FF0000"/>
                </a:solidFill>
              </a:rPr>
              <a:t>گرده افشانی ایده ها</a:t>
            </a:r>
            <a:br>
              <a:rPr lang="fa-IR" sz="4000" b="1" dirty="0" smtClean="0">
                <a:solidFill>
                  <a:srgbClr val="FF0000"/>
                </a:solidFill>
              </a:rPr>
            </a:br>
            <a:r>
              <a:rPr lang="en-US" sz="4000" b="1" dirty="0">
                <a:solidFill>
                  <a:srgbClr val="FF0000"/>
                </a:solidFill>
              </a:rPr>
              <a:t>C</a:t>
            </a:r>
            <a:r>
              <a:rPr lang="en-US" sz="4000" b="1" dirty="0" smtClean="0">
                <a:solidFill>
                  <a:srgbClr val="FF0000"/>
                </a:solidFill>
              </a:rPr>
              <a:t>ross pollinate</a:t>
            </a:r>
            <a:endParaRPr lang="en-US" sz="4000" b="1" dirty="0">
              <a:solidFill>
                <a:srgbClr val="FF0000"/>
              </a:solidFill>
            </a:endParaRPr>
          </a:p>
        </p:txBody>
      </p:sp>
      <p:sp>
        <p:nvSpPr>
          <p:cNvPr id="3" name="Content Placeholder 2"/>
          <p:cNvSpPr>
            <a:spLocks noGrp="1"/>
          </p:cNvSpPr>
          <p:nvPr>
            <p:ph idx="1"/>
          </p:nvPr>
        </p:nvSpPr>
        <p:spPr/>
        <p:txBody>
          <a:bodyPr/>
          <a:lstStyle/>
          <a:p>
            <a:endParaRPr lang="en-US" dirty="0"/>
          </a:p>
        </p:txBody>
      </p:sp>
      <p:pic>
        <p:nvPicPr>
          <p:cNvPr id="1026" name="Picture 2" descr="http://t2.gstatic.com/images?q=tbn:ANd9GcSzKayVgelpr36ZsskgGVOt-bkrQJjtP9_jCCn8jNgWKGRz4PYmgcXWYeTJNQ"/>
          <p:cNvPicPr>
            <a:picLocks noChangeAspect="1" noChangeArrowheads="1"/>
          </p:cNvPicPr>
          <p:nvPr/>
        </p:nvPicPr>
        <p:blipFill rotWithShape="1">
          <a:blip r:embed="rId2" cstate="print"/>
          <a:srcRect b="7089"/>
          <a:stretch/>
        </p:blipFill>
        <p:spPr bwMode="auto">
          <a:xfrm>
            <a:off x="381000" y="2057400"/>
            <a:ext cx="8229600" cy="4640239"/>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5400" b="1" dirty="0" smtClean="0">
                <a:solidFill>
                  <a:srgbClr val="92D050"/>
                </a:solidFill>
              </a:rPr>
              <a:t>خرد جمعی</a:t>
            </a:r>
            <a:endParaRPr lang="en-US" sz="5400" b="1" dirty="0">
              <a:solidFill>
                <a:srgbClr val="92D050"/>
              </a:solidFill>
            </a:endParaRPr>
          </a:p>
        </p:txBody>
      </p:sp>
      <p:sp>
        <p:nvSpPr>
          <p:cNvPr id="3" name="Content Placeholder 2"/>
          <p:cNvSpPr>
            <a:spLocks noGrp="1"/>
          </p:cNvSpPr>
          <p:nvPr>
            <p:ph idx="1"/>
          </p:nvPr>
        </p:nvSpPr>
        <p:spPr>
          <a:xfrm>
            <a:off x="1942415" y="1828800"/>
            <a:ext cx="6591985" cy="1066800"/>
          </a:xfrm>
        </p:spPr>
        <p:txBody>
          <a:bodyPr/>
          <a:lstStyle/>
          <a:p>
            <a:pPr algn="ctr">
              <a:buNone/>
            </a:pPr>
            <a:r>
              <a:rPr lang="en-US" sz="3600" b="1" dirty="0" smtClean="0"/>
              <a:t>wisdom of crowd</a:t>
            </a:r>
            <a:endParaRPr lang="en-US" sz="3600" b="1" dirty="0"/>
          </a:p>
        </p:txBody>
      </p:sp>
      <p:pic>
        <p:nvPicPr>
          <p:cNvPr id="4" name="Picture 2" descr="E:\Wisdom-of-Crowds-PowerPoint-presentation-editable-crowdsourcing-slides-editable-people-graphics-for-PPT[1].jpg"/>
          <p:cNvPicPr>
            <a:picLocks noChangeAspect="1" noChangeArrowheads="1"/>
          </p:cNvPicPr>
          <p:nvPr/>
        </p:nvPicPr>
        <p:blipFill>
          <a:blip r:embed="rId2" cstate="print"/>
          <a:srcRect/>
          <a:stretch>
            <a:fillRect/>
          </a:stretch>
        </p:blipFill>
        <p:spPr bwMode="auto">
          <a:xfrm>
            <a:off x="1828800" y="2514600"/>
            <a:ext cx="6548438" cy="4191000"/>
          </a:xfrm>
          <a:prstGeom prst="rect">
            <a:avLst/>
          </a:prstGeom>
        </p:spPr>
        <p:style>
          <a:lnRef idx="1">
            <a:schemeClr val="accent6"/>
          </a:lnRef>
          <a:fillRef idx="3">
            <a:schemeClr val="accent6"/>
          </a:fillRef>
          <a:effectRef idx="2">
            <a:schemeClr val="accent6"/>
          </a:effectRef>
          <a:fontRef idx="minor">
            <a:schemeClr val="lt1"/>
          </a:fontRef>
        </p:style>
      </p:pic>
    </p:spTree>
  </p:cSld>
  <p:clrMapOvr>
    <a:masterClrMapping/>
  </p:clrMapOvr>
  <p:transition>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534400" cy="6278562"/>
          </a:xfrm>
        </p:spPr>
        <p:txBody>
          <a:bodyPr>
            <a:normAutofit fontScale="90000"/>
          </a:bodyPr>
          <a:lstStyle/>
          <a:p>
            <a:pPr algn="ctr" rtl="0"/>
            <a:r>
              <a:rPr lang="fa-IR" sz="4000" b="1" dirty="0" smtClean="0">
                <a:cs typeface="B Nazanin" panose="00000400000000000000" pitchFamily="2" charset="-78"/>
              </a:rPr>
              <a:t>زمانی که اشتراک</a:t>
            </a:r>
            <a:r>
              <a:rPr lang="fa-IR" sz="4900" b="1" dirty="0" smtClean="0">
                <a:cs typeface="B Nazanin" panose="00000400000000000000" pitchFamily="2" charset="-78"/>
              </a:rPr>
              <a:t> </a:t>
            </a:r>
            <a:r>
              <a:rPr lang="fa-IR" sz="4900" b="1" dirty="0" smtClean="0">
                <a:solidFill>
                  <a:srgbClr val="92D050"/>
                </a:solidFill>
                <a:cs typeface="B Nazanin" panose="00000400000000000000" pitchFamily="2" charset="-78"/>
              </a:rPr>
              <a:t>دانش پنهان </a:t>
            </a:r>
            <a:r>
              <a:rPr lang="fa-IR" sz="4000" b="1" dirty="0" smtClean="0">
                <a:cs typeface="B Nazanin" panose="00000400000000000000" pitchFamily="2" charset="-78"/>
              </a:rPr>
              <a:t>شکل میگیرد </a:t>
            </a:r>
            <a:br>
              <a:rPr lang="fa-IR" sz="4000" b="1" dirty="0" smtClean="0">
                <a:cs typeface="B Nazanin" panose="00000400000000000000" pitchFamily="2" charset="-78"/>
              </a:rPr>
            </a:br>
            <a:r>
              <a:rPr lang="fa-IR" sz="4000" b="1" dirty="0" smtClean="0">
                <a:cs typeface="B Nazanin" panose="00000400000000000000" pitchFamily="2" charset="-78"/>
              </a:rPr>
              <a:t>ما نوآوری داریم!</a:t>
            </a:r>
            <a:r>
              <a:rPr lang="fa-IR" sz="4000" b="1" dirty="0" smtClean="0"/>
              <a:t/>
            </a:r>
            <a:br>
              <a:rPr lang="fa-IR" sz="4000" b="1" dirty="0" smtClean="0"/>
            </a:br>
            <a:r>
              <a:rPr lang="en-US" sz="4000" b="1" dirty="0" smtClean="0"/>
              <a:t/>
            </a:r>
            <a:br>
              <a:rPr lang="en-US" sz="4000" b="1" dirty="0" smtClean="0"/>
            </a:br>
            <a:r>
              <a:rPr lang="en-US" sz="4000" b="1" dirty="0" smtClean="0">
                <a:solidFill>
                  <a:srgbClr val="FF0000"/>
                </a:solidFill>
              </a:rPr>
              <a:t>When we have </a:t>
            </a:r>
            <a:r>
              <a:rPr lang="en-US" sz="4900" b="1" dirty="0" smtClean="0">
                <a:solidFill>
                  <a:srgbClr val="92D050"/>
                </a:solidFill>
              </a:rPr>
              <a:t>tacit knowledge</a:t>
            </a:r>
            <a:r>
              <a:rPr lang="en-US" sz="4000" b="1" dirty="0" smtClean="0">
                <a:solidFill>
                  <a:srgbClr val="FF0000"/>
                </a:solidFill>
              </a:rPr>
              <a:t> Sharing</a:t>
            </a:r>
            <a:br>
              <a:rPr lang="en-US" sz="4000" b="1" dirty="0" smtClean="0">
                <a:solidFill>
                  <a:srgbClr val="FF0000"/>
                </a:solidFill>
              </a:rPr>
            </a:br>
            <a:r>
              <a:rPr lang="en-US" sz="4000" b="1" dirty="0" smtClean="0">
                <a:solidFill>
                  <a:srgbClr val="FF0000"/>
                </a:solidFill>
              </a:rPr>
              <a:t>We have</a:t>
            </a:r>
            <a:br>
              <a:rPr lang="en-US" sz="4000" b="1" dirty="0" smtClean="0">
                <a:solidFill>
                  <a:srgbClr val="FF0000"/>
                </a:solidFill>
              </a:rPr>
            </a:br>
            <a:r>
              <a:rPr lang="en-US" sz="4000" b="1" dirty="0" smtClean="0">
                <a:solidFill>
                  <a:srgbClr val="FF0000"/>
                </a:solidFill>
              </a:rPr>
              <a:t>Innovation!</a:t>
            </a:r>
            <a:br>
              <a:rPr lang="en-US" sz="4000" b="1" dirty="0" smtClean="0">
                <a:solidFill>
                  <a:srgbClr val="FF0000"/>
                </a:solidFill>
              </a:rPr>
            </a:br>
            <a:r>
              <a:rPr lang="en-US" sz="4000" b="1" dirty="0" smtClean="0">
                <a:solidFill>
                  <a:srgbClr val="FF0000"/>
                </a:solidFill>
              </a:rPr>
              <a:t/>
            </a:r>
            <a:br>
              <a:rPr lang="en-US" sz="4000" b="1" dirty="0" smtClean="0">
                <a:solidFill>
                  <a:srgbClr val="FF0000"/>
                </a:solidFill>
              </a:rPr>
            </a:br>
            <a:r>
              <a:rPr lang="en-US" sz="4000" b="1" dirty="0" smtClean="0"/>
              <a:t/>
            </a:r>
            <a:br>
              <a:rPr lang="en-US" sz="4000" b="1" dirty="0" smtClean="0"/>
            </a:br>
            <a:r>
              <a:rPr lang="en-US" sz="2800" b="1" dirty="0" smtClean="0"/>
              <a:t>Ref: the same</a:t>
            </a:r>
            <a:r>
              <a:rPr lang="en-US" sz="4800" b="1" dirty="0" smtClean="0"/>
              <a:t> </a:t>
            </a:r>
            <a:endParaRPr lang="en-US" sz="48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Cloud Callout 11"/>
          <p:cNvSpPr/>
          <p:nvPr/>
        </p:nvSpPr>
        <p:spPr>
          <a:xfrm rot="415779">
            <a:off x="61913" y="-28575"/>
            <a:ext cx="8756650" cy="6618288"/>
          </a:xfrm>
          <a:prstGeom prst="cloudCallout">
            <a:avLst>
              <a:gd name="adj1" fmla="val 83197"/>
              <a:gd name="adj2" fmla="val -281583"/>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 name="Group 31"/>
          <p:cNvGrpSpPr>
            <a:grpSpLocks/>
          </p:cNvGrpSpPr>
          <p:nvPr/>
        </p:nvGrpSpPr>
        <p:grpSpPr bwMode="auto">
          <a:xfrm>
            <a:off x="762000" y="990600"/>
            <a:ext cx="7620000" cy="4648200"/>
            <a:chOff x="762000" y="990600"/>
            <a:chExt cx="7620000" cy="4648200"/>
          </a:xfrm>
        </p:grpSpPr>
        <p:sp>
          <p:nvSpPr>
            <p:cNvPr id="27" name="Oval 26"/>
            <p:cNvSpPr/>
            <p:nvPr/>
          </p:nvSpPr>
          <p:spPr>
            <a:xfrm>
              <a:off x="762000" y="990600"/>
              <a:ext cx="7620000" cy="4648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 name="Group 28"/>
            <p:cNvGrpSpPr>
              <a:grpSpLocks/>
            </p:cNvGrpSpPr>
            <p:nvPr/>
          </p:nvGrpSpPr>
          <p:grpSpPr bwMode="auto">
            <a:xfrm>
              <a:off x="2667000" y="4878960"/>
              <a:ext cx="3762888" cy="539899"/>
              <a:chOff x="2667000" y="4878960"/>
              <a:chExt cx="3762888" cy="539899"/>
            </a:xfrm>
          </p:grpSpPr>
          <p:sp>
            <p:nvSpPr>
              <p:cNvPr id="30" name="Rectangle 29"/>
              <p:cNvSpPr/>
              <p:nvPr/>
            </p:nvSpPr>
            <p:spPr>
              <a:xfrm rot="410877">
                <a:off x="2667000" y="4960938"/>
                <a:ext cx="24384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dirty="0">
                    <a:solidFill>
                      <a:srgbClr val="002060"/>
                    </a:solidFill>
                  </a:rPr>
                  <a:t>Knowledge</a:t>
                </a:r>
              </a:p>
            </p:txBody>
          </p:sp>
          <p:sp>
            <p:nvSpPr>
              <p:cNvPr id="31" name="Rectangle 30"/>
              <p:cNvSpPr/>
              <p:nvPr/>
            </p:nvSpPr>
            <p:spPr>
              <a:xfrm rot="20931775">
                <a:off x="4829175" y="4878388"/>
                <a:ext cx="16002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dirty="0">
                    <a:solidFill>
                      <a:srgbClr val="002060"/>
                    </a:solidFill>
                  </a:rPr>
                  <a:t>Assets</a:t>
                </a:r>
              </a:p>
            </p:txBody>
          </p:sp>
        </p:grpSp>
      </p:grpSp>
      <p:grpSp>
        <p:nvGrpSpPr>
          <p:cNvPr id="4" name="Group 34"/>
          <p:cNvGrpSpPr>
            <a:grpSpLocks/>
          </p:cNvGrpSpPr>
          <p:nvPr/>
        </p:nvGrpSpPr>
        <p:grpSpPr bwMode="auto">
          <a:xfrm>
            <a:off x="1295400" y="1600200"/>
            <a:ext cx="6553200" cy="3276600"/>
            <a:chOff x="1295400" y="1676400"/>
            <a:chExt cx="6553200" cy="3276600"/>
          </a:xfrm>
        </p:grpSpPr>
        <p:sp>
          <p:nvSpPr>
            <p:cNvPr id="33" name="Oval 32"/>
            <p:cNvSpPr/>
            <p:nvPr/>
          </p:nvSpPr>
          <p:spPr>
            <a:xfrm>
              <a:off x="1295400" y="1676400"/>
              <a:ext cx="6553200" cy="3276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Oval 33"/>
            <p:cNvSpPr/>
            <p:nvPr/>
          </p:nvSpPr>
          <p:spPr>
            <a:xfrm>
              <a:off x="3733800" y="2819400"/>
              <a:ext cx="1828800" cy="990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tx1"/>
                  </a:solidFill>
                  <a:effectLst>
                    <a:outerShdw blurRad="38100" dist="38100" dir="2700000" algn="tl">
                      <a:srgbClr val="000000">
                        <a:alpha val="43137"/>
                      </a:srgbClr>
                    </a:outerShdw>
                  </a:effectLst>
                </a:rPr>
                <a:t>Ba:</a:t>
              </a:r>
            </a:p>
            <a:p>
              <a:pPr algn="ctr" fontAlgn="auto">
                <a:spcBef>
                  <a:spcPts val="0"/>
                </a:spcBef>
                <a:spcAft>
                  <a:spcPts val="0"/>
                </a:spcAft>
                <a:defRPr/>
              </a:pPr>
              <a:r>
                <a:rPr lang="en-US" b="1" dirty="0">
                  <a:solidFill>
                    <a:schemeClr val="tx1"/>
                  </a:solidFill>
                  <a:effectLst>
                    <a:outerShdw blurRad="38100" dist="38100" dir="2700000" algn="tl">
                      <a:srgbClr val="000000">
                        <a:alpha val="43137"/>
                      </a:srgbClr>
                    </a:outerShdw>
                  </a:effectLst>
                </a:rPr>
                <a:t>Dynamic</a:t>
              </a:r>
            </a:p>
          </p:txBody>
        </p:sp>
      </p:grpSp>
      <p:sp>
        <p:nvSpPr>
          <p:cNvPr id="36" name="Oval 35"/>
          <p:cNvSpPr/>
          <p:nvPr/>
        </p:nvSpPr>
        <p:spPr>
          <a:xfrm rot="20870062">
            <a:off x="3028950" y="504825"/>
            <a:ext cx="1412875" cy="990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tx1"/>
                </a:solidFill>
                <a:effectLst>
                  <a:outerShdw blurRad="38100" dist="38100" dir="2700000" algn="tl">
                    <a:srgbClr val="000000">
                      <a:alpha val="43137"/>
                    </a:srgbClr>
                  </a:outerShdw>
                </a:effectLst>
              </a:rPr>
              <a:t>Vision </a:t>
            </a:r>
          </a:p>
          <a:p>
            <a:pPr algn="ctr" fontAlgn="auto">
              <a:spcBef>
                <a:spcPts val="0"/>
              </a:spcBef>
              <a:spcAft>
                <a:spcPts val="0"/>
              </a:spcAft>
              <a:defRPr/>
            </a:pPr>
            <a:r>
              <a:rPr lang="en-US" b="1" dirty="0">
                <a:solidFill>
                  <a:schemeClr val="tx1"/>
                </a:solidFill>
                <a:effectLst>
                  <a:outerShdw blurRad="38100" dist="38100" dir="2700000" algn="tl">
                    <a:srgbClr val="000000">
                      <a:alpha val="43137"/>
                    </a:srgbClr>
                  </a:outerShdw>
                </a:effectLst>
              </a:rPr>
              <a:t>What?</a:t>
            </a:r>
          </a:p>
        </p:txBody>
      </p:sp>
      <p:sp>
        <p:nvSpPr>
          <p:cNvPr id="37" name="Oval 36"/>
          <p:cNvSpPr/>
          <p:nvPr/>
        </p:nvSpPr>
        <p:spPr>
          <a:xfrm>
            <a:off x="5867400" y="2209800"/>
            <a:ext cx="1447800" cy="990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500" b="1" dirty="0">
                <a:solidFill>
                  <a:schemeClr val="tx1"/>
                </a:solidFill>
                <a:effectLst>
                  <a:outerShdw blurRad="38100" dist="38100" dir="2700000" algn="tl">
                    <a:srgbClr val="000000">
                      <a:alpha val="43137"/>
                    </a:srgbClr>
                  </a:outerShdw>
                </a:effectLst>
              </a:rPr>
              <a:t>Dialogue how?</a:t>
            </a:r>
          </a:p>
        </p:txBody>
      </p:sp>
      <p:sp>
        <p:nvSpPr>
          <p:cNvPr id="38" name="Oval 37"/>
          <p:cNvSpPr/>
          <p:nvPr/>
        </p:nvSpPr>
        <p:spPr>
          <a:xfrm>
            <a:off x="2286000" y="3505200"/>
            <a:ext cx="1447800" cy="990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500" b="1" dirty="0">
                <a:solidFill>
                  <a:schemeClr val="tx1"/>
                </a:solidFill>
                <a:effectLst>
                  <a:outerShdw blurRad="38100" dist="38100" dir="2700000" algn="tl">
                    <a:srgbClr val="000000">
                      <a:alpha val="43137"/>
                    </a:srgbClr>
                  </a:outerShdw>
                </a:effectLst>
              </a:rPr>
              <a:t>Practice Why?</a:t>
            </a:r>
          </a:p>
        </p:txBody>
      </p:sp>
      <p:grpSp>
        <p:nvGrpSpPr>
          <p:cNvPr id="5" name="Group 42"/>
          <p:cNvGrpSpPr>
            <a:grpSpLocks/>
          </p:cNvGrpSpPr>
          <p:nvPr/>
        </p:nvGrpSpPr>
        <p:grpSpPr bwMode="auto">
          <a:xfrm>
            <a:off x="1971675" y="2174875"/>
            <a:ext cx="5619750" cy="2225675"/>
            <a:chOff x="1971777" y="2174712"/>
            <a:chExt cx="5620253" cy="2225472"/>
          </a:xfrm>
        </p:grpSpPr>
        <p:sp>
          <p:nvSpPr>
            <p:cNvPr id="39" name="Rectangle 38"/>
            <p:cNvSpPr/>
            <p:nvPr/>
          </p:nvSpPr>
          <p:spPr>
            <a:xfrm rot="19821197">
              <a:off x="1971777" y="2174712"/>
              <a:ext cx="3035572" cy="4571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solidFill>
                    <a:schemeClr val="tx1">
                      <a:lumMod val="85000"/>
                      <a:lumOff val="15000"/>
                    </a:schemeClr>
                  </a:solidFill>
                  <a:effectLst>
                    <a:outerShdw blurRad="38100" dist="38100" dir="2700000" algn="tl">
                      <a:srgbClr val="000000">
                        <a:alpha val="43137"/>
                      </a:srgbClr>
                    </a:outerShdw>
                  </a:effectLst>
                </a:rPr>
                <a:t>Tacit Knowledge</a:t>
              </a:r>
            </a:p>
          </p:txBody>
        </p:sp>
        <p:sp>
          <p:nvSpPr>
            <p:cNvPr id="40" name="Freeform 39"/>
            <p:cNvSpPr/>
            <p:nvPr/>
          </p:nvSpPr>
          <p:spPr>
            <a:xfrm rot="20524157">
              <a:off x="2422667" y="2431864"/>
              <a:ext cx="3519803" cy="561924"/>
            </a:xfrm>
            <a:custGeom>
              <a:avLst/>
              <a:gdLst>
                <a:gd name="connsiteX0" fmla="*/ 0 w 3671455"/>
                <a:gd name="connsiteY0" fmla="*/ 780473 h 780473"/>
                <a:gd name="connsiteX1" fmla="*/ 1745673 w 3671455"/>
                <a:gd name="connsiteY1" fmla="*/ 18473 h 780473"/>
                <a:gd name="connsiteX2" fmla="*/ 3671455 w 3671455"/>
                <a:gd name="connsiteY2" fmla="*/ 669637 h 780473"/>
              </a:gdLst>
              <a:ahLst/>
              <a:cxnLst>
                <a:cxn ang="0">
                  <a:pos x="connsiteX0" y="connsiteY0"/>
                </a:cxn>
                <a:cxn ang="0">
                  <a:pos x="connsiteX1" y="connsiteY1"/>
                </a:cxn>
                <a:cxn ang="0">
                  <a:pos x="connsiteX2" y="connsiteY2"/>
                </a:cxn>
              </a:cxnLst>
              <a:rect l="l" t="t" r="r" b="b"/>
              <a:pathLst>
                <a:path w="3671455" h="780473">
                  <a:moveTo>
                    <a:pt x="0" y="780473"/>
                  </a:moveTo>
                  <a:cubicBezTo>
                    <a:pt x="566882" y="408709"/>
                    <a:pt x="1133764" y="36946"/>
                    <a:pt x="1745673" y="18473"/>
                  </a:cubicBezTo>
                  <a:cubicBezTo>
                    <a:pt x="2357582" y="0"/>
                    <a:pt x="3014518" y="334818"/>
                    <a:pt x="3671455" y="669637"/>
                  </a:cubicBezTo>
                </a:path>
              </a:pathLst>
            </a:custGeom>
            <a:ln w="31750">
              <a:solidFill>
                <a:schemeClr val="tx2">
                  <a:lumMod val="50000"/>
                </a:schemeClr>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1" name="Freeform 40"/>
            <p:cNvSpPr/>
            <p:nvPr/>
          </p:nvSpPr>
          <p:spPr>
            <a:xfrm rot="9511574">
              <a:off x="3330799" y="3881119"/>
              <a:ext cx="3399142" cy="514303"/>
            </a:xfrm>
            <a:custGeom>
              <a:avLst/>
              <a:gdLst>
                <a:gd name="connsiteX0" fmla="*/ 0 w 3671455"/>
                <a:gd name="connsiteY0" fmla="*/ 780473 h 780473"/>
                <a:gd name="connsiteX1" fmla="*/ 1745673 w 3671455"/>
                <a:gd name="connsiteY1" fmla="*/ 18473 h 780473"/>
                <a:gd name="connsiteX2" fmla="*/ 3671455 w 3671455"/>
                <a:gd name="connsiteY2" fmla="*/ 669637 h 780473"/>
              </a:gdLst>
              <a:ahLst/>
              <a:cxnLst>
                <a:cxn ang="0">
                  <a:pos x="connsiteX0" y="connsiteY0"/>
                </a:cxn>
                <a:cxn ang="0">
                  <a:pos x="connsiteX1" y="connsiteY1"/>
                </a:cxn>
                <a:cxn ang="0">
                  <a:pos x="connsiteX2" y="connsiteY2"/>
                </a:cxn>
              </a:cxnLst>
              <a:rect l="l" t="t" r="r" b="b"/>
              <a:pathLst>
                <a:path w="3671455" h="780473">
                  <a:moveTo>
                    <a:pt x="0" y="780473"/>
                  </a:moveTo>
                  <a:cubicBezTo>
                    <a:pt x="566882" y="408709"/>
                    <a:pt x="1133764" y="36946"/>
                    <a:pt x="1745673" y="18473"/>
                  </a:cubicBezTo>
                  <a:cubicBezTo>
                    <a:pt x="2357582" y="0"/>
                    <a:pt x="3014518" y="334818"/>
                    <a:pt x="3671455" y="669637"/>
                  </a:cubicBezTo>
                </a:path>
              </a:pathLst>
            </a:custGeom>
            <a:ln w="31750">
              <a:solidFill>
                <a:schemeClr val="tx2">
                  <a:lumMod val="50000"/>
                </a:schemeClr>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2" name="Rectangle 41"/>
            <p:cNvSpPr/>
            <p:nvPr/>
          </p:nvSpPr>
          <p:spPr>
            <a:xfrm rot="19999260">
              <a:off x="4556458" y="3884294"/>
              <a:ext cx="3035572" cy="515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solidFill>
                    <a:schemeClr val="tx1">
                      <a:lumMod val="85000"/>
                      <a:lumOff val="15000"/>
                    </a:schemeClr>
                  </a:solidFill>
                  <a:effectLst>
                    <a:outerShdw blurRad="38100" dist="38100" dir="2700000" algn="tl">
                      <a:srgbClr val="000000">
                        <a:alpha val="43137"/>
                      </a:srgbClr>
                    </a:outerShdw>
                  </a:effectLst>
                </a:rPr>
                <a:t>Explicit Knowledge </a:t>
              </a:r>
            </a:p>
          </p:txBody>
        </p:sp>
      </p:grpSp>
      <p:grpSp>
        <p:nvGrpSpPr>
          <p:cNvPr id="6" name="Group 52"/>
          <p:cNvGrpSpPr>
            <a:grpSpLocks/>
          </p:cNvGrpSpPr>
          <p:nvPr/>
        </p:nvGrpSpPr>
        <p:grpSpPr bwMode="auto">
          <a:xfrm>
            <a:off x="2166938" y="1285875"/>
            <a:ext cx="4367212" cy="2900363"/>
            <a:chOff x="2167105" y="1285214"/>
            <a:chExt cx="4367184" cy="2901493"/>
          </a:xfrm>
        </p:grpSpPr>
        <p:sp>
          <p:nvSpPr>
            <p:cNvPr id="45" name="Freeform 44"/>
            <p:cNvSpPr/>
            <p:nvPr/>
          </p:nvSpPr>
          <p:spPr>
            <a:xfrm rot="10800000" flipV="1">
              <a:off x="5584970" y="3119491"/>
              <a:ext cx="481010" cy="95287"/>
            </a:xfrm>
            <a:custGeom>
              <a:avLst/>
              <a:gdLst>
                <a:gd name="connsiteX0" fmla="*/ 0 w 3671455"/>
                <a:gd name="connsiteY0" fmla="*/ 780473 h 780473"/>
                <a:gd name="connsiteX1" fmla="*/ 1745673 w 3671455"/>
                <a:gd name="connsiteY1" fmla="*/ 18473 h 780473"/>
                <a:gd name="connsiteX2" fmla="*/ 3671455 w 3671455"/>
                <a:gd name="connsiteY2" fmla="*/ 669637 h 780473"/>
              </a:gdLst>
              <a:ahLst/>
              <a:cxnLst>
                <a:cxn ang="0">
                  <a:pos x="connsiteX0" y="connsiteY0"/>
                </a:cxn>
                <a:cxn ang="0">
                  <a:pos x="connsiteX1" y="connsiteY1"/>
                </a:cxn>
                <a:cxn ang="0">
                  <a:pos x="connsiteX2" y="connsiteY2"/>
                </a:cxn>
              </a:cxnLst>
              <a:rect l="l" t="t" r="r" b="b"/>
              <a:pathLst>
                <a:path w="3671455" h="780473">
                  <a:moveTo>
                    <a:pt x="0" y="780473"/>
                  </a:moveTo>
                  <a:cubicBezTo>
                    <a:pt x="566882" y="408709"/>
                    <a:pt x="1133764" y="36946"/>
                    <a:pt x="1745673" y="18473"/>
                  </a:cubicBezTo>
                  <a:cubicBezTo>
                    <a:pt x="2357582" y="0"/>
                    <a:pt x="3014518" y="334818"/>
                    <a:pt x="3671455" y="669637"/>
                  </a:cubicBezTo>
                </a:path>
              </a:pathLst>
            </a:custGeom>
            <a:ln w="3175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6" name="Freeform 45"/>
            <p:cNvSpPr/>
            <p:nvPr/>
          </p:nvSpPr>
          <p:spPr>
            <a:xfrm rot="7436419" flipV="1">
              <a:off x="4505383" y="2463617"/>
              <a:ext cx="481199" cy="96836"/>
            </a:xfrm>
            <a:custGeom>
              <a:avLst/>
              <a:gdLst>
                <a:gd name="connsiteX0" fmla="*/ 0 w 3671455"/>
                <a:gd name="connsiteY0" fmla="*/ 780473 h 780473"/>
                <a:gd name="connsiteX1" fmla="*/ 1745673 w 3671455"/>
                <a:gd name="connsiteY1" fmla="*/ 18473 h 780473"/>
                <a:gd name="connsiteX2" fmla="*/ 3671455 w 3671455"/>
                <a:gd name="connsiteY2" fmla="*/ 669637 h 780473"/>
              </a:gdLst>
              <a:ahLst/>
              <a:cxnLst>
                <a:cxn ang="0">
                  <a:pos x="connsiteX0" y="connsiteY0"/>
                </a:cxn>
                <a:cxn ang="0">
                  <a:pos x="connsiteX1" y="connsiteY1"/>
                </a:cxn>
                <a:cxn ang="0">
                  <a:pos x="connsiteX2" y="connsiteY2"/>
                </a:cxn>
              </a:cxnLst>
              <a:rect l="l" t="t" r="r" b="b"/>
              <a:pathLst>
                <a:path w="3671455" h="780473">
                  <a:moveTo>
                    <a:pt x="0" y="780473"/>
                  </a:moveTo>
                  <a:cubicBezTo>
                    <a:pt x="566882" y="408709"/>
                    <a:pt x="1133764" y="36946"/>
                    <a:pt x="1745673" y="18473"/>
                  </a:cubicBezTo>
                  <a:cubicBezTo>
                    <a:pt x="2357582" y="0"/>
                    <a:pt x="3014518" y="334818"/>
                    <a:pt x="3671455" y="669637"/>
                  </a:cubicBezTo>
                </a:path>
              </a:pathLst>
            </a:custGeom>
            <a:ln w="3175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7" name="Freeform 46"/>
            <p:cNvSpPr/>
            <p:nvPr/>
          </p:nvSpPr>
          <p:spPr>
            <a:xfrm rot="18683288" flipV="1">
              <a:off x="4450613" y="3898483"/>
              <a:ext cx="481200" cy="95249"/>
            </a:xfrm>
            <a:custGeom>
              <a:avLst/>
              <a:gdLst>
                <a:gd name="connsiteX0" fmla="*/ 0 w 3671455"/>
                <a:gd name="connsiteY0" fmla="*/ 780473 h 780473"/>
                <a:gd name="connsiteX1" fmla="*/ 1745673 w 3671455"/>
                <a:gd name="connsiteY1" fmla="*/ 18473 h 780473"/>
                <a:gd name="connsiteX2" fmla="*/ 3671455 w 3671455"/>
                <a:gd name="connsiteY2" fmla="*/ 669637 h 780473"/>
              </a:gdLst>
              <a:ahLst/>
              <a:cxnLst>
                <a:cxn ang="0">
                  <a:pos x="connsiteX0" y="connsiteY0"/>
                </a:cxn>
                <a:cxn ang="0">
                  <a:pos x="connsiteX1" y="connsiteY1"/>
                </a:cxn>
                <a:cxn ang="0">
                  <a:pos x="connsiteX2" y="connsiteY2"/>
                </a:cxn>
              </a:cxnLst>
              <a:rect l="l" t="t" r="r" b="b"/>
              <a:pathLst>
                <a:path w="3671455" h="780473">
                  <a:moveTo>
                    <a:pt x="0" y="780473"/>
                  </a:moveTo>
                  <a:cubicBezTo>
                    <a:pt x="566882" y="408709"/>
                    <a:pt x="1133764" y="36946"/>
                    <a:pt x="1745673" y="18473"/>
                  </a:cubicBezTo>
                  <a:cubicBezTo>
                    <a:pt x="2357582" y="0"/>
                    <a:pt x="3014518" y="334818"/>
                    <a:pt x="3671455" y="669637"/>
                  </a:cubicBezTo>
                </a:path>
              </a:pathLst>
            </a:custGeom>
            <a:ln w="3175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8" name="Freeform 47"/>
            <p:cNvSpPr/>
            <p:nvPr/>
          </p:nvSpPr>
          <p:spPr>
            <a:xfrm rot="904411" flipV="1">
              <a:off x="3251360" y="3184604"/>
              <a:ext cx="481010" cy="96876"/>
            </a:xfrm>
            <a:custGeom>
              <a:avLst/>
              <a:gdLst>
                <a:gd name="connsiteX0" fmla="*/ 0 w 3671455"/>
                <a:gd name="connsiteY0" fmla="*/ 780473 h 780473"/>
                <a:gd name="connsiteX1" fmla="*/ 1745673 w 3671455"/>
                <a:gd name="connsiteY1" fmla="*/ 18473 h 780473"/>
                <a:gd name="connsiteX2" fmla="*/ 3671455 w 3671455"/>
                <a:gd name="connsiteY2" fmla="*/ 669637 h 780473"/>
              </a:gdLst>
              <a:ahLst/>
              <a:cxnLst>
                <a:cxn ang="0">
                  <a:pos x="connsiteX0" y="connsiteY0"/>
                </a:cxn>
                <a:cxn ang="0">
                  <a:pos x="connsiteX1" y="connsiteY1"/>
                </a:cxn>
                <a:cxn ang="0">
                  <a:pos x="connsiteX2" y="connsiteY2"/>
                </a:cxn>
              </a:cxnLst>
              <a:rect l="l" t="t" r="r" b="b"/>
              <a:pathLst>
                <a:path w="3671455" h="780473">
                  <a:moveTo>
                    <a:pt x="0" y="780473"/>
                  </a:moveTo>
                  <a:cubicBezTo>
                    <a:pt x="566882" y="408709"/>
                    <a:pt x="1133764" y="36946"/>
                    <a:pt x="1745673" y="18473"/>
                  </a:cubicBezTo>
                  <a:cubicBezTo>
                    <a:pt x="2357582" y="0"/>
                    <a:pt x="3014518" y="334818"/>
                    <a:pt x="3671455" y="669637"/>
                  </a:cubicBezTo>
                </a:path>
              </a:pathLst>
            </a:custGeom>
            <a:ln w="3175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9" name="Freeform 48"/>
            <p:cNvSpPr/>
            <p:nvPr/>
          </p:nvSpPr>
          <p:spPr>
            <a:xfrm rot="17447383">
              <a:off x="1252245" y="2200074"/>
              <a:ext cx="2353592" cy="523872"/>
            </a:xfrm>
            <a:custGeom>
              <a:avLst/>
              <a:gdLst>
                <a:gd name="connsiteX0" fmla="*/ 0 w 3671455"/>
                <a:gd name="connsiteY0" fmla="*/ 780473 h 780473"/>
                <a:gd name="connsiteX1" fmla="*/ 1745673 w 3671455"/>
                <a:gd name="connsiteY1" fmla="*/ 18473 h 780473"/>
                <a:gd name="connsiteX2" fmla="*/ 3671455 w 3671455"/>
                <a:gd name="connsiteY2" fmla="*/ 669637 h 780473"/>
              </a:gdLst>
              <a:ahLst/>
              <a:cxnLst>
                <a:cxn ang="0">
                  <a:pos x="connsiteX0" y="connsiteY0"/>
                </a:cxn>
                <a:cxn ang="0">
                  <a:pos x="connsiteX1" y="connsiteY1"/>
                </a:cxn>
                <a:cxn ang="0">
                  <a:pos x="connsiteX2" y="connsiteY2"/>
                </a:cxn>
              </a:cxnLst>
              <a:rect l="l" t="t" r="r" b="b"/>
              <a:pathLst>
                <a:path w="3671455" h="780473">
                  <a:moveTo>
                    <a:pt x="0" y="780473"/>
                  </a:moveTo>
                  <a:cubicBezTo>
                    <a:pt x="566882" y="408709"/>
                    <a:pt x="1133764" y="36946"/>
                    <a:pt x="1745673" y="18473"/>
                  </a:cubicBezTo>
                  <a:cubicBezTo>
                    <a:pt x="2357582" y="0"/>
                    <a:pt x="3014518" y="334818"/>
                    <a:pt x="3671455" y="669637"/>
                  </a:cubicBezTo>
                </a:path>
              </a:pathLst>
            </a:custGeom>
            <a:ln w="31750">
              <a:solidFill>
                <a:schemeClr val="tx2">
                  <a:lumMod val="50000"/>
                </a:schemeClr>
              </a:solidFill>
              <a:headEnd type="stealth" w="lg" len="lg"/>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0" name="Freeform 49"/>
            <p:cNvSpPr/>
            <p:nvPr/>
          </p:nvSpPr>
          <p:spPr>
            <a:xfrm rot="16200000">
              <a:off x="2514629" y="1936358"/>
              <a:ext cx="686067" cy="76200"/>
            </a:xfrm>
            <a:custGeom>
              <a:avLst/>
              <a:gdLst>
                <a:gd name="connsiteX0" fmla="*/ 0 w 3671455"/>
                <a:gd name="connsiteY0" fmla="*/ 780473 h 780473"/>
                <a:gd name="connsiteX1" fmla="*/ 1745673 w 3671455"/>
                <a:gd name="connsiteY1" fmla="*/ 18473 h 780473"/>
                <a:gd name="connsiteX2" fmla="*/ 3671455 w 3671455"/>
                <a:gd name="connsiteY2" fmla="*/ 669637 h 780473"/>
              </a:gdLst>
              <a:ahLst/>
              <a:cxnLst>
                <a:cxn ang="0">
                  <a:pos x="connsiteX0" y="connsiteY0"/>
                </a:cxn>
                <a:cxn ang="0">
                  <a:pos x="connsiteX1" y="connsiteY1"/>
                </a:cxn>
                <a:cxn ang="0">
                  <a:pos x="connsiteX2" y="connsiteY2"/>
                </a:cxn>
              </a:cxnLst>
              <a:rect l="l" t="t" r="r" b="b"/>
              <a:pathLst>
                <a:path w="3671455" h="780473">
                  <a:moveTo>
                    <a:pt x="0" y="780473"/>
                  </a:moveTo>
                  <a:cubicBezTo>
                    <a:pt x="566882" y="408709"/>
                    <a:pt x="1133764" y="36946"/>
                    <a:pt x="1745673" y="18473"/>
                  </a:cubicBezTo>
                  <a:cubicBezTo>
                    <a:pt x="2357582" y="0"/>
                    <a:pt x="3014518" y="334818"/>
                    <a:pt x="3671455" y="669637"/>
                  </a:cubicBezTo>
                </a:path>
              </a:pathLst>
            </a:custGeom>
            <a:ln w="31750">
              <a:solidFill>
                <a:schemeClr val="tx2">
                  <a:lumMod val="50000"/>
                </a:schemeClr>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1" name="Freeform 50"/>
            <p:cNvSpPr/>
            <p:nvPr/>
          </p:nvSpPr>
          <p:spPr>
            <a:xfrm rot="2457842">
              <a:off x="4464202" y="1378913"/>
              <a:ext cx="2070087" cy="344621"/>
            </a:xfrm>
            <a:custGeom>
              <a:avLst/>
              <a:gdLst>
                <a:gd name="connsiteX0" fmla="*/ 0 w 3671455"/>
                <a:gd name="connsiteY0" fmla="*/ 780473 h 780473"/>
                <a:gd name="connsiteX1" fmla="*/ 1745673 w 3671455"/>
                <a:gd name="connsiteY1" fmla="*/ 18473 h 780473"/>
                <a:gd name="connsiteX2" fmla="*/ 3671455 w 3671455"/>
                <a:gd name="connsiteY2" fmla="*/ 669637 h 780473"/>
              </a:gdLst>
              <a:ahLst/>
              <a:cxnLst>
                <a:cxn ang="0">
                  <a:pos x="connsiteX0" y="connsiteY0"/>
                </a:cxn>
                <a:cxn ang="0">
                  <a:pos x="connsiteX1" y="connsiteY1"/>
                </a:cxn>
                <a:cxn ang="0">
                  <a:pos x="connsiteX2" y="connsiteY2"/>
                </a:cxn>
              </a:cxnLst>
              <a:rect l="l" t="t" r="r" b="b"/>
              <a:pathLst>
                <a:path w="3671455" h="780473">
                  <a:moveTo>
                    <a:pt x="0" y="780473"/>
                  </a:moveTo>
                  <a:cubicBezTo>
                    <a:pt x="566882" y="408709"/>
                    <a:pt x="1133764" y="36946"/>
                    <a:pt x="1745673" y="18473"/>
                  </a:cubicBezTo>
                  <a:cubicBezTo>
                    <a:pt x="2357582" y="0"/>
                    <a:pt x="3014518" y="334818"/>
                    <a:pt x="3671455" y="669637"/>
                  </a:cubicBezTo>
                </a:path>
              </a:pathLst>
            </a:custGeom>
            <a:ln w="31750">
              <a:solidFill>
                <a:schemeClr val="tx2">
                  <a:lumMod val="50000"/>
                </a:schemeClr>
              </a:solidFill>
              <a:headEnd type="stealth" w="lg" len="lg"/>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sp>
        <p:nvSpPr>
          <p:cNvPr id="28" name="Rectangle 27"/>
          <p:cNvSpPr/>
          <p:nvPr/>
        </p:nvSpPr>
        <p:spPr bwMode="auto">
          <a:xfrm rot="2372986">
            <a:off x="323850" y="4686300"/>
            <a:ext cx="24384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dirty="0">
                <a:solidFill>
                  <a:schemeClr val="accent6">
                    <a:lumMod val="50000"/>
                  </a:schemeClr>
                </a:solidFill>
              </a:rPr>
              <a:t>Organization</a:t>
            </a:r>
          </a:p>
        </p:txBody>
      </p:sp>
      <p:grpSp>
        <p:nvGrpSpPr>
          <p:cNvPr id="7" name="Group 61"/>
          <p:cNvGrpSpPr>
            <a:grpSpLocks/>
          </p:cNvGrpSpPr>
          <p:nvPr/>
        </p:nvGrpSpPr>
        <p:grpSpPr bwMode="auto">
          <a:xfrm>
            <a:off x="0" y="304800"/>
            <a:ext cx="9144000" cy="6324600"/>
            <a:chOff x="0" y="304800"/>
            <a:chExt cx="9144000" cy="6324600"/>
          </a:xfrm>
        </p:grpSpPr>
        <p:cxnSp>
          <p:nvCxnSpPr>
            <p:cNvPr id="53" name="Straight Connector 52"/>
            <p:cNvCxnSpPr/>
            <p:nvPr/>
          </p:nvCxnSpPr>
          <p:spPr>
            <a:xfrm>
              <a:off x="0" y="304800"/>
              <a:ext cx="914400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3657600" y="1143000"/>
              <a:ext cx="6324600" cy="464820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6200000" flipH="1">
              <a:off x="-914400" y="1219200"/>
              <a:ext cx="6324600" cy="449580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2" name="Rectangle 31"/>
          <p:cNvSpPr/>
          <p:nvPr/>
        </p:nvSpPr>
        <p:spPr bwMode="auto">
          <a:xfrm rot="18800012">
            <a:off x="6149182" y="5114131"/>
            <a:ext cx="3619500" cy="8683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600" b="1" baseline="-25000" dirty="0">
                <a:solidFill>
                  <a:srgbClr val="FF0000"/>
                </a:solidFill>
              </a:rPr>
              <a:t>Knowledge based Organization</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0.7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800" decel="100000"/>
                                        <p:tgtEl>
                                          <p:spTgt spid="7"/>
                                        </p:tgtEl>
                                      </p:cBhvr>
                                    </p:animEffect>
                                    <p:anim calcmode="lin" valueType="num">
                                      <p:cBhvr>
                                        <p:cTn id="15" dur="800" decel="100000" fill="hold"/>
                                        <p:tgtEl>
                                          <p:spTgt spid="7"/>
                                        </p:tgtEl>
                                        <p:attrNameLst>
                                          <p:attrName>style.rotation</p:attrName>
                                        </p:attrNameLst>
                                      </p:cBhvr>
                                      <p:tavLst>
                                        <p:tav tm="0">
                                          <p:val>
                                            <p:fltVal val="-90"/>
                                          </p:val>
                                        </p:tav>
                                        <p:tav tm="100000">
                                          <p:val>
                                            <p:fltVal val="0"/>
                                          </p:val>
                                        </p:tav>
                                      </p:tavLst>
                                    </p:anim>
                                    <p:anim calcmode="lin" valueType="num">
                                      <p:cBhvr>
                                        <p:cTn id="16" dur="800" decel="100000" fill="hold"/>
                                        <p:tgtEl>
                                          <p:spTgt spid="7"/>
                                        </p:tgtEl>
                                        <p:attrNameLst>
                                          <p:attrName>ppt_x</p:attrName>
                                        </p:attrNameLst>
                                      </p:cBhvr>
                                      <p:tavLst>
                                        <p:tav tm="0">
                                          <p:val>
                                            <p:strVal val="#ppt_x+0.4"/>
                                          </p:val>
                                        </p:tav>
                                        <p:tav tm="100000">
                                          <p:val>
                                            <p:strVal val="#ppt_x-0.05"/>
                                          </p:val>
                                        </p:tav>
                                      </p:tavLst>
                                    </p:anim>
                                    <p:anim calcmode="lin" valueType="num">
                                      <p:cBhvr>
                                        <p:cTn id="17" dur="800" decel="100000" fill="hold"/>
                                        <p:tgtEl>
                                          <p:spTgt spid="7"/>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0" presetClass="entr" presetSubtype="0" fill="hold" grpId="0" nodeType="click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800" decel="100000"/>
                                        <p:tgtEl>
                                          <p:spTgt spid="28"/>
                                        </p:tgtEl>
                                      </p:cBhvr>
                                    </p:animEffect>
                                    <p:anim calcmode="lin" valueType="num">
                                      <p:cBhvr>
                                        <p:cTn id="25" dur="800" decel="100000" fill="hold"/>
                                        <p:tgtEl>
                                          <p:spTgt spid="28"/>
                                        </p:tgtEl>
                                        <p:attrNameLst>
                                          <p:attrName>style.rotation</p:attrName>
                                        </p:attrNameLst>
                                      </p:cBhvr>
                                      <p:tavLst>
                                        <p:tav tm="0">
                                          <p:val>
                                            <p:fltVal val="-90"/>
                                          </p:val>
                                        </p:tav>
                                        <p:tav tm="100000">
                                          <p:val>
                                            <p:fltVal val="0"/>
                                          </p:val>
                                        </p:tav>
                                      </p:tavLst>
                                    </p:anim>
                                    <p:anim calcmode="lin" valueType="num">
                                      <p:cBhvr>
                                        <p:cTn id="26" dur="800" decel="100000" fill="hold"/>
                                        <p:tgtEl>
                                          <p:spTgt spid="28"/>
                                        </p:tgtEl>
                                        <p:attrNameLst>
                                          <p:attrName>ppt_x</p:attrName>
                                        </p:attrNameLst>
                                      </p:cBhvr>
                                      <p:tavLst>
                                        <p:tav tm="0">
                                          <p:val>
                                            <p:strVal val="#ppt_x+0.4"/>
                                          </p:val>
                                        </p:tav>
                                        <p:tav tm="100000">
                                          <p:val>
                                            <p:strVal val="#ppt_x-0.05"/>
                                          </p:val>
                                        </p:tav>
                                      </p:tavLst>
                                    </p:anim>
                                    <p:anim calcmode="lin" valueType="num">
                                      <p:cBhvr>
                                        <p:cTn id="27" dur="800" decel="100000" fill="hold"/>
                                        <p:tgtEl>
                                          <p:spTgt spid="28"/>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5"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1000" fill="hold"/>
                                        <p:tgtEl>
                                          <p:spTgt spid="2"/>
                                        </p:tgtEl>
                                        <p:attrNameLst>
                                          <p:attrName>ppt_w</p:attrName>
                                        </p:attrNameLst>
                                      </p:cBhvr>
                                      <p:tavLst>
                                        <p:tav tm="0">
                                          <p:val>
                                            <p:fltVal val="0"/>
                                          </p:val>
                                        </p:tav>
                                        <p:tav tm="100000">
                                          <p:val>
                                            <p:strVal val="#ppt_w"/>
                                          </p:val>
                                        </p:tav>
                                      </p:tavLst>
                                    </p:anim>
                                    <p:anim calcmode="lin" valueType="num">
                                      <p:cBhvr>
                                        <p:cTn id="35" dur="1000" fill="hold"/>
                                        <p:tgtEl>
                                          <p:spTgt spid="2"/>
                                        </p:tgtEl>
                                        <p:attrNameLst>
                                          <p:attrName>ppt_h</p:attrName>
                                        </p:attrNameLst>
                                      </p:cBhvr>
                                      <p:tavLst>
                                        <p:tav tm="0">
                                          <p:val>
                                            <p:fltVal val="0"/>
                                          </p:val>
                                        </p:tav>
                                        <p:tav tm="100000">
                                          <p:val>
                                            <p:strVal val="#ppt_h"/>
                                          </p:val>
                                        </p:tav>
                                      </p:tavLst>
                                    </p:anim>
                                    <p:anim calcmode="lin" valueType="num">
                                      <p:cBhvr>
                                        <p:cTn id="36"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8" fill="hold">
                      <p:stCondLst>
                        <p:cond delay="indefinite"/>
                      </p:stCondLst>
                      <p:childTnLst>
                        <p:par>
                          <p:cTn id="39" fill="hold">
                            <p:stCondLst>
                              <p:cond delay="0"/>
                            </p:stCondLst>
                            <p:childTnLst>
                              <p:par>
                                <p:cTn id="40" presetID="30"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800" decel="100000"/>
                                        <p:tgtEl>
                                          <p:spTgt spid="4"/>
                                        </p:tgtEl>
                                      </p:cBhvr>
                                    </p:animEffect>
                                    <p:anim calcmode="lin" valueType="num">
                                      <p:cBhvr>
                                        <p:cTn id="43" dur="800" decel="100000" fill="hold"/>
                                        <p:tgtEl>
                                          <p:spTgt spid="4"/>
                                        </p:tgtEl>
                                        <p:attrNameLst>
                                          <p:attrName>style.rotation</p:attrName>
                                        </p:attrNameLst>
                                      </p:cBhvr>
                                      <p:tavLst>
                                        <p:tav tm="0">
                                          <p:val>
                                            <p:fltVal val="-90"/>
                                          </p:val>
                                        </p:tav>
                                        <p:tav tm="100000">
                                          <p:val>
                                            <p:fltVal val="0"/>
                                          </p:val>
                                        </p:tav>
                                      </p:tavLst>
                                    </p:anim>
                                    <p:anim calcmode="lin" valueType="num">
                                      <p:cBhvr>
                                        <p:cTn id="44" dur="800" decel="100000" fill="hold"/>
                                        <p:tgtEl>
                                          <p:spTgt spid="4"/>
                                        </p:tgtEl>
                                        <p:attrNameLst>
                                          <p:attrName>ppt_x</p:attrName>
                                        </p:attrNameLst>
                                      </p:cBhvr>
                                      <p:tavLst>
                                        <p:tav tm="0">
                                          <p:val>
                                            <p:strVal val="#ppt_x+0.4"/>
                                          </p:val>
                                        </p:tav>
                                        <p:tav tm="100000">
                                          <p:val>
                                            <p:strVal val="#ppt_x-0.05"/>
                                          </p:val>
                                        </p:tav>
                                      </p:tavLst>
                                    </p:anim>
                                    <p:anim calcmode="lin" valueType="num">
                                      <p:cBhvr>
                                        <p:cTn id="45" dur="800" decel="100000" fill="hold"/>
                                        <p:tgtEl>
                                          <p:spTgt spid="4"/>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3" presetClass="entr" presetSubtype="16" fill="hold" grpId="0" nodeType="click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ppt_w</p:attrName>
                                        </p:attrNameLst>
                                      </p:cBhvr>
                                      <p:tavLst>
                                        <p:tav tm="0">
                                          <p:val>
                                            <p:fltVal val="0"/>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23" presetClass="entr" presetSubtype="16" fill="hold" grpId="0" nodeType="click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fltVal val="0"/>
                                          </p:val>
                                        </p:tav>
                                        <p:tav tm="100000">
                                          <p:val>
                                            <p:strVal val="#ppt_w"/>
                                          </p:val>
                                        </p:tav>
                                      </p:tavLst>
                                    </p:anim>
                                    <p:anim calcmode="lin" valueType="num">
                                      <p:cBhvr>
                                        <p:cTn id="59"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3" presetClass="entr" presetSubtype="16" fill="hold" grpId="0" nodeType="click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35" presetClass="entr" presetSubtype="0" fill="hold" nodeType="click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2000"/>
                                        <p:tgtEl>
                                          <p:spTgt spid="5"/>
                                        </p:tgtEl>
                                      </p:cBhvr>
                                    </p:animEffect>
                                    <p:anim calcmode="lin" valueType="num">
                                      <p:cBhvr>
                                        <p:cTn id="71" dur="2000" fill="hold"/>
                                        <p:tgtEl>
                                          <p:spTgt spid="5"/>
                                        </p:tgtEl>
                                        <p:attrNameLst>
                                          <p:attrName>style.rotation</p:attrName>
                                        </p:attrNameLst>
                                      </p:cBhvr>
                                      <p:tavLst>
                                        <p:tav tm="0">
                                          <p:val>
                                            <p:fltVal val="720"/>
                                          </p:val>
                                        </p:tav>
                                        <p:tav tm="100000">
                                          <p:val>
                                            <p:fltVal val="0"/>
                                          </p:val>
                                        </p:tav>
                                      </p:tavLst>
                                    </p:anim>
                                    <p:anim calcmode="lin" valueType="num">
                                      <p:cBhvr>
                                        <p:cTn id="72" dur="2000" fill="hold"/>
                                        <p:tgtEl>
                                          <p:spTgt spid="5"/>
                                        </p:tgtEl>
                                        <p:attrNameLst>
                                          <p:attrName>ppt_h</p:attrName>
                                        </p:attrNameLst>
                                      </p:cBhvr>
                                      <p:tavLst>
                                        <p:tav tm="0">
                                          <p:val>
                                            <p:fltVal val="0"/>
                                          </p:val>
                                        </p:tav>
                                        <p:tav tm="100000">
                                          <p:val>
                                            <p:strVal val="#ppt_h"/>
                                          </p:val>
                                        </p:tav>
                                      </p:tavLst>
                                    </p:anim>
                                    <p:anim calcmode="lin" valueType="num">
                                      <p:cBhvr>
                                        <p:cTn id="73"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74" fill="hold">
                      <p:stCondLst>
                        <p:cond delay="indefinite"/>
                      </p:stCondLst>
                      <p:childTnLst>
                        <p:par>
                          <p:cTn id="75" fill="hold">
                            <p:stCondLst>
                              <p:cond delay="0"/>
                            </p:stCondLst>
                            <p:childTnLst>
                              <p:par>
                                <p:cTn id="76" presetID="20" presetClass="entr" presetSubtype="0" fill="hold" nodeType="click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wedge">
                                      <p:cBhvr>
                                        <p:cTn id="78" dur="2000"/>
                                        <p:tgtEl>
                                          <p:spTgt spid="6"/>
                                        </p:tgtEl>
                                      </p:cBhvr>
                                    </p:animEffect>
                                  </p:childTnLst>
                                </p:cTn>
                              </p:par>
                            </p:childTnLst>
                          </p:cTn>
                        </p:par>
                      </p:childTnLst>
                    </p:cTn>
                  </p:par>
                  <p:par>
                    <p:cTn id="79" fill="hold">
                      <p:stCondLst>
                        <p:cond delay="indefinite"/>
                      </p:stCondLst>
                      <p:childTnLst>
                        <p:par>
                          <p:cTn id="80" fill="hold">
                            <p:stCondLst>
                              <p:cond delay="0"/>
                            </p:stCondLst>
                            <p:childTnLst>
                              <p:par>
                                <p:cTn id="81" presetID="30" presetClass="entr" presetSubtype="0" fill="hold" grpId="0" nodeType="click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800" decel="100000"/>
                                        <p:tgtEl>
                                          <p:spTgt spid="32"/>
                                        </p:tgtEl>
                                      </p:cBhvr>
                                    </p:animEffect>
                                    <p:anim calcmode="lin" valueType="num">
                                      <p:cBhvr>
                                        <p:cTn id="84" dur="800" decel="100000" fill="hold"/>
                                        <p:tgtEl>
                                          <p:spTgt spid="32"/>
                                        </p:tgtEl>
                                        <p:attrNameLst>
                                          <p:attrName>style.rotation</p:attrName>
                                        </p:attrNameLst>
                                      </p:cBhvr>
                                      <p:tavLst>
                                        <p:tav tm="0">
                                          <p:val>
                                            <p:fltVal val="-90"/>
                                          </p:val>
                                        </p:tav>
                                        <p:tav tm="100000">
                                          <p:val>
                                            <p:fltVal val="0"/>
                                          </p:val>
                                        </p:tav>
                                      </p:tavLst>
                                    </p:anim>
                                    <p:anim calcmode="lin" valueType="num">
                                      <p:cBhvr>
                                        <p:cTn id="85" dur="800" decel="100000" fill="hold"/>
                                        <p:tgtEl>
                                          <p:spTgt spid="32"/>
                                        </p:tgtEl>
                                        <p:attrNameLst>
                                          <p:attrName>ppt_x</p:attrName>
                                        </p:attrNameLst>
                                      </p:cBhvr>
                                      <p:tavLst>
                                        <p:tav tm="0">
                                          <p:val>
                                            <p:strVal val="#ppt_x+0.4"/>
                                          </p:val>
                                        </p:tav>
                                        <p:tav tm="100000">
                                          <p:val>
                                            <p:strVal val="#ppt_x-0.05"/>
                                          </p:val>
                                        </p:tav>
                                      </p:tavLst>
                                    </p:anim>
                                    <p:anim calcmode="lin" valueType="num">
                                      <p:cBhvr>
                                        <p:cTn id="86" dur="800" decel="100000" fill="hold"/>
                                        <p:tgtEl>
                                          <p:spTgt spid="32"/>
                                        </p:tgtEl>
                                        <p:attrNameLst>
                                          <p:attrName>ppt_y</p:attrName>
                                        </p:attrNameLst>
                                      </p:cBhvr>
                                      <p:tavLst>
                                        <p:tav tm="0">
                                          <p:val>
                                            <p:strVal val="#ppt_y-0.4"/>
                                          </p:val>
                                        </p:tav>
                                        <p:tav tm="100000">
                                          <p:val>
                                            <p:strVal val="#ppt_y+0.1"/>
                                          </p:val>
                                        </p:tav>
                                      </p:tavLst>
                                    </p:anim>
                                    <p:anim calcmode="lin" valueType="num">
                                      <p:cBhvr>
                                        <p:cTn id="87" dur="200" accel="100000" fill="hold">
                                          <p:stCondLst>
                                            <p:cond delay="800"/>
                                          </p:stCondLst>
                                        </p:cTn>
                                        <p:tgtEl>
                                          <p:spTgt spid="32"/>
                                        </p:tgtEl>
                                        <p:attrNameLst>
                                          <p:attrName>ppt_x</p:attrName>
                                        </p:attrNameLst>
                                      </p:cBhvr>
                                      <p:tavLst>
                                        <p:tav tm="0">
                                          <p:val>
                                            <p:strVal val="#ppt_x-0.05"/>
                                          </p:val>
                                        </p:tav>
                                        <p:tav tm="100000">
                                          <p:val>
                                            <p:strVal val="#ppt_x"/>
                                          </p:val>
                                        </p:tav>
                                      </p:tavLst>
                                    </p:anim>
                                    <p:anim calcmode="lin" valueType="num">
                                      <p:cBhvr>
                                        <p:cTn id="88" dur="200" accel="100000" fill="hold">
                                          <p:stCondLst>
                                            <p:cond delay="800"/>
                                          </p:stCondLst>
                                        </p:cTn>
                                        <p:tgtEl>
                                          <p:spTgt spid="3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6" grpId="0" animBg="1"/>
      <p:bldP spid="37" grpId="0" animBg="1"/>
      <p:bldP spid="38" grpId="0" animBg="1"/>
      <p:bldP spid="28" grpId="0"/>
      <p:bldP spid="3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gn="ctr" rtl="1">
              <a:buNone/>
            </a:pPr>
            <a:r>
              <a:rPr lang="fa-IR" sz="5400" b="1" dirty="0" smtClean="0">
                <a:solidFill>
                  <a:srgbClr val="0070C0"/>
                </a:solidFill>
                <a:cs typeface="B Nazanin" panose="00000400000000000000" pitchFamily="2" charset="-78"/>
              </a:rPr>
              <a:t>آیا این اقدامات از وظایف </a:t>
            </a:r>
          </a:p>
          <a:p>
            <a:pPr algn="ctr" rtl="1">
              <a:buNone/>
            </a:pPr>
            <a:r>
              <a:rPr lang="fa-IR" sz="5400" b="1" dirty="0" smtClean="0">
                <a:solidFill>
                  <a:srgbClr val="0070C0"/>
                </a:solidFill>
                <a:cs typeface="B Nazanin" panose="00000400000000000000" pitchFamily="2" charset="-78"/>
              </a:rPr>
              <a:t>مدیران نیست ؟</a:t>
            </a:r>
          </a:p>
          <a:p>
            <a:pPr algn="ctr" rtl="1">
              <a:buNone/>
            </a:pPr>
            <a:endParaRPr lang="fa-IR" sz="5400" b="1" dirty="0" smtClean="0">
              <a:cs typeface="B Nazanin" panose="00000400000000000000" pitchFamily="2" charset="-78"/>
            </a:endParaRPr>
          </a:p>
          <a:p>
            <a:pPr algn="ctr" rtl="1">
              <a:buNone/>
            </a:pPr>
            <a:r>
              <a:rPr lang="fa-IR" sz="5400" b="1" dirty="0" smtClean="0">
                <a:solidFill>
                  <a:schemeClr val="accent6">
                    <a:lumMod val="75000"/>
                  </a:schemeClr>
                </a:solidFill>
                <a:cs typeface="B Nazanin" panose="00000400000000000000" pitchFamily="2" charset="-78"/>
              </a:rPr>
              <a:t>آیا این فعالیت ها در ارزیابی عملکرد مدیران لحاظ می گردد؟</a:t>
            </a:r>
            <a:endParaRPr lang="en-US" sz="5400" b="1" dirty="0">
              <a:solidFill>
                <a:schemeClr val="accent6">
                  <a:lumMod val="75000"/>
                </a:schemeClr>
              </a:solidFill>
              <a:cs typeface="B Nazanin" panose="00000400000000000000"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758952"/>
            <a:ext cx="7239000" cy="5337048"/>
          </a:xfrm>
        </p:spPr>
        <p:txBody>
          <a:bodyPr>
            <a:noAutofit/>
          </a:bodyPr>
          <a:lstStyle/>
          <a:p>
            <a:pPr algn="r" rtl="1">
              <a:buFontTx/>
              <a:buChar char="-"/>
            </a:pPr>
            <a:r>
              <a:rPr lang="fa-IR" sz="2400" dirty="0" smtClean="0">
                <a:solidFill>
                  <a:srgbClr val="0070C0"/>
                </a:solidFill>
                <a:cs typeface="B Titr" pitchFamily="2" charset="-78"/>
              </a:rPr>
              <a:t>مدیریت دانش و حل مسئله </a:t>
            </a:r>
            <a:endParaRPr lang="en-US" sz="2400" dirty="0" smtClean="0">
              <a:solidFill>
                <a:srgbClr val="0070C0"/>
              </a:solidFill>
              <a:cs typeface="B Titr" pitchFamily="2" charset="-78"/>
            </a:endParaRPr>
          </a:p>
          <a:p>
            <a:pPr algn="l">
              <a:buFontTx/>
              <a:buChar char="-"/>
            </a:pPr>
            <a:r>
              <a:rPr lang="en-US" sz="2400" b="1" dirty="0" smtClean="0">
                <a:solidFill>
                  <a:srgbClr val="002060"/>
                </a:solidFill>
                <a:cs typeface="B Titr" pitchFamily="2" charset="-78"/>
              </a:rPr>
              <a:t>-KM &amp; Problem Solving </a:t>
            </a:r>
            <a:r>
              <a:rPr lang="fa-IR" sz="2400" b="1" dirty="0" smtClean="0">
                <a:solidFill>
                  <a:srgbClr val="002060"/>
                </a:solidFill>
                <a:cs typeface="B Titr" pitchFamily="2" charset="-78"/>
              </a:rPr>
              <a:t>   </a:t>
            </a:r>
          </a:p>
          <a:p>
            <a:pPr algn="r" rtl="1">
              <a:buFontTx/>
              <a:buChar char="-"/>
            </a:pPr>
            <a:r>
              <a:rPr lang="fa-IR" sz="2400" dirty="0" smtClean="0">
                <a:solidFill>
                  <a:srgbClr val="FF0000"/>
                </a:solidFill>
                <a:cs typeface="B Titr" pitchFamily="2" charset="-78"/>
              </a:rPr>
              <a:t>مدیریت دانش و تصمیم سازی </a:t>
            </a:r>
            <a:endParaRPr lang="en-US" sz="2400" dirty="0" smtClean="0">
              <a:solidFill>
                <a:srgbClr val="FF0000"/>
              </a:solidFill>
              <a:cs typeface="B Titr" pitchFamily="2" charset="-78"/>
            </a:endParaRPr>
          </a:p>
          <a:p>
            <a:pPr algn="l">
              <a:buFontTx/>
              <a:buChar char="-"/>
            </a:pPr>
            <a:r>
              <a:rPr lang="en-US" sz="2400" b="1" dirty="0" smtClean="0">
                <a:solidFill>
                  <a:srgbClr val="FF0000"/>
                </a:solidFill>
                <a:cs typeface="B Titr" pitchFamily="2" charset="-78"/>
              </a:rPr>
              <a:t>- KM &amp; Decision Making</a:t>
            </a:r>
            <a:endParaRPr lang="fa-IR" sz="2400" b="1" dirty="0" smtClean="0">
              <a:solidFill>
                <a:srgbClr val="FF0000"/>
              </a:solidFill>
              <a:cs typeface="B Titr" pitchFamily="2" charset="-78"/>
            </a:endParaRPr>
          </a:p>
          <a:p>
            <a:pPr algn="r" rtl="1">
              <a:buFontTx/>
              <a:buChar char="-"/>
            </a:pPr>
            <a:r>
              <a:rPr lang="fa-IR" sz="2400" dirty="0" smtClean="0">
                <a:solidFill>
                  <a:srgbClr val="00B050"/>
                </a:solidFill>
                <a:cs typeface="B Titr" pitchFamily="2" charset="-78"/>
              </a:rPr>
              <a:t>مدیریت دانش ویادگیری گروهی </a:t>
            </a:r>
            <a:endParaRPr lang="en-US" sz="2400" dirty="0" smtClean="0">
              <a:solidFill>
                <a:srgbClr val="00B050"/>
              </a:solidFill>
              <a:cs typeface="B Titr" pitchFamily="2" charset="-78"/>
            </a:endParaRPr>
          </a:p>
          <a:p>
            <a:pPr algn="l">
              <a:buFontTx/>
              <a:buChar char="-"/>
            </a:pPr>
            <a:r>
              <a:rPr lang="en-US" sz="2400" b="1" dirty="0" smtClean="0">
                <a:solidFill>
                  <a:srgbClr val="00B050"/>
                </a:solidFill>
                <a:cs typeface="B Titr" pitchFamily="2" charset="-78"/>
              </a:rPr>
              <a:t>- KM &amp; Team Learning </a:t>
            </a:r>
            <a:endParaRPr lang="fa-IR" sz="2400" b="1" dirty="0" smtClean="0">
              <a:solidFill>
                <a:srgbClr val="00B050"/>
              </a:solidFill>
              <a:cs typeface="B Titr" pitchFamily="2" charset="-78"/>
            </a:endParaRPr>
          </a:p>
          <a:p>
            <a:pPr algn="r" rtl="1">
              <a:buFontTx/>
              <a:buChar char="-"/>
            </a:pPr>
            <a:r>
              <a:rPr lang="fa-IR" sz="2400" dirty="0" smtClean="0">
                <a:solidFill>
                  <a:schemeClr val="accent2">
                    <a:lumMod val="75000"/>
                  </a:schemeClr>
                </a:solidFill>
                <a:cs typeface="B Titr" pitchFamily="2" charset="-78"/>
              </a:rPr>
              <a:t>مدیریت دانش و سازمان های یادگیرنده</a:t>
            </a:r>
            <a:endParaRPr lang="en-US" sz="2400" dirty="0" smtClean="0">
              <a:solidFill>
                <a:schemeClr val="accent2">
                  <a:lumMod val="75000"/>
                </a:schemeClr>
              </a:solidFill>
              <a:cs typeface="B Titr" pitchFamily="2" charset="-78"/>
            </a:endParaRPr>
          </a:p>
          <a:p>
            <a:pPr algn="l">
              <a:buFontTx/>
              <a:buChar char="-"/>
            </a:pPr>
            <a:r>
              <a:rPr lang="en-US" sz="2400" b="1" dirty="0" smtClean="0">
                <a:solidFill>
                  <a:schemeClr val="accent2">
                    <a:lumMod val="75000"/>
                  </a:schemeClr>
                </a:solidFill>
                <a:cs typeface="B Titr" pitchFamily="2" charset="-78"/>
              </a:rPr>
              <a:t>- KM &amp; Learning Organization </a:t>
            </a:r>
            <a:endParaRPr lang="fa-IR" sz="2400" b="1" dirty="0" smtClean="0">
              <a:solidFill>
                <a:schemeClr val="accent2">
                  <a:lumMod val="75000"/>
                </a:schemeClr>
              </a:solidFill>
              <a:cs typeface="B Titr" pitchFamily="2" charset="-78"/>
            </a:endParaRPr>
          </a:p>
          <a:p>
            <a:pPr algn="r" rtl="1">
              <a:buFontTx/>
              <a:buChar char="-"/>
            </a:pPr>
            <a:r>
              <a:rPr lang="fa-IR" sz="2400" dirty="0" smtClean="0">
                <a:solidFill>
                  <a:schemeClr val="accent6">
                    <a:lumMod val="75000"/>
                  </a:schemeClr>
                </a:solidFill>
                <a:cs typeface="B Titr" pitchFamily="2" charset="-78"/>
              </a:rPr>
              <a:t>مدیریت دانش و یادگیری سازمان</a:t>
            </a:r>
            <a:endParaRPr lang="en-US" sz="2400" dirty="0" smtClean="0">
              <a:solidFill>
                <a:schemeClr val="accent6">
                  <a:lumMod val="75000"/>
                </a:schemeClr>
              </a:solidFill>
              <a:cs typeface="B Titr" pitchFamily="2" charset="-78"/>
            </a:endParaRPr>
          </a:p>
          <a:p>
            <a:pPr algn="l">
              <a:buFontTx/>
              <a:buChar char="-"/>
            </a:pPr>
            <a:r>
              <a:rPr lang="en-US" sz="2400" b="1" dirty="0" smtClean="0">
                <a:solidFill>
                  <a:schemeClr val="accent6">
                    <a:lumMod val="75000"/>
                  </a:schemeClr>
                </a:solidFill>
                <a:cs typeface="B Titr" pitchFamily="2" charset="-78"/>
              </a:rPr>
              <a:t>- KM &amp; Organizational Learning </a:t>
            </a:r>
            <a:endParaRPr lang="fa-IR" sz="2400" b="1" dirty="0" smtClean="0">
              <a:solidFill>
                <a:schemeClr val="accent6">
                  <a:lumMod val="75000"/>
                </a:schemeClr>
              </a:solidFill>
              <a:cs typeface="B Titr" pitchFamily="2" charset="-78"/>
            </a:endParaRPr>
          </a:p>
          <a:p>
            <a:pPr algn="r" rtl="1">
              <a:buFontTx/>
              <a:buChar char="-"/>
            </a:pPr>
            <a:r>
              <a:rPr lang="fa-IR" sz="2400" dirty="0" smtClean="0">
                <a:solidFill>
                  <a:srgbClr val="00B0F0"/>
                </a:solidFill>
                <a:cs typeface="B Titr" pitchFamily="2" charset="-78"/>
              </a:rPr>
              <a:t>مدیریت دانش و نوآوری </a:t>
            </a:r>
            <a:endParaRPr lang="en-US" sz="2400" dirty="0" smtClean="0">
              <a:solidFill>
                <a:srgbClr val="00B0F0"/>
              </a:solidFill>
              <a:cs typeface="B Titr" pitchFamily="2" charset="-78"/>
            </a:endParaRPr>
          </a:p>
          <a:p>
            <a:pPr algn="l">
              <a:buFontTx/>
              <a:buChar char="-"/>
            </a:pPr>
            <a:r>
              <a:rPr lang="en-US" sz="2400" b="1" dirty="0" smtClean="0">
                <a:solidFill>
                  <a:srgbClr val="00B0F0"/>
                </a:solidFill>
                <a:cs typeface="B Titr" pitchFamily="2" charset="-78"/>
              </a:rPr>
              <a:t>-KM &amp; Innovation</a:t>
            </a:r>
            <a:endParaRPr lang="fa-IR" sz="2400" b="1" dirty="0" smtClean="0">
              <a:solidFill>
                <a:srgbClr val="00B0F0"/>
              </a:solidFill>
              <a:cs typeface="B Titr" pitchFamily="2" charset="-78"/>
            </a:endParaRPr>
          </a:p>
          <a:p>
            <a:pPr algn="r" rtl="1">
              <a:buNone/>
            </a:pPr>
            <a:endParaRPr lang="en-US" sz="24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25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25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25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25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25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25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25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7" end="7"/>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250"/>
                                  </p:stCondLst>
                                  <p:childTnLst>
                                    <p:set>
                                      <p:cBhvr>
                                        <p:cTn id="70" dur="1" fill="hold">
                                          <p:stCondLst>
                                            <p:cond delay="0"/>
                                          </p:stCondLst>
                                        </p:cTn>
                                        <p:tgtEl>
                                          <p:spTgt spid="3">
                                            <p:txEl>
                                              <p:pRg st="8" end="8"/>
                                            </p:txEl>
                                          </p:spTgt>
                                        </p:tgtEl>
                                        <p:attrNameLst>
                                          <p:attrName>style.visibility</p:attrName>
                                        </p:attrNameLst>
                                      </p:cBhvr>
                                      <p:to>
                                        <p:strVal val="visible"/>
                                      </p:to>
                                    </p:set>
                                    <p:anim calcmode="lin" valueType="num">
                                      <p:cBhvr>
                                        <p:cTn id="71"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72"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73"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74" dur="1000"/>
                                        <p:tgtEl>
                                          <p:spTgt spid="3">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250"/>
                                  </p:stCondLst>
                                  <p:childTnLst>
                                    <p:set>
                                      <p:cBhvr>
                                        <p:cTn id="78" dur="1" fill="hold">
                                          <p:stCondLst>
                                            <p:cond delay="0"/>
                                          </p:stCondLst>
                                        </p:cTn>
                                        <p:tgtEl>
                                          <p:spTgt spid="3">
                                            <p:txEl>
                                              <p:pRg st="9" end="9"/>
                                            </p:txEl>
                                          </p:spTgt>
                                        </p:tgtEl>
                                        <p:attrNameLst>
                                          <p:attrName>style.visibility</p:attrName>
                                        </p:attrNameLst>
                                      </p:cBhvr>
                                      <p:to>
                                        <p:strVal val="visible"/>
                                      </p:to>
                                    </p:set>
                                    <p:anim calcmode="lin" valueType="num">
                                      <p:cBhvr>
                                        <p:cTn id="79"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80"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81"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82" dur="1000"/>
                                        <p:tgtEl>
                                          <p:spTgt spid="3">
                                            <p:txEl>
                                              <p:pRg st="9" end="9"/>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1" presetClass="entr" presetSubtype="0" fill="hold" grpId="0" nodeType="clickEffect">
                                  <p:stCondLst>
                                    <p:cond delay="250"/>
                                  </p:stCondLst>
                                  <p:childTnLst>
                                    <p:set>
                                      <p:cBhvr>
                                        <p:cTn id="86" dur="1" fill="hold">
                                          <p:stCondLst>
                                            <p:cond delay="0"/>
                                          </p:stCondLst>
                                        </p:cTn>
                                        <p:tgtEl>
                                          <p:spTgt spid="3">
                                            <p:txEl>
                                              <p:pRg st="10" end="10"/>
                                            </p:txEl>
                                          </p:spTgt>
                                        </p:tgtEl>
                                        <p:attrNameLst>
                                          <p:attrName>style.visibility</p:attrName>
                                        </p:attrNameLst>
                                      </p:cBhvr>
                                      <p:to>
                                        <p:strVal val="visible"/>
                                      </p:to>
                                    </p:set>
                                    <p:anim calcmode="lin" valueType="num">
                                      <p:cBhvr>
                                        <p:cTn id="87"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88"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89"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90" dur="1000"/>
                                        <p:tgtEl>
                                          <p:spTgt spid="3">
                                            <p:txEl>
                                              <p:pRg st="10" end="1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31" presetClass="entr" presetSubtype="0" fill="hold" grpId="0" nodeType="clickEffect">
                                  <p:stCondLst>
                                    <p:cond delay="250"/>
                                  </p:stCondLst>
                                  <p:childTnLst>
                                    <p:set>
                                      <p:cBhvr>
                                        <p:cTn id="94" dur="1" fill="hold">
                                          <p:stCondLst>
                                            <p:cond delay="0"/>
                                          </p:stCondLst>
                                        </p:cTn>
                                        <p:tgtEl>
                                          <p:spTgt spid="3">
                                            <p:txEl>
                                              <p:pRg st="11" end="11"/>
                                            </p:txEl>
                                          </p:spTgt>
                                        </p:tgtEl>
                                        <p:attrNameLst>
                                          <p:attrName>style.visibility</p:attrName>
                                        </p:attrNameLst>
                                      </p:cBhvr>
                                      <p:to>
                                        <p:strVal val="visible"/>
                                      </p:to>
                                    </p:set>
                                    <p:anim calcmode="lin" valueType="num">
                                      <p:cBhvr>
                                        <p:cTn id="95" dur="1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96" dur="10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97" dur="1000" fill="hold"/>
                                        <p:tgtEl>
                                          <p:spTgt spid="3">
                                            <p:txEl>
                                              <p:pRg st="11" end="11"/>
                                            </p:txEl>
                                          </p:spTgt>
                                        </p:tgtEl>
                                        <p:attrNameLst>
                                          <p:attrName>style.rotation</p:attrName>
                                        </p:attrNameLst>
                                      </p:cBhvr>
                                      <p:tavLst>
                                        <p:tav tm="0">
                                          <p:val>
                                            <p:fltVal val="90"/>
                                          </p:val>
                                        </p:tav>
                                        <p:tav tm="100000">
                                          <p:val>
                                            <p:fltVal val="0"/>
                                          </p:val>
                                        </p:tav>
                                      </p:tavLst>
                                    </p:anim>
                                    <p:animEffect transition="in" filter="fade">
                                      <p:cBhvr>
                                        <p:cTn id="98"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800" b="1" dirty="0" smtClean="0">
                <a:solidFill>
                  <a:srgbClr val="FF0000"/>
                </a:solidFill>
                <a:cs typeface="B Jadid" panose="00000700000000000000" pitchFamily="2" charset="-78"/>
              </a:rPr>
              <a:t>دراین کنفرانس :</a:t>
            </a:r>
            <a:endParaRPr lang="en-US" sz="4800" b="1" dirty="0">
              <a:solidFill>
                <a:srgbClr val="FF0000"/>
              </a:solidFill>
              <a:cs typeface="B Jadid" panose="00000700000000000000" pitchFamily="2" charset="-78"/>
            </a:endParaRPr>
          </a:p>
        </p:txBody>
      </p:sp>
      <p:sp>
        <p:nvSpPr>
          <p:cNvPr id="3" name="Content Placeholder 2"/>
          <p:cNvSpPr>
            <a:spLocks noGrp="1"/>
          </p:cNvSpPr>
          <p:nvPr>
            <p:ph idx="1"/>
          </p:nvPr>
        </p:nvSpPr>
        <p:spPr>
          <a:xfrm>
            <a:off x="838201" y="1676400"/>
            <a:ext cx="7696200" cy="4953000"/>
          </a:xfrm>
        </p:spPr>
        <p:txBody>
          <a:bodyPr>
            <a:noAutofit/>
          </a:bodyPr>
          <a:lstStyle/>
          <a:p>
            <a:pPr algn="r" rtl="1">
              <a:lnSpc>
                <a:spcPct val="200000"/>
              </a:lnSpc>
              <a:buFont typeface="Wingdings" panose="05000000000000000000" pitchFamily="2" charset="2"/>
              <a:buChar char="q"/>
            </a:pPr>
            <a:r>
              <a:rPr lang="fa-IR" sz="2800" dirty="0" smtClean="0">
                <a:cs typeface="B Titr" pitchFamily="2" charset="-78"/>
              </a:rPr>
              <a:t>- مرور برکلیات مدیریت دانش </a:t>
            </a:r>
          </a:p>
          <a:p>
            <a:pPr algn="r" rtl="1">
              <a:lnSpc>
                <a:spcPct val="200000"/>
              </a:lnSpc>
              <a:buFont typeface="Wingdings" panose="05000000000000000000" pitchFamily="2" charset="2"/>
              <a:buChar char="q"/>
            </a:pPr>
            <a:r>
              <a:rPr lang="fa-IR" sz="2800" dirty="0" smtClean="0">
                <a:cs typeface="B Titr" pitchFamily="2" charset="-78"/>
              </a:rPr>
              <a:t>مرور اجمالی بر ارزیابی عملکرد مدیران</a:t>
            </a:r>
          </a:p>
          <a:p>
            <a:pPr algn="r" rtl="1">
              <a:lnSpc>
                <a:spcPct val="200000"/>
              </a:lnSpc>
              <a:buFont typeface="Wingdings" panose="05000000000000000000" pitchFamily="2" charset="2"/>
              <a:buChar char="q"/>
            </a:pPr>
            <a:r>
              <a:rPr lang="fa-IR" sz="2800" dirty="0" smtClean="0">
                <a:cs typeface="B Titr" pitchFamily="2" charset="-78"/>
              </a:rPr>
              <a:t>ویژگیهای ارزیابی مدیران با رویکرد بازخور 360 درجه</a:t>
            </a:r>
          </a:p>
          <a:p>
            <a:pPr algn="r" rtl="1">
              <a:lnSpc>
                <a:spcPct val="200000"/>
              </a:lnSpc>
              <a:buFont typeface="Wingdings" panose="05000000000000000000" pitchFamily="2" charset="2"/>
              <a:buChar char="q"/>
            </a:pPr>
            <a:r>
              <a:rPr lang="fa-IR" sz="2800" dirty="0" smtClean="0">
                <a:cs typeface="B Titr" pitchFamily="2" charset="-78"/>
              </a:rPr>
              <a:t>اهمیت توجه به دانش پنهان در ارزیابی عملکرد مدیران</a:t>
            </a:r>
          </a:p>
          <a:p>
            <a:pPr algn="r" rtl="1">
              <a:lnSpc>
                <a:spcPct val="200000"/>
              </a:lnSpc>
              <a:buFont typeface="Wingdings" panose="05000000000000000000" pitchFamily="2" charset="2"/>
              <a:buChar char="q"/>
            </a:pPr>
            <a:r>
              <a:rPr lang="fa-IR" sz="2800" dirty="0" smtClean="0">
                <a:cs typeface="B Titr" pitchFamily="2" charset="-78"/>
              </a:rPr>
              <a:t>راهکارهای عملی</a:t>
            </a:r>
          </a:p>
          <a:p>
            <a:pPr algn="r" rtl="1">
              <a:lnSpc>
                <a:spcPct val="200000"/>
              </a:lnSpc>
              <a:buFont typeface="Wingdings" panose="05000000000000000000" pitchFamily="2" charset="2"/>
              <a:buChar char="q"/>
            </a:pPr>
            <a:endParaRPr lang="en-US" sz="28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amond(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amond(in)">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686799" cy="4692022"/>
          </a:xfrm>
        </p:spPr>
        <p:txBody>
          <a:bodyPr>
            <a:normAutofit/>
          </a:bodyPr>
          <a:lstStyle/>
          <a:p>
            <a:pPr algn="ctr" rtl="1"/>
            <a:r>
              <a:rPr lang="fa-IR" sz="5400" b="1" dirty="0" smtClean="0">
                <a:cs typeface="B Nazanin" panose="00000400000000000000" pitchFamily="2" charset="-78"/>
              </a:rPr>
              <a:t>ارزیابی عملکرد مدیران</a:t>
            </a:r>
          </a:p>
          <a:p>
            <a:pPr marL="0" indent="0" algn="ctr" rtl="1">
              <a:buNone/>
            </a:pPr>
            <a:endParaRPr lang="fa-IR" sz="5400" b="1" dirty="0" smtClean="0">
              <a:cs typeface="B Nazanin" panose="00000400000000000000" pitchFamily="2" charset="-78"/>
            </a:endParaRPr>
          </a:p>
          <a:p>
            <a:pPr algn="ctr" rtl="0"/>
            <a:r>
              <a:rPr lang="en-US" sz="5400" b="1" dirty="0" smtClean="0"/>
              <a:t>Managers Performance Assessment</a:t>
            </a:r>
            <a:endParaRPr lang="en-US" sz="54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623888" y="838200"/>
            <a:ext cx="8291512" cy="1836738"/>
          </a:xfrm>
          <a:noFill/>
          <a:ln/>
        </p:spPr>
        <p:txBody>
          <a:bodyPr>
            <a:noAutofit/>
          </a:bodyPr>
          <a:lstStyle/>
          <a:p>
            <a:r>
              <a:rPr lang="en-US" sz="4400" b="1" dirty="0" smtClean="0">
                <a:effectLst>
                  <a:outerShdw blurRad="38100" dist="38100" dir="2700000" algn="tl">
                    <a:srgbClr val="000000"/>
                  </a:outerShdw>
                </a:effectLst>
              </a:rPr>
              <a:t>Paradigm </a:t>
            </a:r>
            <a:r>
              <a:rPr lang="en-US" sz="4400" b="1" dirty="0">
                <a:effectLst>
                  <a:outerShdw blurRad="38100" dist="38100" dir="2700000" algn="tl">
                    <a:srgbClr val="000000"/>
                  </a:outerShdw>
                </a:effectLst>
              </a:rPr>
              <a:t>Has Shifted From </a:t>
            </a:r>
            <a:r>
              <a:rPr lang="en-US" sz="4400" b="1" dirty="0">
                <a:solidFill>
                  <a:srgbClr val="FF0000"/>
                </a:solidFill>
                <a:effectLst>
                  <a:outerShdw blurRad="38100" dist="38100" dir="2700000" algn="tl">
                    <a:srgbClr val="000000"/>
                  </a:outerShdw>
                </a:effectLst>
              </a:rPr>
              <a:t>Management</a:t>
            </a:r>
            <a:r>
              <a:rPr lang="en-US" sz="4400" b="1" dirty="0">
                <a:effectLst>
                  <a:outerShdw blurRad="38100" dist="38100" dir="2700000" algn="tl">
                    <a:srgbClr val="000000"/>
                  </a:outerShdw>
                </a:effectLst>
              </a:rPr>
              <a:t> to </a:t>
            </a:r>
            <a:r>
              <a:rPr lang="en-US" sz="4400" b="1" dirty="0">
                <a:solidFill>
                  <a:srgbClr val="00B050"/>
                </a:solidFill>
                <a:effectLst>
                  <a:outerShdw blurRad="38100" dist="38100" dir="2700000" algn="tl">
                    <a:srgbClr val="000000"/>
                  </a:outerShdw>
                </a:effectLst>
              </a:rPr>
              <a:t>Leadership</a:t>
            </a:r>
            <a:r>
              <a:rPr lang="en-US" sz="4400" b="1" dirty="0" smtClean="0">
                <a:solidFill>
                  <a:srgbClr val="00B050"/>
                </a:solidFill>
                <a:effectLst>
                  <a:outerShdw blurRad="38100" dist="38100" dir="2700000" algn="tl">
                    <a:srgbClr val="000000"/>
                  </a:outerShdw>
                </a:effectLst>
              </a:rPr>
              <a:t>!!</a:t>
            </a:r>
            <a:endParaRPr lang="en-US" sz="4400" b="1" dirty="0">
              <a:solidFill>
                <a:srgbClr val="00B050"/>
              </a:solidFill>
              <a:effectLst>
                <a:outerShdw blurRad="38100" dist="38100" dir="2700000" algn="tl">
                  <a:srgbClr val="000000"/>
                </a:outerShdw>
              </a:effectLst>
            </a:endParaRPr>
          </a:p>
        </p:txBody>
      </p:sp>
      <p:graphicFrame>
        <p:nvGraphicFramePr>
          <p:cNvPr id="26624" name="Object 0">
            <a:hlinkClick r:id="" action="ppaction://ole?verb=0"/>
          </p:cNvPr>
          <p:cNvGraphicFramePr>
            <a:graphicFrameLocks/>
          </p:cNvGraphicFramePr>
          <p:nvPr>
            <p:extLst>
              <p:ext uri="{D42A27DB-BD31-4B8C-83A1-F6EECF244321}">
                <p14:modId xmlns:p14="http://schemas.microsoft.com/office/powerpoint/2010/main" val="1074426573"/>
              </p:ext>
            </p:extLst>
          </p:nvPr>
        </p:nvGraphicFramePr>
        <p:xfrm>
          <a:off x="1447800" y="3581400"/>
          <a:ext cx="7337425" cy="2438400"/>
        </p:xfrm>
        <a:graphic>
          <a:graphicData uri="http://schemas.openxmlformats.org/presentationml/2006/ole">
            <mc:AlternateContent xmlns:mc="http://schemas.openxmlformats.org/markup-compatibility/2006">
              <mc:Choice xmlns:v="urn:schemas-microsoft-com:vml" Requires="v">
                <p:oleObj spid="_x0000_s108706" name="Microsoft ClipArt Gallery" r:id="rId3" imgW="5663880" imgH="2374560" progId="">
                  <p:embed/>
                </p:oleObj>
              </mc:Choice>
              <mc:Fallback>
                <p:oleObj name="Microsoft ClipArt Gallery" r:id="rId3" imgW="5663880" imgH="2374560" progId="">
                  <p:embed/>
                  <p:pic>
                    <p:nvPicPr>
                      <p:cNvPr id="0"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581400"/>
                        <a:ext cx="7337425" cy="2438400"/>
                      </a:xfrm>
                      <a:prstGeom prst="rect">
                        <a:avLst/>
                      </a:prstGeom>
                      <a:noFill/>
                      <a:ln>
                        <a:noFill/>
                      </a:ln>
                      <a:effectLst/>
                      <a:extLst/>
                    </p:spPr>
                  </p:pic>
                </p:oleObj>
              </mc:Fallback>
            </mc:AlternateContent>
          </a:graphicData>
        </a:graphic>
      </p:graphicFrame>
      <p:sp>
        <p:nvSpPr>
          <p:cNvPr id="21508" name="Rectangle 4"/>
          <p:cNvSpPr>
            <a:spLocks noChangeArrowheads="1"/>
          </p:cNvSpPr>
          <p:nvPr/>
        </p:nvSpPr>
        <p:spPr bwMode="auto">
          <a:xfrm>
            <a:off x="8231188" y="6402388"/>
            <a:ext cx="835025" cy="301625"/>
          </a:xfrm>
          <a:prstGeom prst="rect">
            <a:avLst/>
          </a:prstGeom>
          <a:noFill/>
          <a:ln w="12700">
            <a:noFill/>
            <a:miter lim="800000"/>
            <a:headEnd/>
            <a:tailEnd/>
          </a:ln>
          <a:effectLst/>
        </p:spPr>
        <p:txBody>
          <a:bodyPr lIns="90488" tIns="44450" rIns="90488" bIns="44450">
            <a:spAutoFit/>
          </a:bodyPr>
          <a:lstStyle/>
          <a:p>
            <a:pPr>
              <a:spcBef>
                <a:spcPct val="50000"/>
              </a:spcBef>
            </a:pPr>
            <a:r>
              <a:rPr lang="en-US" b="1"/>
              <a:t>1-12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randombar(horizontal)">
                                      <p:cBhvr>
                                        <p:cTn id="7" dur="500"/>
                                        <p:tgtEl>
                                          <p:spTgt spid="2150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6624"/>
                                        </p:tgtEl>
                                        <p:attrNameLst>
                                          <p:attrName>style.visibility</p:attrName>
                                        </p:attrNameLst>
                                      </p:cBhvr>
                                      <p:to>
                                        <p:strVal val="visible"/>
                                      </p:to>
                                    </p:set>
                                    <p:animEffect transition="in" filter="checkerboard(across)">
                                      <p:cBhvr>
                                        <p:cTn id="12" dur="500"/>
                                        <p:tgtEl>
                                          <p:spTgt spid="266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sz="4000" u="sng" dirty="0" smtClean="0">
                <a:solidFill>
                  <a:schemeClr val="tx2">
                    <a:lumMod val="75000"/>
                  </a:schemeClr>
                </a:solidFill>
                <a:cs typeface="B Titr" pitchFamily="2" charset="-78"/>
              </a:rPr>
              <a:t>مدیران زاده می شوند </a:t>
            </a:r>
            <a:r>
              <a:rPr lang="fa-IR" sz="4000" u="sng" dirty="0" smtClean="0">
                <a:solidFill>
                  <a:srgbClr val="FF0000"/>
                </a:solidFill>
                <a:cs typeface="B Titr" pitchFamily="2" charset="-78"/>
              </a:rPr>
              <a:t>یا </a:t>
            </a:r>
            <a:r>
              <a:rPr lang="fa-IR" sz="4000" u="sng" dirty="0" smtClean="0">
                <a:solidFill>
                  <a:srgbClr val="00B0F0"/>
                </a:solidFill>
                <a:cs typeface="B Titr" pitchFamily="2" charset="-78"/>
              </a:rPr>
              <a:t>ساخته شوند </a:t>
            </a:r>
            <a:r>
              <a:rPr lang="fa-IR" sz="4000" u="sng" dirty="0" smtClean="0">
                <a:solidFill>
                  <a:srgbClr val="FF0000"/>
                </a:solidFill>
                <a:cs typeface="B Titr" pitchFamily="2" charset="-78"/>
              </a:rPr>
              <a:t>؟</a:t>
            </a:r>
            <a:endParaRPr lang="en-US" sz="4000" u="sng" dirty="0">
              <a:solidFill>
                <a:srgbClr val="FF0000"/>
              </a:solidFill>
              <a:cs typeface="B Titr" pitchFamily="2" charset="-78"/>
            </a:endParaRPr>
          </a:p>
        </p:txBody>
      </p:sp>
      <p:sp>
        <p:nvSpPr>
          <p:cNvPr id="3" name="Content Placeholder 2"/>
          <p:cNvSpPr>
            <a:spLocks noGrp="1"/>
          </p:cNvSpPr>
          <p:nvPr>
            <p:ph idx="1"/>
          </p:nvPr>
        </p:nvSpPr>
        <p:spPr>
          <a:xfrm>
            <a:off x="1942415" y="2133600"/>
            <a:ext cx="6591985" cy="3962400"/>
          </a:xfrm>
        </p:spPr>
        <p:txBody>
          <a:bodyPr>
            <a:noAutofit/>
          </a:bodyPr>
          <a:lstStyle/>
          <a:p>
            <a:pPr algn="ctr">
              <a:lnSpc>
                <a:spcPct val="150000"/>
              </a:lnSpc>
              <a:buNone/>
            </a:pPr>
            <a:r>
              <a:rPr lang="en-US" sz="5400" dirty="0" smtClean="0">
                <a:solidFill>
                  <a:srgbClr val="002060"/>
                </a:solidFill>
                <a:latin typeface="Times New Roman" pitchFamily="18" charset="0"/>
                <a:cs typeface="Times New Roman" pitchFamily="18" charset="0"/>
              </a:rPr>
              <a:t>managers are Born </a:t>
            </a:r>
            <a:r>
              <a:rPr lang="en-US" sz="5400" dirty="0" smtClean="0">
                <a:solidFill>
                  <a:srgbClr val="FF0000"/>
                </a:solidFill>
                <a:latin typeface="Times New Roman" pitchFamily="18" charset="0"/>
                <a:cs typeface="Times New Roman" pitchFamily="18" charset="0"/>
              </a:rPr>
              <a:t>!?</a:t>
            </a:r>
          </a:p>
          <a:p>
            <a:pPr algn="ctr">
              <a:lnSpc>
                <a:spcPct val="150000"/>
              </a:lnSpc>
              <a:buNone/>
            </a:pPr>
            <a:r>
              <a:rPr lang="en-US" sz="5400" dirty="0" smtClean="0">
                <a:solidFill>
                  <a:srgbClr val="FF0000"/>
                </a:solidFill>
                <a:latin typeface="Times New Roman" pitchFamily="18" charset="0"/>
                <a:cs typeface="Times New Roman" pitchFamily="18" charset="0"/>
              </a:rPr>
              <a:t>or</a:t>
            </a:r>
          </a:p>
          <a:p>
            <a:pPr algn="ctr">
              <a:lnSpc>
                <a:spcPct val="150000"/>
              </a:lnSpc>
              <a:buNone/>
            </a:pPr>
            <a:r>
              <a:rPr lang="en-US" sz="5400" dirty="0" smtClean="0">
                <a:solidFill>
                  <a:srgbClr val="00B0F0"/>
                </a:solidFill>
                <a:latin typeface="Times New Roman" pitchFamily="18" charset="0"/>
                <a:cs typeface="Times New Roman" pitchFamily="18" charset="0"/>
              </a:rPr>
              <a:t>managers are Made </a:t>
            </a:r>
            <a:r>
              <a:rPr lang="en-US" sz="5400" dirty="0" smtClean="0">
                <a:solidFill>
                  <a:srgbClr val="FF0000"/>
                </a:solidFill>
                <a:latin typeface="Times New Roman" pitchFamily="18" charset="0"/>
                <a:cs typeface="Times New Roman" pitchFamily="18" charset="0"/>
              </a:rPr>
              <a:t>?</a:t>
            </a:r>
            <a:endParaRPr lang="en-US" sz="5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24110"/>
            <a:ext cx="7924799" cy="1280890"/>
          </a:xfrm>
        </p:spPr>
        <p:txBody>
          <a:bodyPr>
            <a:noAutofit/>
          </a:bodyPr>
          <a:lstStyle/>
          <a:p>
            <a:pPr algn="ctr" rtl="0"/>
            <a:r>
              <a:rPr lang="en-US" b="1" dirty="0" smtClean="0">
                <a:solidFill>
                  <a:srgbClr val="FF0000"/>
                </a:solidFill>
                <a:cs typeface="B Nazanin" panose="00000400000000000000" pitchFamily="2" charset="-78"/>
              </a:rPr>
              <a:t> </a:t>
            </a:r>
            <a:r>
              <a:rPr lang="en-US" sz="4000" b="1" dirty="0" smtClean="0">
                <a:solidFill>
                  <a:srgbClr val="FF0000"/>
                </a:solidFill>
                <a:cs typeface="B Nazanin" panose="00000400000000000000" pitchFamily="2" charset="-78"/>
              </a:rPr>
              <a:t>!!</a:t>
            </a:r>
            <a:r>
              <a:rPr lang="fa-IR" sz="4000" b="1" dirty="0" smtClean="0">
                <a:solidFill>
                  <a:srgbClr val="FF0000"/>
                </a:solidFill>
                <a:cs typeface="B Nazanin" panose="00000400000000000000" pitchFamily="2" charset="-78"/>
              </a:rPr>
              <a:t>مدیران ساخته شوند </a:t>
            </a:r>
            <a:r>
              <a:rPr lang="fa-IR" sz="4000" b="1" dirty="0" smtClean="0">
                <a:solidFill>
                  <a:srgbClr val="00B0F0"/>
                </a:solidFill>
                <a:cs typeface="B Nazanin" panose="00000400000000000000" pitchFamily="2" charset="-78"/>
              </a:rPr>
              <a:t>وبعد</a:t>
            </a:r>
            <a:r>
              <a:rPr lang="fa-IR" sz="4000" b="1" dirty="0" smtClean="0">
                <a:solidFill>
                  <a:srgbClr val="FF0000"/>
                </a:solidFill>
                <a:cs typeface="B Nazanin" panose="00000400000000000000" pitchFamily="2" charset="-78"/>
              </a:rPr>
              <a:t> از آن ارزیابی</a:t>
            </a:r>
            <a:endParaRPr lang="en-US" sz="4000" b="1" dirty="0">
              <a:solidFill>
                <a:srgbClr val="FF0000"/>
              </a:solidFill>
              <a:cs typeface="B Nazanin" panose="00000400000000000000" pitchFamily="2" charset="-78"/>
            </a:endParaRPr>
          </a:p>
        </p:txBody>
      </p:sp>
      <p:sp>
        <p:nvSpPr>
          <p:cNvPr id="3" name="Content Placeholder 2"/>
          <p:cNvSpPr>
            <a:spLocks noGrp="1"/>
          </p:cNvSpPr>
          <p:nvPr>
            <p:ph idx="1"/>
          </p:nvPr>
        </p:nvSpPr>
        <p:spPr>
          <a:xfrm>
            <a:off x="609601" y="2133600"/>
            <a:ext cx="7924800" cy="2895600"/>
          </a:xfrm>
        </p:spPr>
        <p:txBody>
          <a:bodyPr>
            <a:normAutofit/>
          </a:bodyPr>
          <a:lstStyle/>
          <a:p>
            <a:pPr algn="ctr" rtl="0"/>
            <a:r>
              <a:rPr lang="en-US" sz="5400" b="1" dirty="0" smtClean="0"/>
              <a:t>Make managers !!</a:t>
            </a:r>
          </a:p>
          <a:p>
            <a:pPr algn="ctr" rtl="0"/>
            <a:r>
              <a:rPr lang="en-US" sz="4400" b="1" dirty="0" smtClean="0">
                <a:solidFill>
                  <a:srgbClr val="00B0F0"/>
                </a:solidFill>
              </a:rPr>
              <a:t>And then :</a:t>
            </a:r>
          </a:p>
          <a:p>
            <a:pPr algn="ctr" rtl="0"/>
            <a:r>
              <a:rPr lang="en-US" sz="5400" b="1" dirty="0" smtClean="0"/>
              <a:t>Assessment!</a:t>
            </a:r>
            <a:endParaRPr lang="en-US" sz="5400"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4400" dirty="0" smtClean="0">
                <a:solidFill>
                  <a:srgbClr val="0070C0"/>
                </a:solidFill>
                <a:cs typeface="B Titr" pitchFamily="2" charset="-78"/>
              </a:rPr>
              <a:t>یک نظام رصد کردن نیاز است </a:t>
            </a:r>
            <a:endParaRPr lang="en-US" sz="4400" dirty="0">
              <a:solidFill>
                <a:srgbClr val="0070C0"/>
              </a:solidFill>
              <a:cs typeface="B Titr" pitchFamily="2" charset="-78"/>
            </a:endParaRPr>
          </a:p>
        </p:txBody>
      </p:sp>
      <p:sp>
        <p:nvSpPr>
          <p:cNvPr id="3" name="Content Placeholder 2"/>
          <p:cNvSpPr>
            <a:spLocks noGrp="1"/>
          </p:cNvSpPr>
          <p:nvPr>
            <p:ph idx="1"/>
          </p:nvPr>
        </p:nvSpPr>
        <p:spPr>
          <a:xfrm>
            <a:off x="380999" y="2133600"/>
            <a:ext cx="8534401" cy="3777622"/>
          </a:xfrm>
        </p:spPr>
        <p:txBody>
          <a:bodyPr>
            <a:normAutofit/>
          </a:bodyPr>
          <a:lstStyle/>
          <a:p>
            <a:pPr marL="0" indent="0" algn="ctr" rtl="0">
              <a:buNone/>
            </a:pPr>
            <a:endParaRPr lang="en-US" sz="6000" dirty="0" smtClean="0">
              <a:latin typeface="Times New Roman" pitchFamily="18" charset="0"/>
              <a:cs typeface="Times New Roman" pitchFamily="18" charset="0"/>
            </a:endParaRPr>
          </a:p>
          <a:p>
            <a:pPr algn="ctr" rtl="0"/>
            <a:r>
              <a:rPr lang="en-US" sz="6000" dirty="0" smtClean="0">
                <a:solidFill>
                  <a:srgbClr val="002060"/>
                </a:solidFill>
                <a:latin typeface="Times New Roman" pitchFamily="18" charset="0"/>
                <a:cs typeface="Times New Roman" pitchFamily="18" charset="0"/>
              </a:rPr>
              <a:t>One System for Tracing </a:t>
            </a:r>
            <a:endParaRPr lang="en-US" sz="60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dirty="0" smtClean="0">
                <a:solidFill>
                  <a:schemeClr val="accent3">
                    <a:lumMod val="75000"/>
                  </a:schemeClr>
                </a:solidFill>
                <a:cs typeface="B Titr" pitchFamily="2" charset="-78"/>
              </a:rPr>
              <a:t>قابلیت ها ، شایستکی ها، توانایی در حوزه مدیریت شناسایی شوند </a:t>
            </a:r>
            <a:endParaRPr lang="en-US" dirty="0">
              <a:solidFill>
                <a:schemeClr val="accent3">
                  <a:lumMod val="75000"/>
                </a:schemeClr>
              </a:solidFill>
              <a:cs typeface="B Titr" pitchFamily="2" charset="-78"/>
            </a:endParaRPr>
          </a:p>
        </p:txBody>
      </p:sp>
      <p:sp>
        <p:nvSpPr>
          <p:cNvPr id="3" name="Content Placeholder 2"/>
          <p:cNvSpPr>
            <a:spLocks noGrp="1"/>
          </p:cNvSpPr>
          <p:nvPr>
            <p:ph idx="1"/>
          </p:nvPr>
        </p:nvSpPr>
        <p:spPr>
          <a:xfrm>
            <a:off x="609601" y="2133600"/>
            <a:ext cx="7924800" cy="3777622"/>
          </a:xfrm>
        </p:spPr>
        <p:txBody>
          <a:bodyPr>
            <a:normAutofit/>
          </a:bodyPr>
          <a:lstStyle/>
          <a:p>
            <a:pPr algn="ctr" rtl="0"/>
            <a:r>
              <a:rPr lang="en-US" sz="4600" b="1" dirty="0" smtClean="0">
                <a:solidFill>
                  <a:srgbClr val="00B050"/>
                </a:solidFill>
                <a:latin typeface="Times New Roman" pitchFamily="18" charset="0"/>
                <a:cs typeface="Times New Roman" pitchFamily="18" charset="0"/>
              </a:rPr>
              <a:t>Capabilities , Competencies</a:t>
            </a:r>
          </a:p>
          <a:p>
            <a:pPr algn="ctr" rtl="0"/>
            <a:endParaRPr lang="en-US" sz="4600" b="1" dirty="0" smtClean="0">
              <a:solidFill>
                <a:srgbClr val="00B050"/>
              </a:solidFill>
              <a:latin typeface="Times New Roman" pitchFamily="18" charset="0"/>
              <a:cs typeface="Times New Roman" pitchFamily="18" charset="0"/>
            </a:endParaRPr>
          </a:p>
          <a:p>
            <a:pPr algn="ctr" rtl="0"/>
            <a:r>
              <a:rPr lang="en-US" sz="4600" b="1" dirty="0" smtClean="0">
                <a:solidFill>
                  <a:srgbClr val="00B050"/>
                </a:solidFill>
                <a:latin typeface="Times New Roman" pitchFamily="18" charset="0"/>
                <a:cs typeface="Times New Roman" pitchFamily="18" charset="0"/>
              </a:rPr>
              <a:t> Abilities Must be Identified </a:t>
            </a:r>
            <a:endParaRPr lang="en-US" sz="4600" b="1"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4800" dirty="0" smtClean="0">
                <a:cs typeface="B Titr" pitchFamily="2" charset="-78"/>
              </a:rPr>
              <a:t>نظام توانمندسازی معنا شود</a:t>
            </a:r>
            <a:endParaRPr lang="en-US" sz="4800" dirty="0">
              <a:cs typeface="B Titr" pitchFamily="2" charset="-78"/>
            </a:endParaRPr>
          </a:p>
        </p:txBody>
      </p:sp>
      <p:sp>
        <p:nvSpPr>
          <p:cNvPr id="3" name="Content Placeholder 2"/>
          <p:cNvSpPr>
            <a:spLocks noGrp="1"/>
          </p:cNvSpPr>
          <p:nvPr>
            <p:ph idx="1"/>
          </p:nvPr>
        </p:nvSpPr>
        <p:spPr>
          <a:xfrm>
            <a:off x="1143000" y="2438400"/>
            <a:ext cx="7620000" cy="2667000"/>
          </a:xfrm>
        </p:spPr>
        <p:txBody>
          <a:bodyPr>
            <a:normAutofit/>
          </a:bodyPr>
          <a:lstStyle/>
          <a:p>
            <a:pPr algn="ctr">
              <a:buNone/>
            </a:pPr>
            <a:r>
              <a:rPr lang="en-US" sz="4800" dirty="0" smtClean="0">
                <a:latin typeface="Times New Roman" pitchFamily="18" charset="0"/>
                <a:cs typeface="Times New Roman" pitchFamily="18" charset="0"/>
              </a:rPr>
              <a:t>Empowering System must be </a:t>
            </a:r>
          </a:p>
          <a:p>
            <a:pPr algn="ctr">
              <a:buNone/>
            </a:pPr>
            <a:r>
              <a:rPr lang="en-US" sz="4800" dirty="0" smtClean="0">
                <a:latin typeface="Times New Roman" pitchFamily="18" charset="0"/>
                <a:cs typeface="Times New Roman" pitchFamily="18" charset="0"/>
              </a:rPr>
              <a:t>Defined </a:t>
            </a:r>
            <a:endParaRPr lang="en-US" sz="4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381000"/>
            <a:ext cx="8915399" cy="6397907"/>
          </a:xfrm>
        </p:spPr>
        <p:txBody>
          <a:bodyPr>
            <a:normAutofit/>
          </a:bodyPr>
          <a:lstStyle/>
          <a:p>
            <a:pPr rtl="1"/>
            <a:r>
              <a:rPr lang="fa-IR" sz="2800" b="1" u="sng" dirty="0" smtClean="0">
                <a:solidFill>
                  <a:srgbClr val="FF0000"/>
                </a:solidFill>
                <a:cs typeface="B Titr" pitchFamily="2" charset="-78"/>
              </a:rPr>
              <a:t>تكامل شايستگي‌هاي مديران توانمند</a:t>
            </a:r>
          </a:p>
          <a:p>
            <a:pPr rtl="1"/>
            <a:r>
              <a:rPr lang="en-US" sz="2800" dirty="0" smtClean="0">
                <a:solidFill>
                  <a:schemeClr val="accent5">
                    <a:lumMod val="75000"/>
                  </a:schemeClr>
                </a:solidFill>
                <a:cs typeface="+mj-cs"/>
              </a:rPr>
              <a:t>evolution of empower managers competencies</a:t>
            </a:r>
            <a:endParaRPr lang="fa-IR" sz="2800" dirty="0" smtClean="0">
              <a:solidFill>
                <a:schemeClr val="accent5">
                  <a:lumMod val="75000"/>
                </a:schemeClr>
              </a:solidFill>
              <a:cs typeface="+mj-cs"/>
            </a:endParaRPr>
          </a:p>
          <a:p>
            <a:pPr rtl="1"/>
            <a:endParaRPr lang="fa-IR" sz="2600" dirty="0" smtClean="0">
              <a:solidFill>
                <a:schemeClr val="tx1"/>
              </a:solidFill>
              <a:cs typeface="B Mitra" pitchFamily="2" charset="-78"/>
            </a:endParaRPr>
          </a:p>
          <a:p>
            <a:pPr rtl="0"/>
            <a:endParaRPr lang="en-US" sz="2600" dirty="0" smtClean="0">
              <a:solidFill>
                <a:schemeClr val="tx1"/>
              </a:solidFill>
              <a:cs typeface="B Mitra" pitchFamily="2" charset="-78"/>
            </a:endParaRPr>
          </a:p>
          <a:p>
            <a:endParaRPr lang="fa-IR" sz="2600" dirty="0" smtClean="0">
              <a:solidFill>
                <a:schemeClr val="tx1"/>
              </a:solidFill>
              <a:cs typeface="B Mitra" pitchFamily="2" charset="-78"/>
            </a:endParaRPr>
          </a:p>
          <a:p>
            <a:pPr rtl="0"/>
            <a:endParaRPr lang="en-US" sz="2600" dirty="0" smtClean="0">
              <a:solidFill>
                <a:schemeClr val="tx1"/>
              </a:solidFill>
              <a:cs typeface="B Mitra" pitchFamily="2" charset="-78"/>
            </a:endParaRPr>
          </a:p>
          <a:p>
            <a:pPr rtl="0">
              <a:buFont typeface="Wingdings" pitchFamily="2" charset="2"/>
              <a:buChar char="v"/>
            </a:pPr>
            <a:endParaRPr lang="en-US" sz="2600" dirty="0" smtClean="0">
              <a:solidFill>
                <a:schemeClr val="tx1"/>
              </a:solidFill>
              <a:cs typeface="B Mitra" pitchFamily="2" charset="-78"/>
            </a:endParaRPr>
          </a:p>
          <a:p>
            <a:pPr rtl="0">
              <a:buFont typeface="Wingdings" pitchFamily="2" charset="2"/>
              <a:buChar char="v"/>
            </a:pPr>
            <a:endParaRPr lang="en-US" sz="2600" dirty="0" smtClean="0">
              <a:solidFill>
                <a:schemeClr val="tx1"/>
              </a:solidFill>
              <a:cs typeface="B Mitra" pitchFamily="2" charset="-78"/>
            </a:endParaRPr>
          </a:p>
          <a:p>
            <a:pPr rtl="0">
              <a:buFont typeface="Wingdings" pitchFamily="2" charset="2"/>
              <a:buChar char="v"/>
            </a:pPr>
            <a:endParaRPr lang="en-US" sz="2600" dirty="0" smtClean="0">
              <a:solidFill>
                <a:schemeClr val="tx1"/>
              </a:solidFill>
              <a:cs typeface="B Mitra" pitchFamily="2" charset="-78"/>
            </a:endParaRPr>
          </a:p>
          <a:p>
            <a:pPr rtl="0">
              <a:buFont typeface="Wingdings" pitchFamily="2" charset="2"/>
              <a:buChar char="v"/>
            </a:pPr>
            <a:endParaRPr lang="en-US" sz="2600" dirty="0" smtClean="0">
              <a:solidFill>
                <a:schemeClr val="tx1"/>
              </a:solidFill>
              <a:cs typeface="B Mitra" pitchFamily="2" charset="-78"/>
            </a:endParaRPr>
          </a:p>
          <a:p>
            <a:pPr rtl="1"/>
            <a:endParaRPr lang="fa-IR" sz="2600" dirty="0" smtClean="0">
              <a:solidFill>
                <a:schemeClr val="tx1"/>
              </a:solidFill>
              <a:cs typeface="B Mitra" pitchFamily="2" charset="-78"/>
            </a:endParaRPr>
          </a:p>
          <a:p>
            <a:pPr rtl="1"/>
            <a:endParaRPr lang="fa-IR" sz="2600" dirty="0" smtClean="0">
              <a:solidFill>
                <a:schemeClr val="tx1"/>
              </a:solidFill>
              <a:cs typeface="B Mitra" pitchFamily="2" charset="-78"/>
            </a:endParaRPr>
          </a:p>
          <a:p>
            <a:pPr rtl="0"/>
            <a:endParaRPr lang="fa-IR" sz="2600" dirty="0" smtClean="0">
              <a:solidFill>
                <a:schemeClr val="tx1"/>
              </a:solidFill>
              <a:cs typeface="B Mitra" pitchFamily="2" charset="-78"/>
            </a:endParaRPr>
          </a:p>
        </p:txBody>
      </p:sp>
      <p:sp>
        <p:nvSpPr>
          <p:cNvPr id="6" name="Rectangle 5"/>
          <p:cNvSpPr/>
          <p:nvPr/>
        </p:nvSpPr>
        <p:spPr>
          <a:xfrm>
            <a:off x="685800" y="3962400"/>
            <a:ext cx="1676400" cy="281940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lnSpc>
                <a:spcPct val="150000"/>
              </a:lnSpc>
              <a:buFontTx/>
              <a:buChar char="-"/>
            </a:pPr>
            <a:r>
              <a:rPr lang="fa-IR" sz="2000" b="1" dirty="0" smtClean="0">
                <a:solidFill>
                  <a:srgbClr val="FF0000"/>
                </a:solidFill>
                <a:cs typeface="B Mitra" pitchFamily="2" charset="-78"/>
              </a:rPr>
              <a:t>آموزش</a:t>
            </a:r>
          </a:p>
          <a:p>
            <a:pPr algn="r" rtl="1">
              <a:lnSpc>
                <a:spcPct val="150000"/>
              </a:lnSpc>
              <a:buFontTx/>
              <a:buChar char="-"/>
            </a:pPr>
            <a:r>
              <a:rPr lang="fa-IR" sz="2000" b="1" dirty="0" smtClean="0">
                <a:solidFill>
                  <a:srgbClr val="FF0000"/>
                </a:solidFill>
                <a:cs typeface="B Mitra" pitchFamily="2" charset="-78"/>
              </a:rPr>
              <a:t>هدايت</a:t>
            </a:r>
          </a:p>
          <a:p>
            <a:pPr algn="r" rtl="1">
              <a:lnSpc>
                <a:spcPct val="150000"/>
              </a:lnSpc>
              <a:buFontTx/>
              <a:buChar char="-"/>
            </a:pPr>
            <a:r>
              <a:rPr lang="fa-IR" sz="2000" b="1" dirty="0" smtClean="0">
                <a:solidFill>
                  <a:srgbClr val="FF0000"/>
                </a:solidFill>
                <a:cs typeface="B Mitra" pitchFamily="2" charset="-78"/>
              </a:rPr>
              <a:t>سازماندهي</a:t>
            </a:r>
          </a:p>
          <a:p>
            <a:pPr algn="r" rtl="1">
              <a:lnSpc>
                <a:spcPct val="150000"/>
              </a:lnSpc>
              <a:buFontTx/>
              <a:buChar char="-"/>
            </a:pPr>
            <a:r>
              <a:rPr lang="fa-IR" sz="2000" b="1" dirty="0" smtClean="0">
                <a:solidFill>
                  <a:srgbClr val="FF0000"/>
                </a:solidFill>
                <a:cs typeface="B Mitra" pitchFamily="2" charset="-78"/>
              </a:rPr>
              <a:t>استاد و شاگردي</a:t>
            </a:r>
          </a:p>
          <a:p>
            <a:pPr algn="r" rtl="1">
              <a:lnSpc>
                <a:spcPct val="150000"/>
              </a:lnSpc>
              <a:buFontTx/>
              <a:buChar char="-"/>
            </a:pPr>
            <a:r>
              <a:rPr lang="fa-IR" sz="2000" b="1" dirty="0" smtClean="0">
                <a:solidFill>
                  <a:srgbClr val="FF0000"/>
                </a:solidFill>
                <a:cs typeface="B Mitra" pitchFamily="2" charset="-78"/>
              </a:rPr>
              <a:t>آماده سازي</a:t>
            </a:r>
          </a:p>
          <a:p>
            <a:pPr algn="r" rtl="1">
              <a:lnSpc>
                <a:spcPct val="150000"/>
              </a:lnSpc>
              <a:buFontTx/>
              <a:buChar char="-"/>
            </a:pPr>
            <a:r>
              <a:rPr lang="fa-IR" sz="2000" b="1" dirty="0" smtClean="0">
                <a:solidFill>
                  <a:srgbClr val="FF0000"/>
                </a:solidFill>
                <a:cs typeface="B Mitra" pitchFamily="2" charset="-78"/>
              </a:rPr>
              <a:t>شكوفا كردن</a:t>
            </a:r>
          </a:p>
          <a:p>
            <a:pPr algn="r">
              <a:buFontTx/>
              <a:buChar char="-"/>
            </a:pPr>
            <a:endParaRPr lang="fa-IR" b="1" dirty="0">
              <a:solidFill>
                <a:srgbClr val="FF0000"/>
              </a:solidFill>
            </a:endParaRPr>
          </a:p>
        </p:txBody>
      </p:sp>
      <p:sp>
        <p:nvSpPr>
          <p:cNvPr id="7" name="Rectangle 6"/>
          <p:cNvSpPr/>
          <p:nvPr/>
        </p:nvSpPr>
        <p:spPr>
          <a:xfrm>
            <a:off x="2819400" y="3276600"/>
            <a:ext cx="1676400" cy="28194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lnSpc>
                <a:spcPct val="150000"/>
              </a:lnSpc>
              <a:buFontTx/>
              <a:buChar char="-"/>
            </a:pPr>
            <a:r>
              <a:rPr lang="fa-IR" sz="2000" b="1" dirty="0" smtClean="0">
                <a:solidFill>
                  <a:srgbClr val="002060"/>
                </a:solidFill>
                <a:cs typeface="B Mitra" pitchFamily="2" charset="-78"/>
              </a:rPr>
              <a:t>يادگيري</a:t>
            </a:r>
          </a:p>
          <a:p>
            <a:pPr algn="r" rtl="1">
              <a:lnSpc>
                <a:spcPct val="150000"/>
              </a:lnSpc>
              <a:buFontTx/>
              <a:buChar char="-"/>
            </a:pPr>
            <a:r>
              <a:rPr lang="fa-IR" sz="2000" b="1" dirty="0" smtClean="0">
                <a:solidFill>
                  <a:srgbClr val="002060"/>
                </a:solidFill>
                <a:cs typeface="B Mitra" pitchFamily="2" charset="-78"/>
              </a:rPr>
              <a:t>تغيير</a:t>
            </a:r>
          </a:p>
          <a:p>
            <a:pPr algn="r" rtl="1">
              <a:lnSpc>
                <a:spcPct val="150000"/>
              </a:lnSpc>
              <a:buFontTx/>
              <a:buChar char="-"/>
            </a:pPr>
            <a:r>
              <a:rPr lang="fa-IR" sz="2000" b="1" dirty="0" smtClean="0">
                <a:solidFill>
                  <a:srgbClr val="002060"/>
                </a:solidFill>
                <a:cs typeface="B Mitra" pitchFamily="2" charset="-78"/>
              </a:rPr>
              <a:t>آزادسازي</a:t>
            </a:r>
          </a:p>
          <a:p>
            <a:pPr algn="r" rtl="1">
              <a:lnSpc>
                <a:spcPct val="150000"/>
              </a:lnSpc>
              <a:buFontTx/>
              <a:buChar char="-"/>
            </a:pPr>
            <a:r>
              <a:rPr lang="fa-IR" sz="2000" b="1" dirty="0" smtClean="0">
                <a:solidFill>
                  <a:srgbClr val="002060"/>
                </a:solidFill>
                <a:cs typeface="B Mitra" pitchFamily="2" charset="-78"/>
              </a:rPr>
              <a:t>مربي‌گري</a:t>
            </a:r>
          </a:p>
          <a:p>
            <a:pPr algn="r" rtl="1">
              <a:lnSpc>
                <a:spcPct val="150000"/>
              </a:lnSpc>
              <a:buFontTx/>
              <a:buChar char="-"/>
            </a:pPr>
            <a:r>
              <a:rPr lang="fa-IR" sz="2000" b="1" dirty="0" smtClean="0">
                <a:solidFill>
                  <a:srgbClr val="002060"/>
                </a:solidFill>
                <a:cs typeface="B Mitra" pitchFamily="2" charset="-78"/>
              </a:rPr>
              <a:t>خدمت‌رساني</a:t>
            </a:r>
          </a:p>
          <a:p>
            <a:pPr algn="r" rtl="1">
              <a:lnSpc>
                <a:spcPct val="150000"/>
              </a:lnSpc>
              <a:buFontTx/>
              <a:buChar char="-"/>
            </a:pPr>
            <a:r>
              <a:rPr lang="fa-IR" sz="2000" b="1" dirty="0" smtClean="0">
                <a:solidFill>
                  <a:srgbClr val="002060"/>
                </a:solidFill>
                <a:cs typeface="B Mitra" pitchFamily="2" charset="-78"/>
              </a:rPr>
              <a:t>خلق كردن</a:t>
            </a:r>
          </a:p>
        </p:txBody>
      </p:sp>
      <p:sp>
        <p:nvSpPr>
          <p:cNvPr id="9" name="Rectangle 8"/>
          <p:cNvSpPr/>
          <p:nvPr/>
        </p:nvSpPr>
        <p:spPr>
          <a:xfrm>
            <a:off x="4876800" y="2438400"/>
            <a:ext cx="1676400" cy="27432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endParaRPr lang="fa-IR" dirty="0">
              <a:solidFill>
                <a:schemeClr val="tx1"/>
              </a:solidFill>
            </a:endParaRPr>
          </a:p>
        </p:txBody>
      </p:sp>
      <p:sp>
        <p:nvSpPr>
          <p:cNvPr id="10" name="Rectangle 9"/>
          <p:cNvSpPr/>
          <p:nvPr/>
        </p:nvSpPr>
        <p:spPr>
          <a:xfrm>
            <a:off x="7086600" y="1905000"/>
            <a:ext cx="1676400" cy="2590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1" name="Rectangle 10"/>
          <p:cNvSpPr/>
          <p:nvPr/>
        </p:nvSpPr>
        <p:spPr>
          <a:xfrm>
            <a:off x="457200" y="3352800"/>
            <a:ext cx="20574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400" b="1" dirty="0" smtClean="0">
                <a:solidFill>
                  <a:srgbClr val="00B050"/>
                </a:solidFill>
                <a:cs typeface="B Mitra" pitchFamily="2" charset="-78"/>
              </a:rPr>
              <a:t>شايستگي‌هاي نسل اول</a:t>
            </a:r>
            <a:endParaRPr lang="fa-IR" sz="2000" b="1" dirty="0">
              <a:solidFill>
                <a:srgbClr val="00B050"/>
              </a:solidFill>
              <a:cs typeface="B Mitra" pitchFamily="2" charset="-78"/>
            </a:endParaRPr>
          </a:p>
        </p:txBody>
      </p:sp>
      <p:sp>
        <p:nvSpPr>
          <p:cNvPr id="12" name="Rectangle 11"/>
          <p:cNvSpPr/>
          <p:nvPr/>
        </p:nvSpPr>
        <p:spPr>
          <a:xfrm>
            <a:off x="2667000" y="2667000"/>
            <a:ext cx="20574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400" b="1" dirty="0" smtClean="0">
                <a:solidFill>
                  <a:srgbClr val="00B050"/>
                </a:solidFill>
                <a:cs typeface="B Mitra" pitchFamily="2" charset="-78"/>
              </a:rPr>
              <a:t>شايستگي‌هاي نسل دوم</a:t>
            </a:r>
            <a:endParaRPr lang="fa-IR" sz="2400" b="1" dirty="0">
              <a:solidFill>
                <a:srgbClr val="00B050"/>
              </a:solidFill>
              <a:cs typeface="B Mitra" pitchFamily="2" charset="-78"/>
            </a:endParaRPr>
          </a:p>
        </p:txBody>
      </p:sp>
      <p:sp>
        <p:nvSpPr>
          <p:cNvPr id="13" name="Rectangle 12"/>
          <p:cNvSpPr/>
          <p:nvPr/>
        </p:nvSpPr>
        <p:spPr>
          <a:xfrm>
            <a:off x="4724400" y="1905000"/>
            <a:ext cx="20574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b="1" dirty="0" smtClean="0">
                <a:solidFill>
                  <a:srgbClr val="00B050"/>
                </a:solidFill>
                <a:cs typeface="B Mitra" pitchFamily="2" charset="-78"/>
              </a:rPr>
              <a:t>شايستگي‌هاي نسل سوم</a:t>
            </a:r>
            <a:endParaRPr lang="fa-IR" sz="1600" b="1" dirty="0">
              <a:solidFill>
                <a:srgbClr val="00B050"/>
              </a:solidFill>
              <a:cs typeface="B Mitra" pitchFamily="2" charset="-78"/>
            </a:endParaRPr>
          </a:p>
        </p:txBody>
      </p:sp>
      <p:sp>
        <p:nvSpPr>
          <p:cNvPr id="14" name="Rectangle 13"/>
          <p:cNvSpPr/>
          <p:nvPr/>
        </p:nvSpPr>
        <p:spPr>
          <a:xfrm>
            <a:off x="6858000" y="1371600"/>
            <a:ext cx="20574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b="1" dirty="0" smtClean="0">
                <a:solidFill>
                  <a:srgbClr val="00B050"/>
                </a:solidFill>
                <a:cs typeface="B Mitra" pitchFamily="2" charset="-78"/>
              </a:rPr>
              <a:t>شايستگي‌هاي نسل چهارم</a:t>
            </a:r>
            <a:endParaRPr lang="fa-IR" sz="1600" b="1" dirty="0">
              <a:solidFill>
                <a:srgbClr val="00B050"/>
              </a:solidFill>
              <a:cs typeface="B Mitra" pitchFamily="2" charset="-78"/>
            </a:endParaRPr>
          </a:p>
        </p:txBody>
      </p:sp>
      <p:sp>
        <p:nvSpPr>
          <p:cNvPr id="15" name="TextBox 14"/>
          <p:cNvSpPr txBox="1"/>
          <p:nvPr/>
        </p:nvSpPr>
        <p:spPr>
          <a:xfrm>
            <a:off x="5334000" y="3175337"/>
            <a:ext cx="762000" cy="1015663"/>
          </a:xfrm>
          <a:prstGeom prst="rect">
            <a:avLst/>
          </a:prstGeom>
          <a:noFill/>
        </p:spPr>
        <p:txBody>
          <a:bodyPr wrap="square" rtlCol="1">
            <a:spAutoFit/>
          </a:bodyPr>
          <a:lstStyle/>
          <a:p>
            <a:pPr algn="ctr"/>
            <a:r>
              <a:rPr lang="fa-IR" sz="6000" dirty="0"/>
              <a:t>؟</a:t>
            </a:r>
          </a:p>
        </p:txBody>
      </p:sp>
      <p:sp>
        <p:nvSpPr>
          <p:cNvPr id="16" name="TextBox 15"/>
          <p:cNvSpPr txBox="1"/>
          <p:nvPr/>
        </p:nvSpPr>
        <p:spPr>
          <a:xfrm>
            <a:off x="7543800" y="2641937"/>
            <a:ext cx="762000" cy="1015663"/>
          </a:xfrm>
          <a:prstGeom prst="rect">
            <a:avLst/>
          </a:prstGeom>
          <a:noFill/>
        </p:spPr>
        <p:txBody>
          <a:bodyPr wrap="square" rtlCol="1">
            <a:spAutoFit/>
          </a:bodyPr>
          <a:lstStyle/>
          <a:p>
            <a:pPr algn="ctr"/>
            <a:r>
              <a:rPr lang="fa-IR" sz="60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1000" fill="hold"/>
                                        <p:tgtEl>
                                          <p:spTgt spid="7"/>
                                        </p:tgtEl>
                                        <p:attrNameLst>
                                          <p:attrName>ppt_w</p:attrName>
                                        </p:attrNameLst>
                                      </p:cBhvr>
                                      <p:tavLst>
                                        <p:tav tm="0">
                                          <p:val>
                                            <p:strVal val="#ppt_w*0.70"/>
                                          </p:val>
                                        </p:tav>
                                        <p:tav tm="100000">
                                          <p:val>
                                            <p:strVal val="#ppt_w"/>
                                          </p:val>
                                        </p:tav>
                                      </p:tavLst>
                                    </p:anim>
                                    <p:anim calcmode="lin" valueType="num">
                                      <p:cBhvr>
                                        <p:cTn id="35" dur="1000" fill="hold"/>
                                        <p:tgtEl>
                                          <p:spTgt spid="7"/>
                                        </p:tgtEl>
                                        <p:attrNameLst>
                                          <p:attrName>ppt_h</p:attrName>
                                        </p:attrNameLst>
                                      </p:cBhvr>
                                      <p:tavLst>
                                        <p:tav tm="0">
                                          <p:val>
                                            <p:strVal val="#ppt_h"/>
                                          </p:val>
                                        </p:tav>
                                        <p:tav tm="100000">
                                          <p:val>
                                            <p:strVal val="#ppt_h"/>
                                          </p:val>
                                        </p:tav>
                                      </p:tavLst>
                                    </p:anim>
                                    <p:animEffect transition="in" filter="fade">
                                      <p:cBhvr>
                                        <p:cTn id="36" dur="10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7" presetClass="entr" presetSubtype="1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900" decel="100000" fill="hold"/>
                                        <p:tgtEl>
                                          <p:spTgt spid="9"/>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7" presetClass="entr" presetSubtype="10"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29" presetClass="entr" presetSubtype="0" fill="hold" grpId="0" nodeType="click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p:cTn id="66" dur="1000" fill="hold"/>
                                        <p:tgtEl>
                                          <p:spTgt spid="10"/>
                                        </p:tgtEl>
                                        <p:attrNameLst>
                                          <p:attrName>ppt_x</p:attrName>
                                        </p:attrNameLst>
                                      </p:cBhvr>
                                      <p:tavLst>
                                        <p:tav tm="0">
                                          <p:val>
                                            <p:strVal val="#ppt_x-.2"/>
                                          </p:val>
                                        </p:tav>
                                        <p:tav tm="100000">
                                          <p:val>
                                            <p:strVal val="#ppt_x"/>
                                          </p:val>
                                        </p:tav>
                                      </p:tavLst>
                                    </p:anim>
                                    <p:anim calcmode="lin" valueType="num">
                                      <p:cBhvr>
                                        <p:cTn id="67"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68" dur="1000"/>
                                        <p:tgtEl>
                                          <p:spTgt spid="10"/>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7" grpId="0" animBg="1"/>
      <p:bldP spid="9" grpId="0" animBg="1"/>
      <p:bldP spid="10" grpId="0" animBg="1"/>
      <p:bldP spid="11" grpId="0"/>
      <p:bldP spid="12" grpId="0"/>
      <p:bldP spid="13" grpId="0"/>
      <p:bldP spid="14" grpId="0"/>
      <p:bldP spid="15" grpId="0"/>
      <p:bldP spid="1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pPr algn="ctr" eaLnBrk="1" hangingPunct="1"/>
            <a:r>
              <a:rPr lang="fa-IR" sz="3400" b="1" dirty="0" smtClean="0">
                <a:solidFill>
                  <a:srgbClr val="FF0000"/>
                </a:solidFill>
                <a:cs typeface="B Nazanin" pitchFamily="2" charset="-78"/>
              </a:rPr>
              <a:t>مدل مفهومی توانمند سازی با رویکرد مدیریت عملکرد</a:t>
            </a:r>
            <a:r>
              <a:rPr lang="ar-SA" sz="3400" b="1" dirty="0" smtClean="0">
                <a:solidFill>
                  <a:srgbClr val="FF0000"/>
                </a:solidFill>
                <a:cs typeface="B Davat" pitchFamily="2" charset="-78"/>
              </a:rPr>
              <a:t/>
            </a:r>
            <a:br>
              <a:rPr lang="ar-SA" sz="3400" b="1" dirty="0" smtClean="0">
                <a:solidFill>
                  <a:srgbClr val="FF0000"/>
                </a:solidFill>
                <a:cs typeface="B Davat" pitchFamily="2" charset="-78"/>
              </a:rPr>
            </a:br>
            <a:r>
              <a:rPr lang="en-US" sz="3400" b="1" dirty="0" smtClean="0">
                <a:solidFill>
                  <a:srgbClr val="FF0000"/>
                </a:solidFill>
                <a:latin typeface="Times New Roman" pitchFamily="18" charset="0"/>
                <a:cs typeface="Times New Roman" pitchFamily="18" charset="0"/>
              </a:rPr>
              <a:t>Conceptual model</a:t>
            </a:r>
          </a:p>
        </p:txBody>
      </p:sp>
      <p:sp>
        <p:nvSpPr>
          <p:cNvPr id="19459" name="Rectangle 3"/>
          <p:cNvSpPr>
            <a:spLocks noGrp="1" noChangeArrowheads="1"/>
          </p:cNvSpPr>
          <p:nvPr>
            <p:ph idx="1"/>
          </p:nvPr>
        </p:nvSpPr>
        <p:spPr/>
        <p:txBody>
          <a:bodyPr/>
          <a:lstStyle/>
          <a:p>
            <a:pPr eaLnBrk="1" hangingPunct="1"/>
            <a:endParaRPr lang="en-US" smtClean="0"/>
          </a:p>
        </p:txBody>
      </p:sp>
      <p:sp>
        <p:nvSpPr>
          <p:cNvPr id="17412" name="Text Box 4"/>
          <p:cNvSpPr txBox="1">
            <a:spLocks noChangeArrowheads="1"/>
          </p:cNvSpPr>
          <p:nvPr/>
        </p:nvSpPr>
        <p:spPr bwMode="auto">
          <a:xfrm>
            <a:off x="755650" y="2133600"/>
            <a:ext cx="1800225" cy="788988"/>
          </a:xfrm>
          <a:prstGeom prst="rect">
            <a:avLst/>
          </a:prstGeom>
          <a:solidFill>
            <a:srgbClr val="00B0F0"/>
          </a:solidFill>
          <a:ln w="9525">
            <a:solidFill>
              <a:schemeClr val="tx1"/>
            </a:solidFill>
            <a:miter lim="800000"/>
            <a:headEnd/>
            <a:tailEnd/>
          </a:ln>
        </p:spPr>
        <p:txBody>
          <a:bodyPr>
            <a:spAutoFit/>
          </a:bodyPr>
          <a:lstStyle/>
          <a:p>
            <a:pPr algn="ctr" rtl="1">
              <a:spcBef>
                <a:spcPct val="50000"/>
              </a:spcBef>
            </a:pPr>
            <a:r>
              <a:rPr lang="en-US" dirty="0">
                <a:latin typeface="Times New Roman" pitchFamily="18" charset="0"/>
                <a:cs typeface="Times New Roman" pitchFamily="18" charset="0"/>
              </a:rPr>
              <a:t>Trace  sys.</a:t>
            </a:r>
            <a:endParaRPr lang="ar-SA" dirty="0">
              <a:latin typeface="Times New Roman" pitchFamily="18" charset="0"/>
              <a:cs typeface="Times New Roman" pitchFamily="18" charset="0"/>
            </a:endParaRPr>
          </a:p>
          <a:p>
            <a:pPr rtl="1">
              <a:spcBef>
                <a:spcPct val="50000"/>
              </a:spcBef>
            </a:pPr>
            <a:endParaRPr lang="en-US" dirty="0">
              <a:latin typeface="Times New Roman" pitchFamily="18" charset="0"/>
              <a:cs typeface="Times New Roman" pitchFamily="18" charset="0"/>
            </a:endParaRPr>
          </a:p>
        </p:txBody>
      </p:sp>
      <p:sp>
        <p:nvSpPr>
          <p:cNvPr id="17413" name="Text Box 5"/>
          <p:cNvSpPr txBox="1">
            <a:spLocks noChangeArrowheads="1"/>
          </p:cNvSpPr>
          <p:nvPr/>
        </p:nvSpPr>
        <p:spPr bwMode="auto">
          <a:xfrm>
            <a:off x="4859338" y="2420938"/>
            <a:ext cx="1871662" cy="788987"/>
          </a:xfrm>
          <a:prstGeom prst="rect">
            <a:avLst/>
          </a:prstGeom>
          <a:solidFill>
            <a:srgbClr val="92D050"/>
          </a:solidFill>
          <a:ln w="9525">
            <a:solidFill>
              <a:srgbClr val="92D050"/>
            </a:solidFill>
            <a:miter lim="800000"/>
            <a:headEnd/>
            <a:tailEnd/>
          </a:ln>
        </p:spPr>
        <p:txBody>
          <a:bodyPr>
            <a:spAutoFit/>
          </a:bodyPr>
          <a:lstStyle/>
          <a:p>
            <a:pPr algn="ctr" rtl="1">
              <a:spcBef>
                <a:spcPct val="50000"/>
              </a:spcBef>
            </a:pPr>
            <a:r>
              <a:rPr lang="en-US">
                <a:latin typeface="Times New Roman" pitchFamily="18" charset="0"/>
                <a:cs typeface="Times New Roman" pitchFamily="18" charset="0"/>
              </a:rPr>
              <a:t>T.N.A</a:t>
            </a:r>
          </a:p>
          <a:p>
            <a:pPr algn="ctr" rtl="1">
              <a:spcBef>
                <a:spcPct val="50000"/>
              </a:spcBef>
            </a:pPr>
            <a:r>
              <a:rPr lang="en-US">
                <a:latin typeface="Times New Roman" pitchFamily="18" charset="0"/>
                <a:cs typeface="Times New Roman" pitchFamily="18" charset="0"/>
              </a:rPr>
              <a:t>Org/sup/ind</a:t>
            </a:r>
          </a:p>
        </p:txBody>
      </p:sp>
      <p:sp>
        <p:nvSpPr>
          <p:cNvPr id="20486" name="Line 6"/>
          <p:cNvSpPr>
            <a:spLocks noChangeShapeType="1"/>
          </p:cNvSpPr>
          <p:nvPr/>
        </p:nvSpPr>
        <p:spPr bwMode="auto">
          <a:xfrm>
            <a:off x="6732588" y="2708275"/>
            <a:ext cx="1152525" cy="0"/>
          </a:xfrm>
          <a:prstGeom prst="line">
            <a:avLst/>
          </a:prstGeom>
          <a:noFill/>
          <a:ln w="57150">
            <a:solidFill>
              <a:schemeClr val="tx1"/>
            </a:solidFill>
            <a:round/>
            <a:headEnd/>
            <a:tailEnd/>
          </a:ln>
        </p:spPr>
        <p:txBody>
          <a:bodyPr/>
          <a:lstStyle/>
          <a:p>
            <a:endParaRPr lang="en-US"/>
          </a:p>
        </p:txBody>
      </p:sp>
      <p:sp>
        <p:nvSpPr>
          <p:cNvPr id="20487" name="Line 7"/>
          <p:cNvSpPr>
            <a:spLocks noChangeShapeType="1"/>
          </p:cNvSpPr>
          <p:nvPr/>
        </p:nvSpPr>
        <p:spPr bwMode="auto">
          <a:xfrm>
            <a:off x="7885113" y="2708275"/>
            <a:ext cx="0" cy="1728788"/>
          </a:xfrm>
          <a:prstGeom prst="line">
            <a:avLst/>
          </a:prstGeom>
          <a:noFill/>
          <a:ln w="57150">
            <a:solidFill>
              <a:schemeClr val="tx1"/>
            </a:solidFill>
            <a:round/>
            <a:headEnd/>
            <a:tailEnd/>
          </a:ln>
        </p:spPr>
        <p:txBody>
          <a:bodyPr/>
          <a:lstStyle/>
          <a:p>
            <a:endParaRPr lang="en-US"/>
          </a:p>
        </p:txBody>
      </p:sp>
      <p:sp>
        <p:nvSpPr>
          <p:cNvPr id="20488" name="Line 8"/>
          <p:cNvSpPr>
            <a:spLocks noChangeShapeType="1"/>
          </p:cNvSpPr>
          <p:nvPr/>
        </p:nvSpPr>
        <p:spPr bwMode="auto">
          <a:xfrm flipH="1">
            <a:off x="7380288" y="4437063"/>
            <a:ext cx="504825" cy="0"/>
          </a:xfrm>
          <a:prstGeom prst="line">
            <a:avLst/>
          </a:prstGeom>
          <a:noFill/>
          <a:ln w="57150">
            <a:solidFill>
              <a:schemeClr val="tx1"/>
            </a:solidFill>
            <a:round/>
            <a:headEnd/>
            <a:tailEnd type="triangle" w="med" len="med"/>
          </a:ln>
        </p:spPr>
        <p:txBody>
          <a:bodyPr/>
          <a:lstStyle/>
          <a:p>
            <a:endParaRPr lang="en-US"/>
          </a:p>
        </p:txBody>
      </p:sp>
      <p:sp>
        <p:nvSpPr>
          <p:cNvPr id="17417" name="Text Box 9"/>
          <p:cNvSpPr txBox="1">
            <a:spLocks noChangeArrowheads="1"/>
          </p:cNvSpPr>
          <p:nvPr/>
        </p:nvSpPr>
        <p:spPr bwMode="auto">
          <a:xfrm>
            <a:off x="5003800" y="4221163"/>
            <a:ext cx="2305050" cy="788987"/>
          </a:xfrm>
          <a:prstGeom prst="rect">
            <a:avLst/>
          </a:prstGeom>
          <a:solidFill>
            <a:srgbClr val="FFFF00"/>
          </a:solidFill>
          <a:ln w="9525">
            <a:solidFill>
              <a:schemeClr val="tx1"/>
            </a:solidFill>
            <a:miter lim="800000"/>
            <a:headEnd/>
            <a:tailEnd/>
          </a:ln>
        </p:spPr>
        <p:txBody>
          <a:bodyPr>
            <a:spAutoFit/>
          </a:bodyPr>
          <a:lstStyle/>
          <a:p>
            <a:pPr algn="ctr" rtl="1">
              <a:spcBef>
                <a:spcPct val="50000"/>
              </a:spcBef>
            </a:pPr>
            <a:r>
              <a:rPr lang="en-US" u="sng">
                <a:latin typeface="Times New Roman" pitchFamily="18" charset="0"/>
                <a:cs typeface="Times New Roman" pitchFamily="18" charset="0"/>
              </a:rPr>
              <a:t>Mang. development.</a:t>
            </a:r>
          </a:p>
          <a:p>
            <a:pPr algn="ctr" rtl="1">
              <a:spcBef>
                <a:spcPct val="50000"/>
              </a:spcBef>
            </a:pPr>
            <a:r>
              <a:rPr lang="en-US">
                <a:latin typeface="Times New Roman" pitchFamily="18" charset="0"/>
                <a:cs typeface="Times New Roman" pitchFamily="18" charset="0"/>
              </a:rPr>
              <a:t>Int/ext/joint or</a:t>
            </a:r>
          </a:p>
        </p:txBody>
      </p:sp>
      <p:sp>
        <p:nvSpPr>
          <p:cNvPr id="20490" name="Text Box 10"/>
          <p:cNvSpPr txBox="1">
            <a:spLocks noChangeArrowheads="1"/>
          </p:cNvSpPr>
          <p:nvPr/>
        </p:nvSpPr>
        <p:spPr bwMode="auto">
          <a:xfrm>
            <a:off x="7092950" y="2781300"/>
            <a:ext cx="863600" cy="1581150"/>
          </a:xfrm>
          <a:prstGeom prst="rect">
            <a:avLst/>
          </a:prstGeom>
          <a:noFill/>
          <a:ln w="9525">
            <a:noFill/>
            <a:miter lim="800000"/>
            <a:headEnd/>
            <a:tailEnd/>
          </a:ln>
        </p:spPr>
        <p:txBody>
          <a:bodyPr>
            <a:spAutoFit/>
          </a:bodyPr>
          <a:lstStyle/>
          <a:p>
            <a:pPr algn="ctr" rtl="1">
              <a:spcBef>
                <a:spcPct val="50000"/>
              </a:spcBef>
            </a:pPr>
            <a:r>
              <a:rPr lang="en-US" sz="1400">
                <a:latin typeface="Arial" charset="0"/>
              </a:rPr>
              <a:t>R</a:t>
            </a:r>
          </a:p>
          <a:p>
            <a:pPr algn="ctr" rtl="1">
              <a:spcBef>
                <a:spcPct val="50000"/>
              </a:spcBef>
            </a:pPr>
            <a:r>
              <a:rPr lang="en-US" sz="1400">
                <a:latin typeface="Arial" charset="0"/>
              </a:rPr>
              <a:t>E</a:t>
            </a:r>
          </a:p>
          <a:p>
            <a:pPr algn="ctr" rtl="1">
              <a:spcBef>
                <a:spcPct val="50000"/>
              </a:spcBef>
            </a:pPr>
            <a:r>
              <a:rPr lang="en-US" sz="1400">
                <a:latin typeface="Arial" charset="0"/>
              </a:rPr>
              <a:t>A</a:t>
            </a:r>
          </a:p>
          <a:p>
            <a:pPr algn="ctr" rtl="1">
              <a:spcBef>
                <a:spcPct val="50000"/>
              </a:spcBef>
            </a:pPr>
            <a:r>
              <a:rPr lang="en-US" sz="1400">
                <a:latin typeface="Arial" charset="0"/>
              </a:rPr>
              <a:t>L </a:t>
            </a:r>
          </a:p>
          <a:p>
            <a:pPr algn="ctr" rtl="1">
              <a:spcBef>
                <a:spcPct val="50000"/>
              </a:spcBef>
            </a:pPr>
            <a:r>
              <a:rPr lang="en-US" sz="1400">
                <a:latin typeface="Arial" charset="0"/>
              </a:rPr>
              <a:t>needs</a:t>
            </a:r>
          </a:p>
        </p:txBody>
      </p:sp>
      <p:sp>
        <p:nvSpPr>
          <p:cNvPr id="20491" name="Line 11"/>
          <p:cNvSpPr>
            <a:spLocks noChangeShapeType="1"/>
          </p:cNvSpPr>
          <p:nvPr/>
        </p:nvSpPr>
        <p:spPr bwMode="auto">
          <a:xfrm flipH="1">
            <a:off x="4284663" y="4581525"/>
            <a:ext cx="719137" cy="0"/>
          </a:xfrm>
          <a:prstGeom prst="line">
            <a:avLst/>
          </a:prstGeom>
          <a:noFill/>
          <a:ln w="57150">
            <a:solidFill>
              <a:schemeClr val="tx1"/>
            </a:solidFill>
            <a:round/>
            <a:headEnd/>
            <a:tailEnd type="triangle" w="med" len="med"/>
          </a:ln>
        </p:spPr>
        <p:txBody>
          <a:bodyPr/>
          <a:lstStyle/>
          <a:p>
            <a:endParaRPr lang="en-US"/>
          </a:p>
        </p:txBody>
      </p:sp>
      <p:sp>
        <p:nvSpPr>
          <p:cNvPr id="20492" name="Rectangle 12"/>
          <p:cNvSpPr>
            <a:spLocks noChangeArrowheads="1"/>
          </p:cNvSpPr>
          <p:nvPr/>
        </p:nvSpPr>
        <p:spPr bwMode="auto">
          <a:xfrm>
            <a:off x="2268538" y="4149725"/>
            <a:ext cx="1943100" cy="1008063"/>
          </a:xfrm>
          <a:prstGeom prst="rect">
            <a:avLst/>
          </a:prstGeom>
          <a:solidFill>
            <a:srgbClr val="FF9900"/>
          </a:solidFill>
          <a:ln w="9525">
            <a:solidFill>
              <a:schemeClr val="tx1"/>
            </a:solidFill>
            <a:miter lim="800000"/>
            <a:headEnd/>
            <a:tailEnd/>
          </a:ln>
        </p:spPr>
        <p:txBody>
          <a:bodyPr wrap="none" anchor="ctr"/>
          <a:lstStyle/>
          <a:p>
            <a:pPr algn="ctr" rtl="1"/>
            <a:endParaRPr lang="en-US">
              <a:latin typeface="Times New Roman" pitchFamily="18" charset="0"/>
              <a:cs typeface="Times New Roman" pitchFamily="18" charset="0"/>
            </a:endParaRPr>
          </a:p>
          <a:p>
            <a:pPr algn="ctr" rtl="1"/>
            <a:endParaRPr lang="en-US">
              <a:latin typeface="Times New Roman" pitchFamily="18" charset="0"/>
              <a:cs typeface="Times New Roman" pitchFamily="18" charset="0"/>
            </a:endParaRPr>
          </a:p>
          <a:p>
            <a:pPr algn="ctr" rtl="1"/>
            <a:r>
              <a:rPr lang="en-US">
                <a:latin typeface="Times New Roman" pitchFamily="18" charset="0"/>
                <a:cs typeface="Times New Roman" pitchFamily="18" charset="0"/>
              </a:rPr>
              <a:t>Best man</a:t>
            </a:r>
          </a:p>
          <a:p>
            <a:pPr algn="ctr" rtl="1"/>
            <a:r>
              <a:rPr lang="en-US">
                <a:latin typeface="Times New Roman" pitchFamily="18" charset="0"/>
                <a:cs typeface="Times New Roman" pitchFamily="18" charset="0"/>
              </a:rPr>
              <a:t>On</a:t>
            </a:r>
          </a:p>
          <a:p>
            <a:pPr algn="ctr" rtl="1"/>
            <a:r>
              <a:rPr lang="en-US">
                <a:latin typeface="Times New Roman" pitchFamily="18" charset="0"/>
                <a:cs typeface="Times New Roman" pitchFamily="18" charset="0"/>
              </a:rPr>
              <a:t> best job</a:t>
            </a:r>
          </a:p>
          <a:p>
            <a:pPr algn="ctr" rtl="1"/>
            <a:endParaRPr lang="en-US">
              <a:latin typeface="Times New Roman" pitchFamily="18" charset="0"/>
              <a:cs typeface="Times New Roman" pitchFamily="18" charset="0"/>
            </a:endParaRPr>
          </a:p>
          <a:p>
            <a:pPr algn="ctr" rtl="1"/>
            <a:endParaRPr lang="en-US">
              <a:latin typeface="Times New Roman" pitchFamily="18" charset="0"/>
              <a:cs typeface="Times New Roman" pitchFamily="18" charset="0"/>
            </a:endParaRPr>
          </a:p>
        </p:txBody>
      </p:sp>
      <p:sp>
        <p:nvSpPr>
          <p:cNvPr id="20493" name="Line 13"/>
          <p:cNvSpPr>
            <a:spLocks noChangeShapeType="1"/>
          </p:cNvSpPr>
          <p:nvPr/>
        </p:nvSpPr>
        <p:spPr bwMode="auto">
          <a:xfrm>
            <a:off x="4643438" y="4581525"/>
            <a:ext cx="0" cy="863600"/>
          </a:xfrm>
          <a:prstGeom prst="line">
            <a:avLst/>
          </a:prstGeom>
          <a:noFill/>
          <a:ln w="38100">
            <a:solidFill>
              <a:schemeClr val="tx1"/>
            </a:solidFill>
            <a:prstDash val="sysDash"/>
            <a:round/>
            <a:headEnd/>
            <a:tailEnd type="stealth" w="med" len="med"/>
          </a:ln>
        </p:spPr>
        <p:txBody>
          <a:bodyPr/>
          <a:lstStyle/>
          <a:p>
            <a:endParaRPr lang="en-US"/>
          </a:p>
        </p:txBody>
      </p:sp>
      <p:sp>
        <p:nvSpPr>
          <p:cNvPr id="20494" name="Rectangle 14"/>
          <p:cNvSpPr>
            <a:spLocks noChangeArrowheads="1"/>
          </p:cNvSpPr>
          <p:nvPr/>
        </p:nvSpPr>
        <p:spPr bwMode="auto">
          <a:xfrm>
            <a:off x="3779838" y="5445125"/>
            <a:ext cx="1800225" cy="647700"/>
          </a:xfrm>
          <a:prstGeom prst="rect">
            <a:avLst/>
          </a:prstGeom>
          <a:solidFill>
            <a:srgbClr val="FF99CC"/>
          </a:solidFill>
          <a:ln w="9525">
            <a:solidFill>
              <a:schemeClr val="tx1"/>
            </a:solidFill>
            <a:prstDash val="dash"/>
            <a:miter lim="800000"/>
            <a:headEnd/>
            <a:tailEnd/>
          </a:ln>
        </p:spPr>
        <p:txBody>
          <a:bodyPr wrap="none" anchor="ctr"/>
          <a:lstStyle/>
          <a:p>
            <a:pPr algn="ctr" rtl="1"/>
            <a:r>
              <a:rPr lang="en-US">
                <a:latin typeface="Times New Roman" pitchFamily="18" charset="0"/>
                <a:cs typeface="Times New Roman" pitchFamily="18" charset="0"/>
              </a:rPr>
              <a:t>Personal planning </a:t>
            </a:r>
          </a:p>
        </p:txBody>
      </p:sp>
      <p:sp>
        <p:nvSpPr>
          <p:cNvPr id="20495" name="Line 15"/>
          <p:cNvSpPr>
            <a:spLocks noChangeShapeType="1"/>
          </p:cNvSpPr>
          <p:nvPr/>
        </p:nvSpPr>
        <p:spPr bwMode="auto">
          <a:xfrm>
            <a:off x="2555875" y="2636838"/>
            <a:ext cx="2303463" cy="0"/>
          </a:xfrm>
          <a:prstGeom prst="line">
            <a:avLst/>
          </a:prstGeom>
          <a:noFill/>
          <a:ln w="57150">
            <a:solidFill>
              <a:schemeClr val="tx1"/>
            </a:solidFill>
            <a:round/>
            <a:headEnd/>
            <a:tailEnd type="triangle" w="med" len="med"/>
          </a:ln>
        </p:spPr>
        <p:txBody>
          <a:bodyPr/>
          <a:lstStyle/>
          <a:p>
            <a:endParaRPr lang="en-US"/>
          </a:p>
        </p:txBody>
      </p:sp>
      <p:sp>
        <p:nvSpPr>
          <p:cNvPr id="20496" name="Text Box 16"/>
          <p:cNvSpPr txBox="1">
            <a:spLocks noChangeArrowheads="1"/>
          </p:cNvSpPr>
          <p:nvPr/>
        </p:nvSpPr>
        <p:spPr bwMode="auto">
          <a:xfrm>
            <a:off x="2124075" y="2276475"/>
            <a:ext cx="1943100" cy="366713"/>
          </a:xfrm>
          <a:prstGeom prst="rect">
            <a:avLst/>
          </a:prstGeom>
          <a:noFill/>
          <a:ln w="9525">
            <a:noFill/>
            <a:miter lim="800000"/>
            <a:headEnd/>
            <a:tailEnd/>
          </a:ln>
        </p:spPr>
        <p:txBody>
          <a:bodyPr>
            <a:spAutoFit/>
          </a:bodyPr>
          <a:lstStyle/>
          <a:p>
            <a:pPr algn="r" rtl="1">
              <a:spcBef>
                <a:spcPct val="50000"/>
              </a:spcBef>
            </a:pPr>
            <a:r>
              <a:rPr lang="en-US">
                <a:latin typeface="Arial" charset="0"/>
              </a:rPr>
              <a:t>capabilities</a:t>
            </a:r>
          </a:p>
        </p:txBody>
      </p:sp>
      <p:sp>
        <p:nvSpPr>
          <p:cNvPr id="20497" name="AutoShape 17"/>
          <p:cNvSpPr>
            <a:spLocks noChangeArrowheads="1"/>
          </p:cNvSpPr>
          <p:nvPr/>
        </p:nvSpPr>
        <p:spPr bwMode="auto">
          <a:xfrm>
            <a:off x="6156325" y="2565400"/>
            <a:ext cx="574675" cy="287338"/>
          </a:xfrm>
          <a:prstGeom prst="curvedDownArrow">
            <a:avLst>
              <a:gd name="adj1" fmla="val 40000"/>
              <a:gd name="adj2" fmla="val 80000"/>
              <a:gd name="adj3" fmla="val 33333"/>
            </a:avLst>
          </a:prstGeom>
          <a:solidFill>
            <a:srgbClr val="FF0000"/>
          </a:solidFill>
          <a:ln w="9525">
            <a:solidFill>
              <a:schemeClr val="tx1"/>
            </a:solidFill>
            <a:miter lim="800000"/>
            <a:headEnd/>
            <a:tailEnd/>
          </a:ln>
        </p:spPr>
        <p:txBody>
          <a:bodyPr wrap="none" anchor="ctr"/>
          <a:lstStyle/>
          <a:p>
            <a:pPr algn="r" rtl="1"/>
            <a:endParaRPr lang="en-US"/>
          </a:p>
        </p:txBody>
      </p:sp>
      <p:sp>
        <p:nvSpPr>
          <p:cNvPr id="20498" name="AutoShape 19"/>
          <p:cNvSpPr>
            <a:spLocks noChangeArrowheads="1"/>
          </p:cNvSpPr>
          <p:nvPr/>
        </p:nvSpPr>
        <p:spPr bwMode="auto">
          <a:xfrm>
            <a:off x="1403350" y="2565400"/>
            <a:ext cx="576263" cy="287338"/>
          </a:xfrm>
          <a:prstGeom prst="curvedDownArrow">
            <a:avLst>
              <a:gd name="adj1" fmla="val 40110"/>
              <a:gd name="adj2" fmla="val 80221"/>
              <a:gd name="adj3" fmla="val 33333"/>
            </a:avLst>
          </a:prstGeom>
          <a:solidFill>
            <a:srgbClr val="FF0000"/>
          </a:solidFill>
          <a:ln w="9525">
            <a:solidFill>
              <a:schemeClr val="tx1"/>
            </a:solidFill>
            <a:miter lim="800000"/>
            <a:headEnd/>
            <a:tailEnd/>
          </a:ln>
        </p:spPr>
        <p:txBody>
          <a:bodyPr wrap="none" anchor="ctr"/>
          <a:lstStyle/>
          <a:p>
            <a:pPr algn="r" rtl="1"/>
            <a:endParaRPr lang="en-US"/>
          </a:p>
        </p:txBody>
      </p:sp>
      <p:sp>
        <p:nvSpPr>
          <p:cNvPr id="20499" name="Line 22"/>
          <p:cNvSpPr>
            <a:spLocks noChangeShapeType="1"/>
          </p:cNvSpPr>
          <p:nvPr/>
        </p:nvSpPr>
        <p:spPr bwMode="auto">
          <a:xfrm flipV="1">
            <a:off x="1331913" y="2924175"/>
            <a:ext cx="0" cy="3097213"/>
          </a:xfrm>
          <a:prstGeom prst="line">
            <a:avLst/>
          </a:prstGeom>
          <a:noFill/>
          <a:ln w="38100">
            <a:solidFill>
              <a:schemeClr val="tx1"/>
            </a:solidFill>
            <a:prstDash val="dash"/>
            <a:round/>
            <a:headEnd/>
            <a:tailEnd type="triangle" w="med" len="med"/>
          </a:ln>
        </p:spPr>
        <p:txBody>
          <a:bodyPr/>
          <a:lstStyle/>
          <a:p>
            <a:endParaRPr lang="en-US"/>
          </a:p>
        </p:txBody>
      </p:sp>
      <p:sp>
        <p:nvSpPr>
          <p:cNvPr id="20500" name="Line 23"/>
          <p:cNvSpPr>
            <a:spLocks noChangeShapeType="1"/>
          </p:cNvSpPr>
          <p:nvPr/>
        </p:nvSpPr>
        <p:spPr bwMode="auto">
          <a:xfrm flipH="1">
            <a:off x="1331913" y="6021388"/>
            <a:ext cx="2447925" cy="0"/>
          </a:xfrm>
          <a:prstGeom prst="line">
            <a:avLst/>
          </a:prstGeom>
          <a:noFill/>
          <a:ln w="38100">
            <a:solidFill>
              <a:schemeClr val="tx1"/>
            </a:solidFill>
            <a:prstDash val="dash"/>
            <a:round/>
            <a:headEnd/>
            <a:tailEnd type="triangle" w="med" len="med"/>
          </a:ln>
        </p:spPr>
        <p:txBody>
          <a:bodyPr/>
          <a:lstStyle/>
          <a:p>
            <a:endParaRPr lang="en-US"/>
          </a:p>
        </p:txBody>
      </p:sp>
      <p:sp>
        <p:nvSpPr>
          <p:cNvPr id="20501" name="Line 24"/>
          <p:cNvSpPr>
            <a:spLocks noChangeShapeType="1"/>
          </p:cNvSpPr>
          <p:nvPr/>
        </p:nvSpPr>
        <p:spPr bwMode="auto">
          <a:xfrm>
            <a:off x="5580063" y="5589588"/>
            <a:ext cx="504825" cy="0"/>
          </a:xfrm>
          <a:prstGeom prst="line">
            <a:avLst/>
          </a:prstGeom>
          <a:noFill/>
          <a:ln w="38100">
            <a:solidFill>
              <a:schemeClr val="tx1"/>
            </a:solidFill>
            <a:round/>
            <a:headEnd/>
            <a:tailEnd type="triangle" w="med" len="med"/>
          </a:ln>
        </p:spPr>
        <p:txBody>
          <a:bodyPr/>
          <a:lstStyle/>
          <a:p>
            <a:endParaRPr lang="en-US"/>
          </a:p>
        </p:txBody>
      </p:sp>
      <p:sp>
        <p:nvSpPr>
          <p:cNvPr id="20502" name="Line 25"/>
          <p:cNvSpPr>
            <a:spLocks noChangeShapeType="1"/>
          </p:cNvSpPr>
          <p:nvPr/>
        </p:nvSpPr>
        <p:spPr bwMode="auto">
          <a:xfrm flipH="1">
            <a:off x="5580063" y="5949950"/>
            <a:ext cx="504825" cy="0"/>
          </a:xfrm>
          <a:prstGeom prst="line">
            <a:avLst/>
          </a:prstGeom>
          <a:noFill/>
          <a:ln w="38100">
            <a:solidFill>
              <a:schemeClr val="tx1"/>
            </a:solidFill>
            <a:round/>
            <a:headEnd/>
            <a:tailEnd type="triangle" w="med" len="med"/>
          </a:ln>
        </p:spPr>
        <p:txBody>
          <a:bodyPr/>
          <a:lstStyle/>
          <a:p>
            <a:endParaRPr lang="en-US"/>
          </a:p>
        </p:txBody>
      </p:sp>
      <p:sp>
        <p:nvSpPr>
          <p:cNvPr id="20503" name="Rectangle 26"/>
          <p:cNvSpPr>
            <a:spLocks noChangeArrowheads="1"/>
          </p:cNvSpPr>
          <p:nvPr/>
        </p:nvSpPr>
        <p:spPr bwMode="auto">
          <a:xfrm>
            <a:off x="6156325" y="5445125"/>
            <a:ext cx="1558925" cy="576263"/>
          </a:xfrm>
          <a:prstGeom prst="rect">
            <a:avLst/>
          </a:prstGeom>
          <a:solidFill>
            <a:schemeClr val="accent6"/>
          </a:solidFill>
          <a:ln w="9525">
            <a:solidFill>
              <a:schemeClr val="tx1"/>
            </a:solidFill>
            <a:prstDash val="dash"/>
            <a:miter lim="800000"/>
            <a:headEnd/>
            <a:tailEnd/>
          </a:ln>
        </p:spPr>
        <p:txBody>
          <a:bodyPr wrap="none" anchor="ctr"/>
          <a:lstStyle/>
          <a:p>
            <a:pPr algn="ctr" rtl="1">
              <a:defRPr/>
            </a:pPr>
            <a:r>
              <a:rPr lang="en-US" dirty="0">
                <a:solidFill>
                  <a:srgbClr val="FFFFFF"/>
                </a:solidFill>
                <a:latin typeface="Times New Roman" pitchFamily="18" charset="0"/>
                <a:cs typeface="Times New Roman" pitchFamily="18" charset="0"/>
              </a:rPr>
              <a:t>Training&amp;</a:t>
            </a:r>
          </a:p>
          <a:p>
            <a:pPr algn="ctr" rtl="1">
              <a:defRPr/>
            </a:pPr>
            <a:r>
              <a:rPr lang="en-US" dirty="0">
                <a:solidFill>
                  <a:srgbClr val="FFFFFF"/>
                </a:solidFill>
                <a:latin typeface="Times New Roman" pitchFamily="18" charset="0"/>
                <a:cs typeface="Times New Roman" pitchFamily="18" charset="0"/>
              </a:rPr>
              <a:t>development</a:t>
            </a:r>
          </a:p>
        </p:txBody>
      </p:sp>
      <p:sp>
        <p:nvSpPr>
          <p:cNvPr id="20504" name="Text Box 27"/>
          <p:cNvSpPr txBox="1">
            <a:spLocks noChangeArrowheads="1"/>
          </p:cNvSpPr>
          <p:nvPr/>
        </p:nvSpPr>
        <p:spPr bwMode="auto">
          <a:xfrm>
            <a:off x="1714500" y="5572125"/>
            <a:ext cx="1512888" cy="366713"/>
          </a:xfrm>
          <a:prstGeom prst="rect">
            <a:avLst/>
          </a:prstGeom>
          <a:noFill/>
          <a:ln w="9525">
            <a:noFill/>
            <a:miter lim="800000"/>
            <a:headEnd/>
            <a:tailEnd/>
          </a:ln>
        </p:spPr>
        <p:txBody>
          <a:bodyPr>
            <a:spAutoFit/>
          </a:bodyPr>
          <a:lstStyle/>
          <a:p>
            <a:pPr algn="r" rtl="1">
              <a:spcBef>
                <a:spcPct val="50000"/>
              </a:spcBef>
            </a:pPr>
            <a:r>
              <a:rPr lang="en-US">
                <a:latin typeface="Times New Roman" pitchFamily="18" charset="0"/>
                <a:cs typeface="Times New Roman" pitchFamily="18" charset="0"/>
              </a:rPr>
              <a:t>Feed back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98"/>
                                        </p:tgtEl>
                                        <p:attrNameLst>
                                          <p:attrName>style.visibility</p:attrName>
                                        </p:attrNameLst>
                                      </p:cBhvr>
                                      <p:to>
                                        <p:strVal val="visible"/>
                                      </p:to>
                                    </p:set>
                                    <p:animEffect transition="in" filter="blinds(horizontal)">
                                      <p:cBhvr>
                                        <p:cTn id="7" dur="500"/>
                                        <p:tgtEl>
                                          <p:spTgt spid="2049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7412"/>
                                        </p:tgtEl>
                                        <p:attrNameLst>
                                          <p:attrName>style.visibility</p:attrName>
                                        </p:attrNameLst>
                                      </p:cBhvr>
                                      <p:to>
                                        <p:strVal val="visible"/>
                                      </p:to>
                                    </p:set>
                                    <p:animEffect transition="in" filter="blinds(horizontal)">
                                      <p:cBhvr>
                                        <p:cTn id="10" dur="500"/>
                                        <p:tgtEl>
                                          <p:spTgt spid="1741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0496"/>
                                        </p:tgtEl>
                                        <p:attrNameLst>
                                          <p:attrName>style.visibility</p:attrName>
                                        </p:attrNameLst>
                                      </p:cBhvr>
                                      <p:to>
                                        <p:strVal val="visible"/>
                                      </p:to>
                                    </p:set>
                                    <p:animEffect transition="in" filter="blinds(horizontal)">
                                      <p:cBhvr>
                                        <p:cTn id="15" dur="500"/>
                                        <p:tgtEl>
                                          <p:spTgt spid="20496"/>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0495"/>
                                        </p:tgtEl>
                                        <p:attrNameLst>
                                          <p:attrName>style.visibility</p:attrName>
                                        </p:attrNameLst>
                                      </p:cBhvr>
                                      <p:to>
                                        <p:strVal val="visible"/>
                                      </p:to>
                                    </p:set>
                                    <p:animEffect transition="in" filter="blinds(horizontal)">
                                      <p:cBhvr>
                                        <p:cTn id="18" dur="500"/>
                                        <p:tgtEl>
                                          <p:spTgt spid="20495"/>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7413"/>
                                        </p:tgtEl>
                                        <p:attrNameLst>
                                          <p:attrName>style.visibility</p:attrName>
                                        </p:attrNameLst>
                                      </p:cBhvr>
                                      <p:to>
                                        <p:strVal val="visible"/>
                                      </p:to>
                                    </p:set>
                                    <p:animEffect transition="in" filter="blinds(horizontal)">
                                      <p:cBhvr>
                                        <p:cTn id="23" dur="500"/>
                                        <p:tgtEl>
                                          <p:spTgt spid="17413"/>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0497"/>
                                        </p:tgtEl>
                                        <p:attrNameLst>
                                          <p:attrName>style.visibility</p:attrName>
                                        </p:attrNameLst>
                                      </p:cBhvr>
                                      <p:to>
                                        <p:strVal val="visible"/>
                                      </p:to>
                                    </p:set>
                                    <p:animEffect transition="in" filter="blinds(horizontal)">
                                      <p:cBhvr>
                                        <p:cTn id="26" dur="500"/>
                                        <p:tgtEl>
                                          <p:spTgt spid="20497"/>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20486"/>
                                        </p:tgtEl>
                                        <p:attrNameLst>
                                          <p:attrName>style.visibility</p:attrName>
                                        </p:attrNameLst>
                                      </p:cBhvr>
                                      <p:to>
                                        <p:strVal val="visible"/>
                                      </p:to>
                                    </p:set>
                                    <p:animEffect transition="in" filter="blinds(horizontal)">
                                      <p:cBhvr>
                                        <p:cTn id="31" dur="500"/>
                                        <p:tgtEl>
                                          <p:spTgt spid="20486"/>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20487"/>
                                        </p:tgtEl>
                                        <p:attrNameLst>
                                          <p:attrName>style.visibility</p:attrName>
                                        </p:attrNameLst>
                                      </p:cBhvr>
                                      <p:to>
                                        <p:strVal val="visible"/>
                                      </p:to>
                                    </p:set>
                                    <p:animEffect transition="in" filter="blinds(horizontal)">
                                      <p:cBhvr>
                                        <p:cTn id="36" dur="500"/>
                                        <p:tgtEl>
                                          <p:spTgt spid="20487"/>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0488"/>
                                        </p:tgtEl>
                                        <p:attrNameLst>
                                          <p:attrName>style.visibility</p:attrName>
                                        </p:attrNameLst>
                                      </p:cBhvr>
                                      <p:to>
                                        <p:strVal val="visible"/>
                                      </p:to>
                                    </p:set>
                                    <p:animEffect transition="in" filter="blinds(horizontal)">
                                      <p:cBhvr>
                                        <p:cTn id="39" dur="500"/>
                                        <p:tgtEl>
                                          <p:spTgt spid="20488"/>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0490"/>
                                        </p:tgtEl>
                                        <p:attrNameLst>
                                          <p:attrName>style.visibility</p:attrName>
                                        </p:attrNameLst>
                                      </p:cBhvr>
                                      <p:to>
                                        <p:strVal val="visible"/>
                                      </p:to>
                                    </p:set>
                                    <p:animEffect transition="in" filter="blinds(horizontal)">
                                      <p:cBhvr>
                                        <p:cTn id="42" dur="500"/>
                                        <p:tgtEl>
                                          <p:spTgt spid="2049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7417"/>
                                        </p:tgtEl>
                                        <p:attrNameLst>
                                          <p:attrName>style.visibility</p:attrName>
                                        </p:attrNameLst>
                                      </p:cBhvr>
                                      <p:to>
                                        <p:strVal val="visible"/>
                                      </p:to>
                                    </p:set>
                                    <p:animEffect transition="in" filter="blinds(horizontal)">
                                      <p:cBhvr>
                                        <p:cTn id="47" dur="500"/>
                                        <p:tgtEl>
                                          <p:spTgt spid="17417"/>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0491"/>
                                        </p:tgtEl>
                                        <p:attrNameLst>
                                          <p:attrName>style.visibility</p:attrName>
                                        </p:attrNameLst>
                                      </p:cBhvr>
                                      <p:to>
                                        <p:strVal val="visible"/>
                                      </p:to>
                                    </p:set>
                                    <p:animEffect transition="in" filter="blinds(horizontal)">
                                      <p:cBhvr>
                                        <p:cTn id="52" dur="500"/>
                                        <p:tgtEl>
                                          <p:spTgt spid="20491"/>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0493"/>
                                        </p:tgtEl>
                                        <p:attrNameLst>
                                          <p:attrName>style.visibility</p:attrName>
                                        </p:attrNameLst>
                                      </p:cBhvr>
                                      <p:to>
                                        <p:strVal val="visible"/>
                                      </p:to>
                                    </p:set>
                                    <p:animEffect transition="in" filter="blinds(horizontal)">
                                      <p:cBhvr>
                                        <p:cTn id="55" dur="500"/>
                                        <p:tgtEl>
                                          <p:spTgt spid="20493"/>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20492"/>
                                        </p:tgtEl>
                                        <p:attrNameLst>
                                          <p:attrName>style.visibility</p:attrName>
                                        </p:attrNameLst>
                                      </p:cBhvr>
                                      <p:to>
                                        <p:strVal val="visible"/>
                                      </p:to>
                                    </p:set>
                                    <p:animEffect transition="in" filter="blinds(horizontal)">
                                      <p:cBhvr>
                                        <p:cTn id="60" dur="500"/>
                                        <p:tgtEl>
                                          <p:spTgt spid="20492"/>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20494"/>
                                        </p:tgtEl>
                                        <p:attrNameLst>
                                          <p:attrName>style.visibility</p:attrName>
                                        </p:attrNameLst>
                                      </p:cBhvr>
                                      <p:to>
                                        <p:strVal val="visible"/>
                                      </p:to>
                                    </p:set>
                                    <p:animEffect transition="in" filter="blinds(horizontal)">
                                      <p:cBhvr>
                                        <p:cTn id="63" dur="500"/>
                                        <p:tgtEl>
                                          <p:spTgt spid="20494"/>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20501"/>
                                        </p:tgtEl>
                                        <p:attrNameLst>
                                          <p:attrName>style.visibility</p:attrName>
                                        </p:attrNameLst>
                                      </p:cBhvr>
                                      <p:to>
                                        <p:strVal val="visible"/>
                                      </p:to>
                                    </p:set>
                                    <p:animEffect transition="in" filter="blinds(horizontal)">
                                      <p:cBhvr>
                                        <p:cTn id="66" dur="500"/>
                                        <p:tgtEl>
                                          <p:spTgt spid="20501"/>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20503"/>
                                        </p:tgtEl>
                                        <p:attrNameLst>
                                          <p:attrName>style.visibility</p:attrName>
                                        </p:attrNameLst>
                                      </p:cBhvr>
                                      <p:to>
                                        <p:strVal val="visible"/>
                                      </p:to>
                                    </p:set>
                                    <p:animEffect transition="in" filter="blinds(horizontal)">
                                      <p:cBhvr>
                                        <p:cTn id="69" dur="500"/>
                                        <p:tgtEl>
                                          <p:spTgt spid="20503"/>
                                        </p:tgtEl>
                                      </p:cBhvr>
                                    </p:animEffect>
                                  </p:childTnLst>
                                </p:cTn>
                              </p:par>
                            </p:childTnLst>
                          </p:cTn>
                        </p:par>
                      </p:childTnLst>
                    </p:cTn>
                  </p:par>
                  <p:par>
                    <p:cTn id="70" fill="hold">
                      <p:stCondLst>
                        <p:cond delay="indefinite"/>
                      </p:stCondLst>
                      <p:childTnLst>
                        <p:par>
                          <p:cTn id="71" fill="hold">
                            <p:stCondLst>
                              <p:cond delay="0"/>
                            </p:stCondLst>
                            <p:childTnLst>
                              <p:par>
                                <p:cTn id="72" presetID="3" presetClass="entr" presetSubtype="10" fill="hold" grpId="0" nodeType="clickEffect">
                                  <p:stCondLst>
                                    <p:cond delay="0"/>
                                  </p:stCondLst>
                                  <p:childTnLst>
                                    <p:set>
                                      <p:cBhvr>
                                        <p:cTn id="73" dur="1" fill="hold">
                                          <p:stCondLst>
                                            <p:cond delay="0"/>
                                          </p:stCondLst>
                                        </p:cTn>
                                        <p:tgtEl>
                                          <p:spTgt spid="20502"/>
                                        </p:tgtEl>
                                        <p:attrNameLst>
                                          <p:attrName>style.visibility</p:attrName>
                                        </p:attrNameLst>
                                      </p:cBhvr>
                                      <p:to>
                                        <p:strVal val="visible"/>
                                      </p:to>
                                    </p:set>
                                    <p:animEffect transition="in" filter="blinds(horizontal)">
                                      <p:cBhvr>
                                        <p:cTn id="74" dur="500"/>
                                        <p:tgtEl>
                                          <p:spTgt spid="20502"/>
                                        </p:tgtEl>
                                      </p:cBhvr>
                                    </p:animEffect>
                                  </p:childTnLst>
                                </p:cTn>
                              </p:par>
                            </p:childTnLst>
                          </p:cTn>
                        </p:par>
                      </p:childTnLst>
                    </p:cTn>
                  </p:par>
                  <p:par>
                    <p:cTn id="75" fill="hold">
                      <p:stCondLst>
                        <p:cond delay="indefinite"/>
                      </p:stCondLst>
                      <p:childTnLst>
                        <p:par>
                          <p:cTn id="76" fill="hold">
                            <p:stCondLst>
                              <p:cond delay="0"/>
                            </p:stCondLst>
                            <p:childTnLst>
                              <p:par>
                                <p:cTn id="77" presetID="3" presetClass="entr" presetSubtype="10" fill="hold" grpId="0" nodeType="clickEffect">
                                  <p:stCondLst>
                                    <p:cond delay="0"/>
                                  </p:stCondLst>
                                  <p:childTnLst>
                                    <p:set>
                                      <p:cBhvr>
                                        <p:cTn id="78" dur="1" fill="hold">
                                          <p:stCondLst>
                                            <p:cond delay="0"/>
                                          </p:stCondLst>
                                        </p:cTn>
                                        <p:tgtEl>
                                          <p:spTgt spid="20500"/>
                                        </p:tgtEl>
                                        <p:attrNameLst>
                                          <p:attrName>style.visibility</p:attrName>
                                        </p:attrNameLst>
                                      </p:cBhvr>
                                      <p:to>
                                        <p:strVal val="visible"/>
                                      </p:to>
                                    </p:set>
                                    <p:animEffect transition="in" filter="blinds(horizontal)">
                                      <p:cBhvr>
                                        <p:cTn id="79" dur="500"/>
                                        <p:tgtEl>
                                          <p:spTgt spid="20500"/>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20504"/>
                                        </p:tgtEl>
                                        <p:attrNameLst>
                                          <p:attrName>style.visibility</p:attrName>
                                        </p:attrNameLst>
                                      </p:cBhvr>
                                      <p:to>
                                        <p:strVal val="visible"/>
                                      </p:to>
                                    </p:set>
                                    <p:animEffect transition="in" filter="blinds(horizontal)">
                                      <p:cBhvr>
                                        <p:cTn id="82" dur="500"/>
                                        <p:tgtEl>
                                          <p:spTgt spid="20504"/>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20499"/>
                                        </p:tgtEl>
                                        <p:attrNameLst>
                                          <p:attrName>style.visibility</p:attrName>
                                        </p:attrNameLst>
                                      </p:cBhvr>
                                      <p:to>
                                        <p:strVal val="visible"/>
                                      </p:to>
                                    </p:set>
                                    <p:animEffect transition="in" filter="blinds(horizontal)">
                                      <p:cBhvr>
                                        <p:cTn id="85" dur="500"/>
                                        <p:tgtEl>
                                          <p:spTgt spid="20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nimBg="1"/>
      <p:bldP spid="17413" grpId="0" animBg="1"/>
      <p:bldP spid="20486" grpId="0" animBg="1"/>
      <p:bldP spid="20487" grpId="0" animBg="1"/>
      <p:bldP spid="20488" grpId="0" animBg="1"/>
      <p:bldP spid="17417" grpId="0" animBg="1"/>
      <p:bldP spid="20490" grpId="0"/>
      <p:bldP spid="20491" grpId="0" animBg="1"/>
      <p:bldP spid="20492" grpId="0" animBg="1"/>
      <p:bldP spid="20493" grpId="0" animBg="1"/>
      <p:bldP spid="20494" grpId="0" animBg="1"/>
      <p:bldP spid="20495" grpId="0" animBg="1"/>
      <p:bldP spid="20496" grpId="0"/>
      <p:bldP spid="20497" grpId="0" animBg="1"/>
      <p:bldP spid="20498" grpId="0" animBg="1"/>
      <p:bldP spid="20499" grpId="0" animBg="1"/>
      <p:bldP spid="20500" grpId="0" animBg="1"/>
      <p:bldP spid="20501" grpId="0" animBg="1"/>
      <p:bldP spid="20502" grpId="0" animBg="1"/>
      <p:bldP spid="20503" grpId="0" animBg="1"/>
      <p:bldP spid="2050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9" y="471710"/>
            <a:ext cx="7391401" cy="1280890"/>
          </a:xfrm>
        </p:spPr>
        <p:txBody>
          <a:bodyPr>
            <a:normAutofit/>
          </a:bodyPr>
          <a:lstStyle/>
          <a:p>
            <a:pPr algn="ctr" rtl="0"/>
            <a:r>
              <a:rPr lang="fa-IR" sz="5400" b="1" dirty="0" smtClean="0">
                <a:solidFill>
                  <a:srgbClr val="FF0000"/>
                </a:solidFill>
                <a:cs typeface="B Nazanin" panose="00000400000000000000" pitchFamily="2" charset="-78"/>
              </a:rPr>
              <a:t>مدیریت عملکرد و ارزیابی</a:t>
            </a:r>
            <a:endParaRPr lang="en-US" sz="5400" b="1" dirty="0">
              <a:solidFill>
                <a:srgbClr val="FF0000"/>
              </a:solidFill>
              <a:cs typeface="B Nazanin" panose="00000400000000000000" pitchFamily="2" charset="-78"/>
            </a:endParaRPr>
          </a:p>
        </p:txBody>
      </p:sp>
      <p:sp>
        <p:nvSpPr>
          <p:cNvPr id="3" name="Content Placeholder 2"/>
          <p:cNvSpPr>
            <a:spLocks noGrp="1"/>
          </p:cNvSpPr>
          <p:nvPr>
            <p:ph idx="1"/>
          </p:nvPr>
        </p:nvSpPr>
        <p:spPr>
          <a:xfrm>
            <a:off x="685801" y="2133600"/>
            <a:ext cx="7848600" cy="3777622"/>
          </a:xfrm>
        </p:spPr>
        <p:txBody>
          <a:bodyPr>
            <a:normAutofit fontScale="92500" lnSpcReduction="10000"/>
          </a:bodyPr>
          <a:lstStyle/>
          <a:p>
            <a:pPr algn="r">
              <a:buNone/>
            </a:pPr>
            <a:r>
              <a:rPr lang="fa-IR" sz="4000" b="1" dirty="0" smtClean="0"/>
              <a:t>1- فردی</a:t>
            </a:r>
            <a:endParaRPr lang="en-US" sz="4000" b="1" dirty="0" smtClean="0"/>
          </a:p>
          <a:p>
            <a:pPr algn="l" rtl="0">
              <a:buNone/>
            </a:pPr>
            <a:r>
              <a:rPr lang="en-US" sz="4000" b="1" dirty="0" smtClean="0"/>
              <a:t>1-Individual</a:t>
            </a:r>
          </a:p>
          <a:p>
            <a:pPr algn="r">
              <a:buNone/>
            </a:pPr>
            <a:r>
              <a:rPr lang="fa-IR" sz="4000" b="1" dirty="0" smtClean="0"/>
              <a:t> 2- گروهی</a:t>
            </a:r>
          </a:p>
          <a:p>
            <a:pPr algn="l" rtl="0">
              <a:buNone/>
            </a:pPr>
            <a:r>
              <a:rPr lang="en-US" sz="4000" b="1" dirty="0" smtClean="0"/>
              <a:t>2- Group</a:t>
            </a:r>
          </a:p>
          <a:p>
            <a:pPr algn="r">
              <a:buNone/>
            </a:pPr>
            <a:r>
              <a:rPr lang="en-US" sz="4000" b="1" dirty="0" smtClean="0"/>
              <a:t> </a:t>
            </a:r>
            <a:r>
              <a:rPr lang="fa-IR" sz="4000" b="1" dirty="0" smtClean="0"/>
              <a:t> 3-سازمانی</a:t>
            </a:r>
          </a:p>
          <a:p>
            <a:pPr algn="l" rtl="0">
              <a:buNone/>
            </a:pPr>
            <a:r>
              <a:rPr lang="en-US" sz="4000" b="1" dirty="0"/>
              <a:t>3</a:t>
            </a:r>
            <a:r>
              <a:rPr lang="en-US" sz="4000" b="1" dirty="0" smtClean="0"/>
              <a:t>- Organization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25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25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25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25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25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u="sng" dirty="0" smtClean="0">
                <a:cs typeface="B Jadid" panose="00000700000000000000" pitchFamily="2" charset="-78"/>
              </a:rPr>
              <a:t>آيا می دانستيد که :</a:t>
            </a:r>
            <a:endParaRPr lang="en-US" sz="4000" b="1" u="sng" dirty="0">
              <a:cs typeface="B Jadid" panose="00000700000000000000" pitchFamily="2" charset="-78"/>
            </a:endParaRPr>
          </a:p>
        </p:txBody>
      </p:sp>
      <p:sp>
        <p:nvSpPr>
          <p:cNvPr id="3" name="Content Placeholder 2"/>
          <p:cNvSpPr>
            <a:spLocks noGrp="1"/>
          </p:cNvSpPr>
          <p:nvPr>
            <p:ph idx="1"/>
          </p:nvPr>
        </p:nvSpPr>
        <p:spPr>
          <a:xfrm>
            <a:off x="76200" y="1371600"/>
            <a:ext cx="8915400" cy="5181600"/>
          </a:xfrm>
        </p:spPr>
        <p:txBody>
          <a:bodyPr>
            <a:noAutofit/>
          </a:bodyPr>
          <a:lstStyle/>
          <a:p>
            <a:pPr rtl="1">
              <a:buFont typeface="Wingdings" panose="05000000000000000000" pitchFamily="2" charset="2"/>
              <a:buChar char="Ø"/>
            </a:pPr>
            <a:r>
              <a:rPr lang="fa-IR" sz="3200" b="1" dirty="0" smtClean="0">
                <a:solidFill>
                  <a:srgbClr val="FF0000"/>
                </a:solidFill>
                <a:cs typeface="B Nazanin" panose="00000400000000000000" pitchFamily="2" charset="-78"/>
              </a:rPr>
              <a:t>50 درصد شنیده های شما در یک همایش پس از 3 ساعت ازبین میروند</a:t>
            </a:r>
          </a:p>
          <a:p>
            <a:pPr marL="0" indent="0" algn="ctr" rtl="1">
              <a:buNone/>
            </a:pPr>
            <a:endParaRPr lang="fa-IR" sz="2800" b="1" dirty="0" smtClean="0">
              <a:solidFill>
                <a:srgbClr val="FF0000"/>
              </a:solidFill>
              <a:cs typeface="B Nazanin" panose="00000400000000000000" pitchFamily="2" charset="-78"/>
            </a:endParaRPr>
          </a:p>
          <a:p>
            <a:pPr rtl="1">
              <a:buFont typeface="Wingdings" panose="05000000000000000000" pitchFamily="2" charset="2"/>
              <a:buChar char="Ø"/>
            </a:pPr>
            <a:r>
              <a:rPr lang="fa-IR" sz="4000" b="1" dirty="0" smtClean="0">
                <a:solidFill>
                  <a:srgbClr val="00B050"/>
                </a:solidFill>
                <a:cs typeface="B Nazanin" panose="00000400000000000000" pitchFamily="2" charset="-78"/>
              </a:rPr>
              <a:t>50 </a:t>
            </a:r>
            <a:r>
              <a:rPr lang="fa-IR" sz="3200" b="1" dirty="0" smtClean="0">
                <a:solidFill>
                  <a:srgbClr val="00B050"/>
                </a:solidFill>
                <a:cs typeface="B Nazanin" panose="00000400000000000000" pitchFamily="2" charset="-78"/>
              </a:rPr>
              <a:t>درصد از باقیمانده اطلاعات و شنیده ها در پایان هفته !!</a:t>
            </a:r>
            <a:endParaRPr lang="en-US" sz="3200" b="1" dirty="0" smtClean="0">
              <a:solidFill>
                <a:srgbClr val="00B050"/>
              </a:solidFill>
              <a:cs typeface="B Nazanin" panose="00000400000000000000" pitchFamily="2" charset="-78"/>
            </a:endParaRPr>
          </a:p>
          <a:p>
            <a:pPr algn="ctr"/>
            <a:endParaRPr lang="fa-IR" sz="2800" b="1" dirty="0" smtClean="0">
              <a:solidFill>
                <a:srgbClr val="FF0000"/>
              </a:solidFill>
              <a:cs typeface="B Nazanin" panose="00000400000000000000" pitchFamily="2" charset="-78"/>
            </a:endParaRPr>
          </a:p>
          <a:p>
            <a:pPr rtl="1">
              <a:buFont typeface="Wingdings" panose="05000000000000000000" pitchFamily="2" charset="2"/>
              <a:buChar char="Ø"/>
            </a:pPr>
            <a:r>
              <a:rPr lang="fa-IR" sz="3000" b="1" dirty="0" smtClean="0">
                <a:solidFill>
                  <a:schemeClr val="tx2"/>
                </a:solidFill>
                <a:cs typeface="B Nazanin" panose="00000400000000000000" pitchFamily="2" charset="-78"/>
              </a:rPr>
              <a:t>و فقط 5 درصد در پایان ماه به سختی به یاد آورده می شوند !!!</a:t>
            </a:r>
          </a:p>
          <a:p>
            <a:pPr marL="0" indent="0">
              <a:buNone/>
            </a:pPr>
            <a:endParaRPr lang="fa-IR" sz="2000" b="1" dirty="0" smtClean="0"/>
          </a:p>
          <a:p>
            <a:pPr algn="ctr" rtl="0"/>
            <a:r>
              <a:rPr lang="en-US" sz="2000" b="1" dirty="0" smtClean="0">
                <a:solidFill>
                  <a:srgbClr val="FF0000"/>
                </a:solidFill>
              </a:rPr>
              <a:t>Ken </a:t>
            </a:r>
            <a:r>
              <a:rPr lang="en-US" sz="2000" b="1" dirty="0" err="1" smtClean="0">
                <a:solidFill>
                  <a:srgbClr val="FF0000"/>
                </a:solidFill>
              </a:rPr>
              <a:t>blanchard</a:t>
            </a:r>
            <a:r>
              <a:rPr lang="en-US" sz="2000" b="1" dirty="0" smtClean="0">
                <a:solidFill>
                  <a:srgbClr val="FF0000"/>
                </a:solidFill>
              </a:rPr>
              <a:t> : “ from speech to action “</a:t>
            </a:r>
            <a:r>
              <a:rPr lang="fa-IR" sz="2000" b="1" dirty="0" smtClean="0">
                <a:solidFill>
                  <a:srgbClr val="FF0000"/>
                </a:solidFill>
              </a:rPr>
              <a:t> </a:t>
            </a:r>
            <a:r>
              <a:rPr lang="en-US" sz="2000" b="1" dirty="0" smtClean="0">
                <a:solidFill>
                  <a:srgbClr val="FF0000"/>
                </a:solidFill>
              </a:rPr>
              <a:t> </a:t>
            </a:r>
            <a:r>
              <a:rPr lang="fa-IR" sz="2000" b="1" dirty="0" smtClean="0">
                <a:solidFill>
                  <a:srgbClr val="FF0000"/>
                </a:solidFill>
              </a:rPr>
              <a:t>  </a:t>
            </a:r>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fa-IR" sz="2000" b="1" dirty="0" smtClean="0"/>
          </a:p>
          <a:p>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7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75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75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75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arn(inVertic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17512" y="685801"/>
            <a:ext cx="8421687" cy="1447800"/>
          </a:xfrm>
        </p:spPr>
        <p:txBody>
          <a:bodyPr>
            <a:noAutofit/>
          </a:bodyPr>
          <a:lstStyle/>
          <a:p>
            <a:pPr algn="r" rtl="0"/>
            <a:r>
              <a:rPr lang="en-US" sz="4400" b="1" dirty="0" smtClean="0">
                <a:solidFill>
                  <a:srgbClr val="FF0000"/>
                </a:solidFill>
                <a:effectLst>
                  <a:outerShdw blurRad="38100" dist="38100" dir="2700000" algn="tl">
                    <a:srgbClr val="000000">
                      <a:alpha val="43137"/>
                    </a:srgbClr>
                  </a:outerShdw>
                </a:effectLst>
                <a:latin typeface="Arial" charset="0"/>
                <a:cs typeface="B Nazanin" panose="00000400000000000000" pitchFamily="2" charset="-78"/>
              </a:rPr>
              <a:t> </a:t>
            </a:r>
            <a:r>
              <a:rPr lang="fa-IR" sz="4400" b="1" dirty="0" smtClean="0">
                <a:solidFill>
                  <a:srgbClr val="FF0000"/>
                </a:solidFill>
                <a:effectLst>
                  <a:outerShdw blurRad="38100" dist="38100" dir="2700000" algn="tl">
                    <a:srgbClr val="000000">
                      <a:alpha val="43137"/>
                    </a:srgbClr>
                  </a:outerShdw>
                </a:effectLst>
                <a:latin typeface="Arial" charset="0"/>
                <a:cs typeface="B Nazanin" panose="00000400000000000000" pitchFamily="2" charset="-78"/>
              </a:rPr>
              <a:t> چرامدیریت وارزیابی عملکرد مهم است؟</a:t>
            </a:r>
            <a:endParaRPr lang="en-US" sz="4400" b="1" dirty="0" smtClean="0">
              <a:solidFill>
                <a:srgbClr val="FF0000"/>
              </a:solidFill>
              <a:effectLst>
                <a:outerShdw blurRad="38100" dist="38100" dir="2700000" algn="tl">
                  <a:srgbClr val="000000">
                    <a:alpha val="43137"/>
                  </a:srgbClr>
                </a:outerShdw>
              </a:effectLst>
              <a:latin typeface="Arial" charset="0"/>
              <a:cs typeface="B Nazanin" panose="00000400000000000000" pitchFamily="2" charset="-78"/>
            </a:endParaRPr>
          </a:p>
        </p:txBody>
      </p:sp>
      <p:sp>
        <p:nvSpPr>
          <p:cNvPr id="16387" name="Content Placeholder 2"/>
          <p:cNvSpPr>
            <a:spLocks noGrp="1"/>
          </p:cNvSpPr>
          <p:nvPr>
            <p:ph idx="1"/>
          </p:nvPr>
        </p:nvSpPr>
        <p:spPr>
          <a:xfrm>
            <a:off x="457200" y="1066800"/>
            <a:ext cx="8229600" cy="5410200"/>
          </a:xfrm>
        </p:spPr>
        <p:txBody>
          <a:bodyPr>
            <a:noAutofit/>
          </a:bodyPr>
          <a:lstStyle/>
          <a:p>
            <a:pPr algn="ctr">
              <a:buFont typeface="Arial" charset="0"/>
              <a:buNone/>
            </a:pPr>
            <a:endParaRPr lang="en-GB" sz="3600" dirty="0" smtClean="0">
              <a:latin typeface="Arial" charset="0"/>
            </a:endParaRPr>
          </a:p>
          <a:p>
            <a:pPr algn="ctr">
              <a:buFont typeface="Arial" charset="0"/>
              <a:buNone/>
            </a:pPr>
            <a:endParaRPr lang="en-GB" sz="3600" dirty="0" smtClean="0">
              <a:latin typeface="Arial" charset="0"/>
            </a:endParaRPr>
          </a:p>
          <a:p>
            <a:pPr algn="ctr">
              <a:buFont typeface="Arial" charset="0"/>
              <a:buNone/>
            </a:pPr>
            <a:r>
              <a:rPr lang="en-GB" sz="3600" dirty="0" smtClean="0">
                <a:latin typeface="Arial" charset="0"/>
              </a:rPr>
              <a:t>Why is performance management important?</a:t>
            </a:r>
          </a:p>
          <a:p>
            <a:pPr algn="ctr">
              <a:buFont typeface="Arial" charset="0"/>
              <a:buNone/>
            </a:pPr>
            <a:endParaRPr lang="en-GB" sz="3600" dirty="0" smtClean="0">
              <a:latin typeface="Arial" charset="0"/>
            </a:endParaRPr>
          </a:p>
          <a:p>
            <a:pPr algn="ctr">
              <a:buFont typeface="Arial" charset="0"/>
              <a:buNone/>
            </a:pPr>
            <a:r>
              <a:rPr lang="en-GB" sz="3600" dirty="0" smtClean="0">
                <a:latin typeface="Arial" charset="0"/>
              </a:rPr>
              <a:t>For you, as an HR professional ?</a:t>
            </a:r>
          </a:p>
          <a:p>
            <a:pPr algn="ctr">
              <a:buFont typeface="Arial" charset="0"/>
              <a:buNone/>
            </a:pPr>
            <a:r>
              <a:rPr lang="en-GB" sz="3600" dirty="0" smtClean="0">
                <a:latin typeface="Arial" charset="0"/>
              </a:rPr>
              <a:t>For your organisation?</a:t>
            </a:r>
            <a:endParaRPr lang="en-US" sz="3600" dirty="0" smtClean="0">
              <a:latin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3056" y="547910"/>
            <a:ext cx="7834744" cy="1280890"/>
          </a:xfrm>
        </p:spPr>
        <p:txBody>
          <a:bodyPr>
            <a:noAutofit/>
          </a:bodyPr>
          <a:lstStyle/>
          <a:p>
            <a:pPr algn="ctr"/>
            <a:r>
              <a:rPr lang="en-US" sz="4800" b="1" dirty="0" smtClean="0">
                <a:cs typeface="B Nazanin" panose="00000400000000000000" pitchFamily="2" charset="-78"/>
              </a:rPr>
              <a:t> </a:t>
            </a:r>
            <a:r>
              <a:rPr lang="fa-IR" sz="4800" b="1" dirty="0" smtClean="0">
                <a:cs typeface="B Nazanin" panose="00000400000000000000" pitchFamily="2" charset="-78"/>
              </a:rPr>
              <a:t>8</a:t>
            </a:r>
            <a:r>
              <a:rPr lang="en-US" sz="4800" b="1" dirty="0" smtClean="0">
                <a:cs typeface="B Nazanin" panose="00000400000000000000" pitchFamily="2" charset="-78"/>
              </a:rPr>
              <a:t> </a:t>
            </a:r>
            <a:r>
              <a:rPr lang="fa-IR" sz="4800" b="1" dirty="0" smtClean="0">
                <a:cs typeface="B Nazanin" panose="00000400000000000000" pitchFamily="2" charset="-78"/>
              </a:rPr>
              <a:t>بخش اصلی در مدیریت عملکرد</a:t>
            </a:r>
            <a:endParaRPr lang="en-US" sz="4800" b="1" dirty="0">
              <a:cs typeface="B Nazanin" panose="00000400000000000000" pitchFamily="2" charset="-78"/>
            </a:endParaRPr>
          </a:p>
        </p:txBody>
      </p:sp>
      <p:pic>
        <p:nvPicPr>
          <p:cNvPr id="1026" name="Picture 2" descr="C:\Users\Administrator\Desktop\mgmt_performance_8elements_6x4.png"/>
          <p:cNvPicPr>
            <a:picLocks noChangeAspect="1" noChangeArrowheads="1"/>
          </p:cNvPicPr>
          <p:nvPr/>
        </p:nvPicPr>
        <p:blipFill>
          <a:blip r:embed="rId2"/>
          <a:srcRect/>
          <a:stretch>
            <a:fillRect/>
          </a:stretch>
        </p:blipFill>
        <p:spPr bwMode="auto">
          <a:xfrm>
            <a:off x="685800" y="1371600"/>
            <a:ext cx="8001000" cy="53340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991599" cy="990600"/>
          </a:xfrm>
        </p:spPr>
        <p:txBody>
          <a:bodyPr>
            <a:normAutofit fontScale="90000"/>
          </a:bodyPr>
          <a:lstStyle/>
          <a:p>
            <a:pPr>
              <a:defRPr/>
            </a:pPr>
            <a:r>
              <a:rPr lang="en-GB" b="1" dirty="0" smtClean="0">
                <a:latin typeface="Arial" charset="0"/>
              </a:rPr>
              <a:t>Why is performance management important?</a:t>
            </a:r>
            <a:r>
              <a:rPr lang="en-GB" dirty="0" smtClean="0">
                <a:latin typeface="Arial" charset="0"/>
              </a:rPr>
              <a:t/>
            </a:r>
            <a:br>
              <a:rPr lang="en-GB" dirty="0" smtClean="0">
                <a:latin typeface="Arial" charset="0"/>
              </a:rPr>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32279635"/>
              </p:ext>
            </p:extLst>
          </p:nvPr>
        </p:nvGraphicFramePr>
        <p:xfrm>
          <a:off x="152400" y="1066802"/>
          <a:ext cx="8915400" cy="5791197"/>
        </p:xfrm>
        <a:graphic>
          <a:graphicData uri="http://schemas.openxmlformats.org/drawingml/2006/table">
            <a:tbl>
              <a:tblPr firstRow="1" bandRow="1">
                <a:tableStyleId>{5C22544A-7EE6-4342-B048-85BDC9FD1C3A}</a:tableStyleId>
              </a:tblPr>
              <a:tblGrid>
                <a:gridCol w="4457700"/>
                <a:gridCol w="4457700"/>
              </a:tblGrid>
              <a:tr h="605219">
                <a:tc>
                  <a:txBody>
                    <a:bodyPr/>
                    <a:lstStyle/>
                    <a:p>
                      <a:pPr>
                        <a:lnSpc>
                          <a:spcPct val="115000"/>
                        </a:lnSpc>
                        <a:spcAft>
                          <a:spcPts val="0"/>
                        </a:spcAft>
                      </a:pPr>
                      <a:r>
                        <a:rPr lang="en-US" sz="3200" b="1" dirty="0" smtClean="0">
                          <a:latin typeface="Calibri"/>
                          <a:ea typeface="Calibri"/>
                          <a:cs typeface="Arial"/>
                        </a:rPr>
                        <a:t>For</a:t>
                      </a:r>
                      <a:r>
                        <a:rPr lang="en-GB" sz="3200" b="1" dirty="0" smtClean="0">
                          <a:latin typeface="Calibri"/>
                          <a:ea typeface="Calibri"/>
                          <a:cs typeface="Arial"/>
                        </a:rPr>
                        <a:t> human</a:t>
                      </a:r>
                      <a:r>
                        <a:rPr lang="en-GB" sz="3200" b="1" baseline="0" dirty="0" smtClean="0">
                          <a:latin typeface="Calibri"/>
                          <a:ea typeface="Calibri"/>
                          <a:cs typeface="Arial"/>
                        </a:rPr>
                        <a:t> resource</a:t>
                      </a:r>
                      <a:r>
                        <a:rPr lang="en-GB" sz="3200" b="1" dirty="0" smtClean="0">
                          <a:latin typeface="Calibri"/>
                          <a:ea typeface="Calibri"/>
                          <a:cs typeface="Arial"/>
                        </a:rPr>
                        <a:t> </a:t>
                      </a:r>
                      <a:endParaRPr lang="en-US" sz="1800" b="1" dirty="0">
                        <a:latin typeface="Calibri"/>
                        <a:ea typeface="Calibri"/>
                        <a:cs typeface="Arial"/>
                      </a:endParaRPr>
                    </a:p>
                  </a:txBody>
                  <a:tcPr marL="68580" marR="68580" marT="0" marB="0"/>
                </a:tc>
                <a:tc>
                  <a:txBody>
                    <a:bodyPr/>
                    <a:lstStyle/>
                    <a:p>
                      <a:r>
                        <a:rPr lang="en-GB" sz="3200" b="1" dirty="0" smtClean="0"/>
                        <a:t>For the organisation</a:t>
                      </a:r>
                      <a:endParaRPr lang="en-US" sz="3200" b="1" dirty="0"/>
                    </a:p>
                  </a:txBody>
                  <a:tcPr/>
                </a:tc>
              </a:tr>
              <a:tr h="406961">
                <a:tc gridSpan="2">
                  <a:txBody>
                    <a:bodyPr/>
                    <a:lstStyle/>
                    <a:p>
                      <a:pPr algn="ctr">
                        <a:lnSpc>
                          <a:spcPct val="115000"/>
                        </a:lnSpc>
                        <a:spcAft>
                          <a:spcPts val="0"/>
                        </a:spcAft>
                      </a:pPr>
                      <a:r>
                        <a:rPr lang="en-GB" sz="1800" b="1">
                          <a:latin typeface="Calibri"/>
                          <a:ea typeface="Calibri"/>
                          <a:cs typeface="Arial"/>
                        </a:rPr>
                        <a:t>Evidence base for everything</a:t>
                      </a:r>
                      <a:endParaRPr lang="en-US" sz="1800" b="1">
                        <a:latin typeface="Calibri"/>
                        <a:ea typeface="Calibri"/>
                        <a:cs typeface="Arial"/>
                      </a:endParaRPr>
                    </a:p>
                  </a:txBody>
                  <a:tcPr marL="68580" marR="68580" marT="0" marB="0"/>
                </a:tc>
                <a:tc hMerge="1">
                  <a:txBody>
                    <a:bodyPr/>
                    <a:lstStyle/>
                    <a:p>
                      <a:endParaRPr lang="en-US"/>
                    </a:p>
                  </a:txBody>
                  <a:tcPr/>
                </a:tc>
              </a:tr>
              <a:tr h="406961">
                <a:tc gridSpan="2">
                  <a:txBody>
                    <a:bodyPr/>
                    <a:lstStyle/>
                    <a:p>
                      <a:pPr algn="ctr">
                        <a:lnSpc>
                          <a:spcPct val="115000"/>
                        </a:lnSpc>
                        <a:spcAft>
                          <a:spcPts val="0"/>
                        </a:spcAft>
                      </a:pPr>
                      <a:r>
                        <a:rPr lang="en-GB" sz="1800" b="1">
                          <a:latin typeface="Calibri"/>
                          <a:ea typeface="Calibri"/>
                          <a:cs typeface="Arial"/>
                        </a:rPr>
                        <a:t>Reduces conflict</a:t>
                      </a:r>
                      <a:endParaRPr lang="en-US" sz="1800" b="1">
                        <a:latin typeface="Calibri"/>
                        <a:ea typeface="Calibri"/>
                        <a:cs typeface="Arial"/>
                      </a:endParaRPr>
                    </a:p>
                  </a:txBody>
                  <a:tcPr marL="68580" marR="68580" marT="0" marB="0"/>
                </a:tc>
                <a:tc hMerge="1">
                  <a:txBody>
                    <a:bodyPr/>
                    <a:lstStyle/>
                    <a:p>
                      <a:endParaRPr lang="en-US"/>
                    </a:p>
                  </a:txBody>
                  <a:tcPr/>
                </a:tc>
              </a:tr>
              <a:tr h="406961">
                <a:tc gridSpan="2">
                  <a:txBody>
                    <a:bodyPr/>
                    <a:lstStyle/>
                    <a:p>
                      <a:pPr algn="ctr">
                        <a:lnSpc>
                          <a:spcPct val="115000"/>
                        </a:lnSpc>
                        <a:spcAft>
                          <a:spcPts val="0"/>
                        </a:spcAft>
                      </a:pPr>
                      <a:r>
                        <a:rPr lang="en-GB" sz="1800" b="1">
                          <a:latin typeface="Calibri"/>
                          <a:ea typeface="Calibri"/>
                          <a:cs typeface="Arial"/>
                        </a:rPr>
                        <a:t>Vehicle for communication – a 2 way process</a:t>
                      </a:r>
                      <a:endParaRPr lang="en-US" sz="1800" b="1">
                        <a:latin typeface="Calibri"/>
                        <a:ea typeface="Calibri"/>
                        <a:cs typeface="Arial"/>
                      </a:endParaRPr>
                    </a:p>
                  </a:txBody>
                  <a:tcPr marL="68580" marR="68580" marT="0" marB="0"/>
                </a:tc>
                <a:tc hMerge="1">
                  <a:txBody>
                    <a:bodyPr/>
                    <a:lstStyle/>
                    <a:p>
                      <a:endParaRPr lang="en-US"/>
                    </a:p>
                  </a:txBody>
                  <a:tcPr/>
                </a:tc>
              </a:tr>
              <a:tr h="406961">
                <a:tc gridSpan="2">
                  <a:txBody>
                    <a:bodyPr/>
                    <a:lstStyle/>
                    <a:p>
                      <a:pPr algn="ctr">
                        <a:lnSpc>
                          <a:spcPct val="115000"/>
                        </a:lnSpc>
                        <a:spcAft>
                          <a:spcPts val="0"/>
                        </a:spcAft>
                      </a:pPr>
                      <a:r>
                        <a:rPr lang="en-GB" sz="2000" b="1" dirty="0">
                          <a:latin typeface="Calibri"/>
                          <a:ea typeface="Calibri"/>
                          <a:cs typeface="Arial"/>
                        </a:rPr>
                        <a:t>Succession planning and talent management</a:t>
                      </a:r>
                      <a:endParaRPr lang="en-US" sz="2000" b="1" dirty="0">
                        <a:latin typeface="Calibri"/>
                        <a:ea typeface="Calibri"/>
                        <a:cs typeface="Arial"/>
                      </a:endParaRPr>
                    </a:p>
                  </a:txBody>
                  <a:tcPr marL="68580" marR="68580" marT="0" marB="0"/>
                </a:tc>
                <a:tc hMerge="1">
                  <a:txBody>
                    <a:bodyPr/>
                    <a:lstStyle/>
                    <a:p>
                      <a:endParaRPr lang="en-US"/>
                    </a:p>
                  </a:txBody>
                  <a:tcPr/>
                </a:tc>
              </a:tr>
              <a:tr h="406961">
                <a:tc gridSpan="2">
                  <a:txBody>
                    <a:bodyPr/>
                    <a:lstStyle/>
                    <a:p>
                      <a:pPr algn="ctr">
                        <a:lnSpc>
                          <a:spcPct val="115000"/>
                        </a:lnSpc>
                        <a:spcAft>
                          <a:spcPts val="0"/>
                        </a:spcAft>
                      </a:pPr>
                      <a:r>
                        <a:rPr lang="en-GB" sz="1800" b="1" dirty="0">
                          <a:latin typeface="Calibri"/>
                          <a:ea typeface="Calibri"/>
                          <a:cs typeface="Arial"/>
                        </a:rPr>
                        <a:t>Survival of the organisation</a:t>
                      </a:r>
                      <a:endParaRPr lang="en-US" sz="1800" b="1" dirty="0">
                        <a:latin typeface="Calibri"/>
                        <a:ea typeface="Calibri"/>
                        <a:cs typeface="Arial"/>
                      </a:endParaRPr>
                    </a:p>
                  </a:txBody>
                  <a:tcPr marL="68580" marR="68580" marT="0" marB="0"/>
                </a:tc>
                <a:tc hMerge="1">
                  <a:txBody>
                    <a:bodyPr/>
                    <a:lstStyle/>
                    <a:p>
                      <a:endParaRPr lang="en-US"/>
                    </a:p>
                  </a:txBody>
                  <a:tcPr/>
                </a:tc>
              </a:tr>
              <a:tr h="406961">
                <a:tc gridSpan="2">
                  <a:txBody>
                    <a:bodyPr/>
                    <a:lstStyle/>
                    <a:p>
                      <a:pPr algn="ctr">
                        <a:lnSpc>
                          <a:spcPct val="115000"/>
                        </a:lnSpc>
                        <a:spcAft>
                          <a:spcPts val="0"/>
                        </a:spcAft>
                      </a:pPr>
                      <a:r>
                        <a:rPr lang="en-GB" sz="1800" b="1">
                          <a:latin typeface="Calibri"/>
                          <a:ea typeface="Calibri"/>
                          <a:cs typeface="Arial"/>
                        </a:rPr>
                        <a:t>Retention of staff and reputation</a:t>
                      </a:r>
                      <a:endParaRPr lang="en-US" sz="1800" b="1">
                        <a:latin typeface="Calibri"/>
                        <a:ea typeface="Calibri"/>
                        <a:cs typeface="Arial"/>
                      </a:endParaRPr>
                    </a:p>
                  </a:txBody>
                  <a:tcPr marL="68580" marR="68580" marT="0" marB="0"/>
                </a:tc>
                <a:tc hMerge="1">
                  <a:txBody>
                    <a:bodyPr/>
                    <a:lstStyle/>
                    <a:p>
                      <a:endParaRPr lang="en-US"/>
                    </a:p>
                  </a:txBody>
                  <a:tcPr/>
                </a:tc>
              </a:tr>
              <a:tr h="406961">
                <a:tc gridSpan="2">
                  <a:txBody>
                    <a:bodyPr/>
                    <a:lstStyle/>
                    <a:p>
                      <a:pPr algn="ctr">
                        <a:lnSpc>
                          <a:spcPct val="115000"/>
                        </a:lnSpc>
                        <a:spcAft>
                          <a:spcPts val="0"/>
                        </a:spcAft>
                      </a:pPr>
                      <a:r>
                        <a:rPr lang="en-GB" sz="1800" b="1" dirty="0">
                          <a:latin typeface="Calibri"/>
                          <a:ea typeface="Calibri"/>
                          <a:cs typeface="Arial"/>
                        </a:rPr>
                        <a:t>Tool for developing trust across the organisation</a:t>
                      </a:r>
                      <a:endParaRPr lang="en-US" sz="1800" b="1" dirty="0">
                        <a:latin typeface="Calibri"/>
                        <a:ea typeface="Calibri"/>
                        <a:cs typeface="Arial"/>
                      </a:endParaRPr>
                    </a:p>
                  </a:txBody>
                  <a:tcPr marL="68580" marR="68580" marT="0" marB="0"/>
                </a:tc>
                <a:tc hMerge="1">
                  <a:txBody>
                    <a:bodyPr/>
                    <a:lstStyle/>
                    <a:p>
                      <a:endParaRPr lang="en-US"/>
                    </a:p>
                  </a:txBody>
                  <a:tcPr/>
                </a:tc>
              </a:tr>
              <a:tr h="406961">
                <a:tc gridSpan="2">
                  <a:txBody>
                    <a:bodyPr/>
                    <a:lstStyle/>
                    <a:p>
                      <a:pPr marL="228600" algn="ctr">
                        <a:lnSpc>
                          <a:spcPct val="115000"/>
                        </a:lnSpc>
                        <a:spcAft>
                          <a:spcPts val="1000"/>
                        </a:spcAft>
                      </a:pPr>
                      <a:r>
                        <a:rPr lang="en-US" sz="2000" b="1" dirty="0">
                          <a:latin typeface="Times New Roman"/>
                          <a:ea typeface="Times New Roman"/>
                          <a:cs typeface="Arial"/>
                        </a:rPr>
                        <a:t>motivate and manage staff</a:t>
                      </a:r>
                      <a:endParaRPr lang="en-US" sz="1800" b="1" dirty="0">
                        <a:latin typeface="Calibri"/>
                        <a:ea typeface="Calibri"/>
                        <a:cs typeface="Arial"/>
                      </a:endParaRPr>
                    </a:p>
                  </a:txBody>
                  <a:tcPr marL="68580" marR="68580" marT="0" marB="0"/>
                </a:tc>
                <a:tc hMerge="1">
                  <a:txBody>
                    <a:bodyPr/>
                    <a:lstStyle/>
                    <a:p>
                      <a:endParaRPr lang="en-US"/>
                    </a:p>
                  </a:txBody>
                  <a:tcPr/>
                </a:tc>
              </a:tr>
              <a:tr h="406961">
                <a:tc gridSpan="2">
                  <a:txBody>
                    <a:bodyPr/>
                    <a:lstStyle/>
                    <a:p>
                      <a:pPr marL="228600" algn="ctr">
                        <a:lnSpc>
                          <a:spcPct val="115000"/>
                        </a:lnSpc>
                        <a:spcAft>
                          <a:spcPts val="1000"/>
                        </a:spcAft>
                      </a:pPr>
                      <a:r>
                        <a:rPr lang="en-US" sz="2000" b="1">
                          <a:latin typeface="Times New Roman"/>
                          <a:ea typeface="Times New Roman"/>
                          <a:cs typeface="Arial"/>
                        </a:rPr>
                        <a:t>identify and rectify poor performance at an early stage</a:t>
                      </a:r>
                      <a:endParaRPr lang="en-US" sz="1800" b="1">
                        <a:latin typeface="Calibri"/>
                        <a:ea typeface="Calibri"/>
                        <a:cs typeface="Arial"/>
                      </a:endParaRPr>
                    </a:p>
                  </a:txBody>
                  <a:tcPr marL="68580" marR="68580" marT="0" marB="0"/>
                </a:tc>
                <a:tc hMerge="1">
                  <a:txBody>
                    <a:bodyPr/>
                    <a:lstStyle/>
                    <a:p>
                      <a:endParaRPr lang="en-US"/>
                    </a:p>
                  </a:txBody>
                  <a:tcPr/>
                </a:tc>
              </a:tr>
              <a:tr h="406961">
                <a:tc gridSpan="2">
                  <a:txBody>
                    <a:bodyPr/>
                    <a:lstStyle/>
                    <a:p>
                      <a:pPr algn="ctr">
                        <a:lnSpc>
                          <a:spcPct val="115000"/>
                        </a:lnSpc>
                        <a:spcAft>
                          <a:spcPts val="0"/>
                        </a:spcAft>
                      </a:pPr>
                      <a:r>
                        <a:rPr lang="en-US" sz="2000" b="1">
                          <a:latin typeface="Times New Roman"/>
                          <a:ea typeface="Times New Roman"/>
                          <a:cs typeface="Arial"/>
                        </a:rPr>
                        <a:t>Prioritise what gets done and ensure there are sufficient resources to do it</a:t>
                      </a:r>
                      <a:endParaRPr lang="en-US" sz="1800" b="1">
                        <a:latin typeface="Calibri"/>
                        <a:ea typeface="Calibri"/>
                        <a:cs typeface="Arial"/>
                      </a:endParaRPr>
                    </a:p>
                  </a:txBody>
                  <a:tcPr marL="68580" marR="68580" marT="0" marB="0"/>
                </a:tc>
                <a:tc hMerge="1">
                  <a:txBody>
                    <a:bodyPr/>
                    <a:lstStyle/>
                    <a:p>
                      <a:endParaRPr lang="en-US"/>
                    </a:p>
                  </a:txBody>
                  <a:tcPr/>
                </a:tc>
              </a:tr>
              <a:tr h="406961">
                <a:tc gridSpan="2">
                  <a:txBody>
                    <a:bodyPr/>
                    <a:lstStyle/>
                    <a:p>
                      <a:pPr marL="228600" algn="ctr">
                        <a:lnSpc>
                          <a:spcPct val="115000"/>
                        </a:lnSpc>
                        <a:spcAft>
                          <a:spcPts val="1000"/>
                        </a:spcAft>
                      </a:pPr>
                      <a:r>
                        <a:rPr lang="en-US" sz="2000" b="1" dirty="0">
                          <a:latin typeface="Times New Roman"/>
                          <a:ea typeface="Times New Roman"/>
                          <a:cs typeface="Arial"/>
                        </a:rPr>
                        <a:t>learn from past performance and improve future performance</a:t>
                      </a:r>
                      <a:endParaRPr lang="en-US" sz="1800" b="1" dirty="0">
                        <a:latin typeface="Calibri"/>
                        <a:ea typeface="Calibri"/>
                        <a:cs typeface="Arial"/>
                      </a:endParaRPr>
                    </a:p>
                  </a:txBody>
                  <a:tcPr marL="68580" marR="68580" marT="0" marB="0"/>
                </a:tc>
                <a:tc hMerge="1">
                  <a:txBody>
                    <a:bodyPr/>
                    <a:lstStyle/>
                    <a:p>
                      <a:endParaRPr lang="en-US"/>
                    </a:p>
                  </a:txBody>
                  <a:tcPr/>
                </a:tc>
              </a:tr>
              <a:tr h="709407">
                <a:tc gridSpan="2">
                  <a:txBody>
                    <a:bodyPr/>
                    <a:lstStyle/>
                    <a:p>
                      <a:pPr algn="ctr">
                        <a:lnSpc>
                          <a:spcPct val="115000"/>
                        </a:lnSpc>
                        <a:spcAft>
                          <a:spcPts val="0"/>
                        </a:spcAft>
                      </a:pPr>
                      <a:r>
                        <a:rPr lang="en-US" sz="2000" b="1" dirty="0">
                          <a:latin typeface="Times New Roman"/>
                          <a:ea typeface="Times New Roman"/>
                          <a:cs typeface="Arial"/>
                        </a:rPr>
                        <a:t>increase employee, learner, employers’ and public’s satisfaction with the </a:t>
                      </a:r>
                      <a:r>
                        <a:rPr lang="en-US" sz="2000" b="1" dirty="0" smtClean="0">
                          <a:latin typeface="Times New Roman"/>
                          <a:ea typeface="Times New Roman"/>
                          <a:cs typeface="Arial"/>
                        </a:rPr>
                        <a:t>organization</a:t>
                      </a:r>
                      <a:endParaRPr lang="en-US" sz="1800" b="1" dirty="0">
                        <a:latin typeface="Calibri"/>
                        <a:ea typeface="Calibri"/>
                        <a:cs typeface="Arial"/>
                      </a:endParaRPr>
                    </a:p>
                  </a:txBody>
                  <a:tcPr marL="68580" marR="68580" marT="0" marB="0"/>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17512" y="231774"/>
            <a:ext cx="8345487" cy="1444625"/>
          </a:xfrm>
        </p:spPr>
        <p:txBody>
          <a:bodyPr>
            <a:noAutofit/>
          </a:bodyPr>
          <a:lstStyle/>
          <a:p>
            <a:pPr algn="ctr"/>
            <a:r>
              <a:rPr lang="en-GB" sz="4800" b="1" u="sng" dirty="0" smtClean="0">
                <a:solidFill>
                  <a:srgbClr val="FF0000"/>
                </a:solidFill>
                <a:latin typeface="Arial" charset="0"/>
              </a:rPr>
              <a:t>Effective practice – what is involved?</a:t>
            </a:r>
            <a:endParaRPr lang="en-US" sz="4800" b="1" u="sng" dirty="0" smtClean="0">
              <a:solidFill>
                <a:srgbClr val="FF0000"/>
              </a:solidFill>
              <a:latin typeface="Arial" charset="0"/>
            </a:endParaRPr>
          </a:p>
        </p:txBody>
      </p:sp>
      <p:sp>
        <p:nvSpPr>
          <p:cNvPr id="13315" name="Content Placeholder 2"/>
          <p:cNvSpPr>
            <a:spLocks noGrp="1"/>
          </p:cNvSpPr>
          <p:nvPr>
            <p:ph idx="1"/>
          </p:nvPr>
        </p:nvSpPr>
        <p:spPr/>
        <p:txBody>
          <a:bodyPr>
            <a:noAutofit/>
          </a:bodyPr>
          <a:lstStyle/>
          <a:p>
            <a:pPr algn="ctr">
              <a:buFont typeface="Arial" charset="0"/>
              <a:buNone/>
            </a:pPr>
            <a:endParaRPr lang="en-GB" sz="3600" dirty="0" smtClean="0">
              <a:latin typeface="Arial" charset="0"/>
            </a:endParaRPr>
          </a:p>
          <a:p>
            <a:pPr algn="ctr">
              <a:buFont typeface="Arial" charset="0"/>
              <a:buNone/>
            </a:pPr>
            <a:r>
              <a:rPr lang="en-GB" sz="4400" dirty="0" smtClean="0">
                <a:latin typeface="Arial" charset="0"/>
              </a:rPr>
              <a:t>What will an effective organisation be actively doing in relation to performance management?</a:t>
            </a:r>
            <a:endParaRPr lang="en-US" sz="4400" dirty="0" smtClean="0">
              <a:latin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17512" y="231774"/>
            <a:ext cx="8421687" cy="1597025"/>
          </a:xfrm>
        </p:spPr>
        <p:txBody>
          <a:bodyPr>
            <a:noAutofit/>
          </a:bodyPr>
          <a:lstStyle/>
          <a:p>
            <a:pPr algn="ctr"/>
            <a:r>
              <a:rPr lang="en-GB" sz="4800" b="1" u="sng" dirty="0" smtClean="0">
                <a:solidFill>
                  <a:srgbClr val="FF0000"/>
                </a:solidFill>
                <a:latin typeface="Arial" charset="0"/>
              </a:rPr>
              <a:t>Methods &amp;Tools for performance management</a:t>
            </a:r>
            <a:endParaRPr lang="en-US" sz="4800" b="1" u="sng" dirty="0" smtClean="0">
              <a:solidFill>
                <a:srgbClr val="FF0000"/>
              </a:solidFill>
              <a:latin typeface="Arial" charset="0"/>
            </a:endParaRPr>
          </a:p>
        </p:txBody>
      </p:sp>
      <p:sp>
        <p:nvSpPr>
          <p:cNvPr id="24579" name="Content Placeholder 2"/>
          <p:cNvSpPr>
            <a:spLocks noGrp="1"/>
          </p:cNvSpPr>
          <p:nvPr>
            <p:ph idx="1"/>
          </p:nvPr>
        </p:nvSpPr>
        <p:spPr/>
        <p:txBody>
          <a:bodyPr>
            <a:normAutofit/>
          </a:bodyPr>
          <a:lstStyle/>
          <a:p>
            <a:pPr algn="ctr">
              <a:buFont typeface="Arial" charset="0"/>
              <a:buNone/>
            </a:pPr>
            <a:endParaRPr lang="en-GB" sz="3600" dirty="0" smtClean="0">
              <a:latin typeface="Arial" charset="0"/>
            </a:endParaRPr>
          </a:p>
          <a:p>
            <a:pPr algn="ctr">
              <a:buFont typeface="Arial" charset="0"/>
              <a:buNone/>
            </a:pPr>
            <a:r>
              <a:rPr lang="en-GB" sz="3600" dirty="0" smtClean="0">
                <a:latin typeface="Arial" charset="0"/>
              </a:rPr>
              <a:t> What are the tools for performance</a:t>
            </a:r>
          </a:p>
          <a:p>
            <a:pPr algn="ctr">
              <a:buFont typeface="Arial" charset="0"/>
              <a:buNone/>
            </a:pPr>
            <a:r>
              <a:rPr lang="en-GB" sz="3600" dirty="0" smtClean="0">
                <a:latin typeface="Arial" charset="0"/>
              </a:rPr>
              <a:t> management?</a:t>
            </a:r>
          </a:p>
          <a:p>
            <a:pPr algn="ctr">
              <a:buFont typeface="Arial" charset="0"/>
              <a:buNone/>
            </a:pPr>
            <a:endParaRPr lang="en-GB" sz="3600" dirty="0" smtClean="0">
              <a:latin typeface="Arial" charset="0"/>
            </a:endParaRPr>
          </a:p>
          <a:p>
            <a:pPr algn="ctr">
              <a:buFont typeface="Arial" charset="0"/>
              <a:buNone/>
            </a:pPr>
            <a:r>
              <a:rPr lang="en-GB" sz="3600" dirty="0" smtClean="0">
                <a:latin typeface="Arial" charset="0"/>
              </a:rPr>
              <a:t>And who uses them?</a:t>
            </a:r>
          </a:p>
          <a:p>
            <a:pPr algn="ctr">
              <a:buFont typeface="Arial" charset="0"/>
              <a:buNone/>
            </a:pPr>
            <a:endParaRPr lang="en-GB" sz="3600" dirty="0" smtClean="0">
              <a:latin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lstStyle/>
          <a:p>
            <a:endParaRPr lang="en-US"/>
          </a:p>
        </p:txBody>
      </p:sp>
      <p:pic>
        <p:nvPicPr>
          <p:cNvPr id="300034" name="Picture 2" descr="C:\Users\Administrator\Pictures\360-degree-final-ppt-5-728.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marL="1117600" indent="-1117600"/>
            <a:r>
              <a:rPr lang="en-US" b="1" u="sng" dirty="0" smtClean="0">
                <a:solidFill>
                  <a:srgbClr val="FF0000"/>
                </a:solidFill>
                <a:latin typeface="Bell MT" charset="0"/>
                <a:ea typeface="ＭＳ Ｐゴシック" charset="-128"/>
              </a:rPr>
              <a:t>Assessment Center Defined</a:t>
            </a:r>
          </a:p>
        </p:txBody>
      </p:sp>
      <p:sp>
        <p:nvSpPr>
          <p:cNvPr id="19459" name="Rectangle 3"/>
          <p:cNvSpPr>
            <a:spLocks noGrp="1" noChangeArrowheads="1"/>
          </p:cNvSpPr>
          <p:nvPr>
            <p:ph idx="1"/>
          </p:nvPr>
        </p:nvSpPr>
        <p:spPr>
          <a:xfrm>
            <a:off x="685800" y="1828800"/>
            <a:ext cx="8001000" cy="5029200"/>
          </a:xfrm>
        </p:spPr>
        <p:txBody>
          <a:bodyPr>
            <a:normAutofit/>
          </a:bodyPr>
          <a:lstStyle/>
          <a:p>
            <a:pPr algn="l" rtl="0">
              <a:lnSpc>
                <a:spcPct val="90000"/>
              </a:lnSpc>
            </a:pPr>
            <a:r>
              <a:rPr lang="en-US" sz="3200" b="1" dirty="0" smtClean="0">
                <a:latin typeface="Bell MT" charset="0"/>
                <a:ea typeface="ＭＳ Ｐゴシック" charset="-128"/>
                <a:cs typeface="Times New Roman" charset="0"/>
              </a:rPr>
              <a:t>An assessment center consists of a standardized evaluation of behavior based on </a:t>
            </a:r>
            <a:r>
              <a:rPr lang="en-US" sz="3200" b="1" i="1" dirty="0" smtClean="0">
                <a:solidFill>
                  <a:srgbClr val="800000"/>
                </a:solidFill>
                <a:latin typeface="Bell MT" charset="0"/>
                <a:ea typeface="ＭＳ Ｐゴシック" charset="-128"/>
                <a:cs typeface="Times New Roman" charset="0"/>
              </a:rPr>
              <a:t>multiple inputs. Multiple trained observers</a:t>
            </a:r>
            <a:r>
              <a:rPr lang="en-US" sz="3200" b="1" dirty="0" smtClean="0">
                <a:solidFill>
                  <a:srgbClr val="800000"/>
                </a:solidFill>
                <a:latin typeface="Bell MT" charset="0"/>
                <a:ea typeface="ＭＳ Ｐゴシック" charset="-128"/>
                <a:cs typeface="Times New Roman" charset="0"/>
              </a:rPr>
              <a:t> </a:t>
            </a:r>
            <a:r>
              <a:rPr lang="en-US" sz="3200" b="1" i="1" dirty="0" smtClean="0">
                <a:solidFill>
                  <a:srgbClr val="800000"/>
                </a:solidFill>
                <a:latin typeface="Bell MT" charset="0"/>
                <a:ea typeface="ＭＳ Ｐゴシック" charset="-128"/>
                <a:cs typeface="Times New Roman" charset="0"/>
              </a:rPr>
              <a:t>and techniques</a:t>
            </a:r>
            <a:r>
              <a:rPr lang="en-US" sz="3200" b="1" dirty="0" smtClean="0">
                <a:solidFill>
                  <a:srgbClr val="800000"/>
                </a:solidFill>
                <a:latin typeface="Bell MT" charset="0"/>
                <a:ea typeface="ＭＳ Ｐゴシック" charset="-128"/>
                <a:cs typeface="Times New Roman" charset="0"/>
              </a:rPr>
              <a:t> </a:t>
            </a:r>
            <a:r>
              <a:rPr lang="en-US" sz="3200" b="1" dirty="0" smtClean="0">
                <a:latin typeface="Bell MT" charset="0"/>
                <a:ea typeface="ＭＳ Ｐゴシック" charset="-128"/>
                <a:cs typeface="Times New Roman" charset="0"/>
              </a:rPr>
              <a:t>are used. Judgments about behaviors are made, in major part, from specifically developed assessment </a:t>
            </a:r>
            <a:r>
              <a:rPr lang="en-US" sz="3200" b="1" i="1" dirty="0" smtClean="0">
                <a:solidFill>
                  <a:srgbClr val="800000"/>
                </a:solidFill>
                <a:latin typeface="Bell MT" charset="0"/>
                <a:ea typeface="ＭＳ Ｐゴシック" charset="-128"/>
                <a:cs typeface="Times New Roman" charset="0"/>
              </a:rPr>
              <a:t>simulations</a:t>
            </a:r>
            <a:r>
              <a:rPr lang="en-US" sz="3200" b="1" dirty="0" smtClean="0">
                <a:latin typeface="Bell MT" charset="0"/>
                <a:ea typeface="ＭＳ Ｐゴシック" charset="-128"/>
                <a:cs typeface="Times New Roman" charset="0"/>
              </a:rPr>
              <a:t>. These </a:t>
            </a:r>
            <a:r>
              <a:rPr lang="en-US" sz="3200" b="1" i="1" dirty="0" smtClean="0">
                <a:solidFill>
                  <a:srgbClr val="800000"/>
                </a:solidFill>
                <a:latin typeface="Bell MT" charset="0"/>
                <a:ea typeface="ＭＳ Ｐゴシック" charset="-128"/>
                <a:cs typeface="Times New Roman" charset="0"/>
              </a:rPr>
              <a:t>judgments are pooled</a:t>
            </a:r>
            <a:r>
              <a:rPr lang="en-US" sz="3200" b="1" dirty="0" smtClean="0">
                <a:solidFill>
                  <a:srgbClr val="800000"/>
                </a:solidFill>
                <a:latin typeface="Bell MT" charset="0"/>
                <a:ea typeface="ＭＳ Ｐゴシック" charset="-128"/>
                <a:cs typeface="Times New Roman" charset="0"/>
              </a:rPr>
              <a:t> </a:t>
            </a:r>
            <a:r>
              <a:rPr lang="en-US" sz="3200" b="1" dirty="0" smtClean="0">
                <a:latin typeface="Bell MT" charset="0"/>
                <a:ea typeface="ＭＳ Ｐゴシック" charset="-128"/>
                <a:cs typeface="Times New Roman" charset="0"/>
              </a:rPr>
              <a:t>in a meeting among the assessors or by a statistical integration process.</a:t>
            </a:r>
          </a:p>
          <a:p>
            <a:pPr algn="l">
              <a:lnSpc>
                <a:spcPct val="90000"/>
              </a:lnSpc>
              <a:buFontTx/>
              <a:buNone/>
            </a:pPr>
            <a:r>
              <a:rPr lang="en-US" sz="2800" b="1" i="1" dirty="0" smtClean="0">
                <a:latin typeface="Bell MT" charset="0"/>
                <a:ea typeface="ＭＳ Ｐゴシック" charset="-128"/>
                <a:cs typeface="Times New Roman" charset="0"/>
              </a:rPr>
              <a:t>- International Taskforce, 2009</a:t>
            </a:r>
          </a:p>
          <a:p>
            <a:pPr algn="l">
              <a:lnSpc>
                <a:spcPct val="90000"/>
              </a:lnSpc>
            </a:pPr>
            <a:endParaRPr lang="en-US" sz="3200" b="1" dirty="0" smtClean="0">
              <a:solidFill>
                <a:schemeClr val="tx2"/>
              </a:solidFill>
              <a:latin typeface="Bell MT" charset="0"/>
              <a:ea typeface="ＭＳ Ｐゴシック"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txBox="1">
            <a:spLocks noChangeArrowheads="1"/>
          </p:cNvSpPr>
          <p:nvPr/>
        </p:nvSpPr>
        <p:spPr bwMode="auto">
          <a:xfrm>
            <a:off x="457200" y="304800"/>
            <a:ext cx="8229600" cy="715963"/>
          </a:xfrm>
          <a:prstGeom prst="rect">
            <a:avLst/>
          </a:prstGeom>
          <a:noFill/>
          <a:ln w="9525">
            <a:noFill/>
            <a:miter lim="800000"/>
            <a:headEnd/>
            <a:tailEnd/>
          </a:ln>
        </p:spPr>
        <p:txBody>
          <a:bodyPr anchor="ctr"/>
          <a:lstStyle/>
          <a:p>
            <a:pPr algn="ctr" eaLnBrk="0" hangingPunct="0"/>
            <a:r>
              <a:rPr lang="en-US" sz="4800" b="1" u="sng" dirty="0">
                <a:solidFill>
                  <a:srgbClr val="FF0000"/>
                </a:solidFill>
                <a:latin typeface="Bell MT" charset="0"/>
              </a:rPr>
              <a:t>The AC Big “10”…</a:t>
            </a:r>
          </a:p>
        </p:txBody>
      </p:sp>
      <p:sp>
        <p:nvSpPr>
          <p:cNvPr id="21507" name="Rectangle 3"/>
          <p:cNvSpPr txBox="1">
            <a:spLocks noChangeArrowheads="1"/>
          </p:cNvSpPr>
          <p:nvPr/>
        </p:nvSpPr>
        <p:spPr bwMode="auto">
          <a:xfrm>
            <a:off x="1447800" y="1295400"/>
            <a:ext cx="7086600" cy="4876800"/>
          </a:xfrm>
          <a:prstGeom prst="rect">
            <a:avLst/>
          </a:prstGeom>
          <a:noFill/>
          <a:ln w="9525">
            <a:noFill/>
            <a:miter lim="800000"/>
            <a:headEnd/>
            <a:tailEnd/>
          </a:ln>
        </p:spPr>
        <p:txBody>
          <a:bodyPr/>
          <a:lstStyle/>
          <a:p>
            <a:pPr marL="533400" indent="-533400" eaLnBrk="0" hangingPunct="0">
              <a:lnSpc>
                <a:spcPct val="90000"/>
              </a:lnSpc>
              <a:spcBef>
                <a:spcPct val="20000"/>
              </a:spcBef>
              <a:buFont typeface="Wingdings" charset="2"/>
              <a:buAutoNum type="arabicPeriod"/>
            </a:pPr>
            <a:r>
              <a:rPr lang="en-US" sz="2800" b="1" dirty="0">
                <a:latin typeface="Bell MT" charset="0"/>
                <a:cs typeface="Times New Roman" charset="0"/>
              </a:rPr>
              <a:t>Job analysis (behaviors)</a:t>
            </a:r>
          </a:p>
          <a:p>
            <a:pPr marL="533400" indent="-533400" eaLnBrk="0" hangingPunct="0">
              <a:lnSpc>
                <a:spcPct val="90000"/>
              </a:lnSpc>
              <a:spcBef>
                <a:spcPct val="20000"/>
              </a:spcBef>
              <a:buFont typeface="Wingdings" charset="2"/>
              <a:buAutoNum type="arabicPeriod"/>
            </a:pPr>
            <a:r>
              <a:rPr lang="en-US" sz="2800" b="1" dirty="0">
                <a:latin typeface="Bell MT" charset="0"/>
                <a:cs typeface="Times New Roman" charset="0"/>
              </a:rPr>
              <a:t>Behavioral classification (dimensions)</a:t>
            </a:r>
          </a:p>
          <a:p>
            <a:pPr marL="533400" indent="-533400" eaLnBrk="0" hangingPunct="0">
              <a:lnSpc>
                <a:spcPct val="90000"/>
              </a:lnSpc>
              <a:spcBef>
                <a:spcPct val="20000"/>
              </a:spcBef>
              <a:buFont typeface="Wingdings" charset="2"/>
              <a:buAutoNum type="arabicPeriod"/>
            </a:pPr>
            <a:r>
              <a:rPr lang="en-US" sz="2800" b="1" dirty="0">
                <a:latin typeface="Bell MT" charset="0"/>
                <a:cs typeface="Times New Roman" charset="0"/>
              </a:rPr>
              <a:t>Links: </a:t>
            </a:r>
            <a:r>
              <a:rPr lang="en-US" sz="1600" b="1" i="1" dirty="0">
                <a:solidFill>
                  <a:srgbClr val="800000"/>
                </a:solidFill>
                <a:latin typeface="Bell MT" charset="0"/>
                <a:cs typeface="Times New Roman" charset="0"/>
              </a:rPr>
              <a:t>behaviors </a:t>
            </a:r>
            <a:r>
              <a:rPr lang="en-US" sz="1600" b="1" dirty="0">
                <a:latin typeface="Bell MT" charset="0"/>
                <a:cs typeface="Times New Roman" charset="0"/>
                <a:sym typeface="Wingdings" charset="2"/>
              </a:rPr>
              <a:t> </a:t>
            </a:r>
            <a:r>
              <a:rPr lang="en-US" sz="1600" b="1" i="1" dirty="0">
                <a:solidFill>
                  <a:srgbClr val="800000"/>
                </a:solidFill>
                <a:latin typeface="Bell MT" charset="0"/>
                <a:cs typeface="Times New Roman" charset="0"/>
                <a:sym typeface="Wingdings" charset="2"/>
              </a:rPr>
              <a:t>dimensions </a:t>
            </a:r>
            <a:r>
              <a:rPr lang="en-US" sz="1600" b="1" dirty="0">
                <a:latin typeface="Bell MT" charset="0"/>
                <a:cs typeface="Times New Roman" charset="0"/>
                <a:sym typeface="Wingdings" charset="2"/>
              </a:rPr>
              <a:t> </a:t>
            </a:r>
            <a:r>
              <a:rPr lang="en-US" sz="1600" b="1" i="1" dirty="0">
                <a:solidFill>
                  <a:srgbClr val="800000"/>
                </a:solidFill>
                <a:latin typeface="Bell MT" charset="0"/>
                <a:cs typeface="Times New Roman" charset="0"/>
                <a:sym typeface="Wingdings" charset="2"/>
              </a:rPr>
              <a:t>exercises</a:t>
            </a:r>
            <a:endParaRPr lang="en-US" sz="1600" b="1" i="1" dirty="0">
              <a:solidFill>
                <a:srgbClr val="800000"/>
              </a:solidFill>
              <a:latin typeface="Bell MT" charset="0"/>
              <a:cs typeface="Times New Roman" charset="0"/>
            </a:endParaRPr>
          </a:p>
          <a:p>
            <a:pPr marL="533400" indent="-533400" eaLnBrk="0" hangingPunct="0">
              <a:lnSpc>
                <a:spcPct val="90000"/>
              </a:lnSpc>
              <a:spcBef>
                <a:spcPct val="20000"/>
              </a:spcBef>
              <a:buFont typeface="Wingdings" charset="2"/>
              <a:buAutoNum type="arabicPeriod"/>
            </a:pPr>
            <a:r>
              <a:rPr lang="en-US" sz="2800" b="1" dirty="0">
                <a:latin typeface="Bell MT" charset="0"/>
                <a:cs typeface="Times New Roman" charset="0"/>
              </a:rPr>
              <a:t>Multiple assessments</a:t>
            </a:r>
          </a:p>
          <a:p>
            <a:pPr marL="533400" indent="-533400" eaLnBrk="0" hangingPunct="0">
              <a:lnSpc>
                <a:spcPct val="90000"/>
              </a:lnSpc>
              <a:spcBef>
                <a:spcPct val="20000"/>
              </a:spcBef>
              <a:buFont typeface="Wingdings" charset="2"/>
              <a:buAutoNum type="arabicPeriod"/>
            </a:pPr>
            <a:r>
              <a:rPr lang="en-US" sz="2800" b="1" dirty="0">
                <a:latin typeface="Bell MT" charset="0"/>
                <a:cs typeface="Times New Roman" charset="0"/>
              </a:rPr>
              <a:t>Simulations</a:t>
            </a:r>
          </a:p>
          <a:p>
            <a:pPr marL="533400" indent="-533400" eaLnBrk="0" hangingPunct="0">
              <a:lnSpc>
                <a:spcPct val="90000"/>
              </a:lnSpc>
              <a:spcBef>
                <a:spcPct val="20000"/>
              </a:spcBef>
              <a:buFont typeface="Wingdings" charset="2"/>
              <a:buAutoNum type="arabicPeriod"/>
            </a:pPr>
            <a:r>
              <a:rPr lang="en-US" sz="2800" b="1" dirty="0">
                <a:latin typeface="Bell MT" charset="0"/>
                <a:cs typeface="Times New Roman" charset="0"/>
              </a:rPr>
              <a:t>Multiple assessors</a:t>
            </a:r>
          </a:p>
          <a:p>
            <a:pPr marL="533400" indent="-533400" eaLnBrk="0" hangingPunct="0">
              <a:lnSpc>
                <a:spcPct val="90000"/>
              </a:lnSpc>
              <a:spcBef>
                <a:spcPct val="20000"/>
              </a:spcBef>
              <a:buFont typeface="Wingdings" charset="2"/>
              <a:buAutoNum type="arabicPeriod"/>
            </a:pPr>
            <a:r>
              <a:rPr lang="en-US" sz="2800" b="1" dirty="0">
                <a:latin typeface="Bell MT" charset="0"/>
                <a:cs typeface="Times New Roman" charset="0"/>
              </a:rPr>
              <a:t>Assessor training</a:t>
            </a:r>
          </a:p>
          <a:p>
            <a:pPr marL="533400" indent="-533400" eaLnBrk="0" hangingPunct="0">
              <a:lnSpc>
                <a:spcPct val="90000"/>
              </a:lnSpc>
              <a:spcBef>
                <a:spcPct val="20000"/>
              </a:spcBef>
              <a:buFont typeface="Wingdings" charset="2"/>
              <a:buAutoNum type="arabicPeriod"/>
            </a:pPr>
            <a:r>
              <a:rPr lang="en-US" sz="2800" b="1" dirty="0">
                <a:latin typeface="Bell MT" charset="0"/>
                <a:cs typeface="Times New Roman" charset="0"/>
              </a:rPr>
              <a:t>Recording behavior</a:t>
            </a:r>
          </a:p>
          <a:p>
            <a:pPr marL="533400" indent="-533400" eaLnBrk="0" hangingPunct="0">
              <a:lnSpc>
                <a:spcPct val="90000"/>
              </a:lnSpc>
              <a:spcBef>
                <a:spcPct val="20000"/>
              </a:spcBef>
              <a:buFont typeface="Wingdings" charset="2"/>
              <a:buAutoNum type="arabicPeriod"/>
            </a:pPr>
            <a:r>
              <a:rPr lang="en-US" sz="2800" b="1" dirty="0">
                <a:latin typeface="Bell MT" charset="0"/>
              </a:rPr>
              <a:t>Reports</a:t>
            </a:r>
          </a:p>
          <a:p>
            <a:pPr marL="533400" indent="-533400" eaLnBrk="0" hangingPunct="0">
              <a:lnSpc>
                <a:spcPct val="90000"/>
              </a:lnSpc>
              <a:spcBef>
                <a:spcPct val="20000"/>
              </a:spcBef>
              <a:buFont typeface="Wingdings" charset="2"/>
              <a:buAutoNum type="arabicPeriod"/>
            </a:pPr>
            <a:r>
              <a:rPr lang="en-US" sz="2800" b="1" dirty="0">
                <a:latin typeface="Bell MT" charset="0"/>
              </a:rPr>
              <a:t>Data integration</a:t>
            </a:r>
          </a:p>
        </p:txBody>
      </p:sp>
      <p:sp>
        <p:nvSpPr>
          <p:cNvPr id="4" name="TextBox 3"/>
          <p:cNvSpPr txBox="1"/>
          <p:nvPr/>
        </p:nvSpPr>
        <p:spPr>
          <a:xfrm>
            <a:off x="1447800" y="6172200"/>
            <a:ext cx="5638800" cy="461665"/>
          </a:xfrm>
          <a:prstGeom prst="rect">
            <a:avLst/>
          </a:prstGeom>
          <a:solidFill>
            <a:schemeClr val="bg1">
              <a:lumMod val="85000"/>
            </a:schemeClr>
          </a:solidFill>
          <a:ln>
            <a:solidFill>
              <a:schemeClr val="tx1"/>
            </a:solidFill>
          </a:ln>
        </p:spPr>
        <p:txBody>
          <a:bodyPr wrap="square">
            <a:spAutoFit/>
          </a:bodyPr>
          <a:lstStyle/>
          <a:p>
            <a:pPr>
              <a:defRPr/>
            </a:pPr>
            <a:r>
              <a:rPr lang="en-US" sz="2400" dirty="0">
                <a:latin typeface="Bell MT"/>
                <a:ea typeface="+mn-ea"/>
                <a:cs typeface="Bell MT"/>
              </a:rPr>
              <a:t>Observation        Rating         Judgment</a:t>
            </a:r>
          </a:p>
        </p:txBody>
      </p:sp>
      <p:cxnSp>
        <p:nvCxnSpPr>
          <p:cNvPr id="6" name="Straight Arrow Connector 5"/>
          <p:cNvCxnSpPr>
            <a:cxnSpLocks noChangeShapeType="1"/>
          </p:cNvCxnSpPr>
          <p:nvPr/>
        </p:nvCxnSpPr>
        <p:spPr bwMode="auto">
          <a:xfrm>
            <a:off x="4724400" y="6400800"/>
            <a:ext cx="304800" cy="1588"/>
          </a:xfrm>
          <a:prstGeom prst="straightConnector1">
            <a:avLst/>
          </a:prstGeom>
          <a:noFill/>
          <a:ln w="25400">
            <a:solidFill>
              <a:srgbClr val="800000"/>
            </a:solidFill>
            <a:round/>
            <a:headEnd/>
            <a:tailEnd type="arrow" w="med" len="med"/>
          </a:ln>
          <a:effectLst>
            <a:outerShdw dist="20000" dir="5400000" rotWithShape="0">
              <a:srgbClr val="808080">
                <a:alpha val="37999"/>
              </a:srgbClr>
            </a:outerShdw>
          </a:effectLst>
        </p:spPr>
      </p:cxnSp>
      <p:cxnSp>
        <p:nvCxnSpPr>
          <p:cNvPr id="8" name="Straight Arrow Connector 7"/>
          <p:cNvCxnSpPr>
            <a:cxnSpLocks noChangeShapeType="1"/>
          </p:cNvCxnSpPr>
          <p:nvPr/>
        </p:nvCxnSpPr>
        <p:spPr bwMode="auto">
          <a:xfrm>
            <a:off x="3200400" y="6400800"/>
            <a:ext cx="304800" cy="1588"/>
          </a:xfrm>
          <a:prstGeom prst="straightConnector1">
            <a:avLst/>
          </a:prstGeom>
          <a:noFill/>
          <a:ln w="25400">
            <a:solidFill>
              <a:srgbClr val="800000"/>
            </a:solidFill>
            <a:round/>
            <a:headEnd/>
            <a:tailEnd type="arrow" w="med" len="med"/>
          </a:ln>
          <a:effectLst>
            <a:outerShdw dist="20000" dir="5400000" rotWithShape="0">
              <a:srgbClr val="808080">
                <a:alpha val="37999"/>
              </a:srgbClr>
            </a:outerShdw>
          </a:effectLst>
        </p:spPr>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lstStyle/>
          <a:p>
            <a:endParaRPr lang="en-US"/>
          </a:p>
        </p:txBody>
      </p:sp>
      <p:pic>
        <p:nvPicPr>
          <p:cNvPr id="301058" name="Picture 2" descr="C:\Users\Administrator\Pictures\360-degree-feedback-ppt-1-638.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0"/>
            <a:ext cx="5867400" cy="1371600"/>
          </a:xfrm>
        </p:spPr>
        <p:txBody>
          <a:bodyPr>
            <a:noAutofit/>
          </a:bodyPr>
          <a:lstStyle/>
          <a:p>
            <a:pPr algn="ctr"/>
            <a:r>
              <a:rPr lang="fa-IR" sz="4800" b="1" dirty="0" smtClean="0">
                <a:solidFill>
                  <a:srgbClr val="FF0000"/>
                </a:solidFill>
                <a:cs typeface="B Nazanin" panose="00000400000000000000" pitchFamily="2" charset="-78"/>
              </a:rPr>
              <a:t>باز خور 360 درجه</a:t>
            </a:r>
            <a:r>
              <a:rPr lang="fa-IR" sz="3600" b="1" dirty="0" smtClean="0">
                <a:solidFill>
                  <a:srgbClr val="FF0000"/>
                </a:solidFill>
              </a:rPr>
              <a:t/>
            </a:r>
            <a:br>
              <a:rPr lang="fa-IR" sz="3600" b="1" dirty="0" smtClean="0">
                <a:solidFill>
                  <a:srgbClr val="FF0000"/>
                </a:solidFill>
              </a:rPr>
            </a:br>
            <a:r>
              <a:rPr lang="fa-IR" sz="3600" b="1" dirty="0" smtClean="0">
                <a:solidFill>
                  <a:srgbClr val="FF0000"/>
                </a:solidFill>
              </a:rPr>
              <a:t>360</a:t>
            </a:r>
            <a:r>
              <a:rPr lang="en-US" sz="3600" b="1" dirty="0" smtClean="0">
                <a:solidFill>
                  <a:srgbClr val="FF0000"/>
                </a:solidFill>
              </a:rPr>
              <a:t> </a:t>
            </a:r>
            <a:r>
              <a:rPr lang="fa-IR" sz="3600" b="1" dirty="0" smtClean="0">
                <a:solidFill>
                  <a:srgbClr val="FF0000"/>
                </a:solidFill>
              </a:rPr>
              <a:t> </a:t>
            </a:r>
            <a:r>
              <a:rPr lang="en-US" sz="3600" b="1" dirty="0" smtClean="0">
                <a:solidFill>
                  <a:srgbClr val="FF0000"/>
                </a:solidFill>
              </a:rPr>
              <a:t>degree  feedback</a:t>
            </a:r>
            <a:endParaRPr lang="en-US" sz="3600" b="1" dirty="0">
              <a:solidFill>
                <a:srgbClr val="FF0000"/>
              </a:solidFill>
            </a:endParaRPr>
          </a:p>
        </p:txBody>
      </p:sp>
      <p:sp>
        <p:nvSpPr>
          <p:cNvPr id="3" name="Content Placeholder 2"/>
          <p:cNvSpPr>
            <a:spLocks noGrp="1"/>
          </p:cNvSpPr>
          <p:nvPr>
            <p:ph idx="1"/>
          </p:nvPr>
        </p:nvSpPr>
        <p:spPr/>
        <p:txBody>
          <a:bodyPr/>
          <a:lstStyle/>
          <a:p>
            <a:endParaRPr lang="en-US"/>
          </a:p>
        </p:txBody>
      </p:sp>
      <p:pic>
        <p:nvPicPr>
          <p:cNvPr id="227330" name="Picture 2" descr="http://peterskeltonnlpcoach.com/wp-content/uploads/2013/02/360-feedback-pic1.jpg"/>
          <p:cNvPicPr>
            <a:picLocks noChangeAspect="1" noChangeArrowheads="1"/>
          </p:cNvPicPr>
          <p:nvPr/>
        </p:nvPicPr>
        <p:blipFill>
          <a:blip r:embed="rId2"/>
          <a:srcRect/>
          <a:stretch>
            <a:fillRect/>
          </a:stretch>
        </p:blipFill>
        <p:spPr bwMode="auto">
          <a:xfrm>
            <a:off x="381000" y="1447800"/>
            <a:ext cx="8382000" cy="54101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27330"/>
                                        </p:tgtEl>
                                        <p:attrNameLst>
                                          <p:attrName>style.visibility</p:attrName>
                                        </p:attrNameLst>
                                      </p:cBhvr>
                                      <p:to>
                                        <p:strVal val="visible"/>
                                      </p:to>
                                    </p:set>
                                    <p:animEffect transition="in" filter="wedge">
                                      <p:cBhvr>
                                        <p:cTn id="12" dur="6000"/>
                                        <p:tgtEl>
                                          <p:spTgt spid="227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0" y="304800"/>
            <a:ext cx="3276600" cy="1280890"/>
          </a:xfrm>
        </p:spPr>
        <p:txBody>
          <a:bodyPr/>
          <a:lstStyle/>
          <a:p>
            <a:pPr algn="r"/>
            <a:r>
              <a:rPr lang="fa-IR" b="1" u="sng" dirty="0" smtClean="0">
                <a:cs typeface="B Jadid" panose="00000700000000000000" pitchFamily="2" charset="-78"/>
              </a:rPr>
              <a:t>چه بايد کرد ؟</a:t>
            </a:r>
            <a:endParaRPr lang="en-US" b="1" u="sng" dirty="0">
              <a:cs typeface="B Jadid" panose="00000700000000000000" pitchFamily="2" charset="-78"/>
            </a:endParaRPr>
          </a:p>
        </p:txBody>
      </p:sp>
      <p:sp>
        <p:nvSpPr>
          <p:cNvPr id="3" name="Content Placeholder 2"/>
          <p:cNvSpPr>
            <a:spLocks noGrp="1"/>
          </p:cNvSpPr>
          <p:nvPr>
            <p:ph idx="1"/>
          </p:nvPr>
        </p:nvSpPr>
        <p:spPr>
          <a:xfrm>
            <a:off x="838201" y="1447800"/>
            <a:ext cx="7696200" cy="5257800"/>
          </a:xfrm>
        </p:spPr>
        <p:txBody>
          <a:bodyPr>
            <a:normAutofit fontScale="77500" lnSpcReduction="20000"/>
          </a:bodyPr>
          <a:lstStyle/>
          <a:p>
            <a:pPr rtl="1"/>
            <a:r>
              <a:rPr lang="fa-IR" sz="3800" b="1" dirty="0" smtClean="0">
                <a:solidFill>
                  <a:schemeClr val="tx1">
                    <a:lumMod val="95000"/>
                    <a:lumOff val="5000"/>
                  </a:schemeClr>
                </a:solidFill>
                <a:cs typeface="B Nazanin" panose="00000400000000000000" pitchFamily="2" charset="-78"/>
              </a:rPr>
              <a:t>نت برداری از مطا لب در طول سمینار ها و همایش ها</a:t>
            </a:r>
          </a:p>
          <a:p>
            <a:pPr algn="ctr"/>
            <a:endParaRPr lang="fa-IR" sz="3800" b="1" dirty="0" smtClean="0">
              <a:solidFill>
                <a:srgbClr val="FF0000"/>
              </a:solidFill>
              <a:cs typeface="B Nazanin" panose="00000400000000000000" pitchFamily="2" charset="-78"/>
            </a:endParaRPr>
          </a:p>
          <a:p>
            <a:pPr rtl="1"/>
            <a:r>
              <a:rPr lang="fa-IR" sz="3800" b="1" dirty="0" smtClean="0">
                <a:solidFill>
                  <a:schemeClr val="tx1">
                    <a:lumMod val="95000"/>
                    <a:lumOff val="5000"/>
                  </a:schemeClr>
                </a:solidFill>
                <a:cs typeface="B Nazanin" panose="00000400000000000000" pitchFamily="2" charset="-78"/>
              </a:rPr>
              <a:t>رو نویسی بعدی از مطالب مهم تر</a:t>
            </a:r>
          </a:p>
          <a:p>
            <a:pPr marL="0" indent="0" algn="ctr">
              <a:buNone/>
            </a:pPr>
            <a:endParaRPr lang="fa-IR" sz="3800" b="1" dirty="0" smtClean="0">
              <a:solidFill>
                <a:srgbClr val="FF0000"/>
              </a:solidFill>
              <a:cs typeface="B Nazanin" panose="00000400000000000000" pitchFamily="2" charset="-78"/>
            </a:endParaRPr>
          </a:p>
          <a:p>
            <a:pPr rtl="1"/>
            <a:r>
              <a:rPr lang="fa-IR" sz="3800" b="1" dirty="0" smtClean="0">
                <a:solidFill>
                  <a:schemeClr val="tx1">
                    <a:lumMod val="95000"/>
                    <a:lumOff val="5000"/>
                  </a:schemeClr>
                </a:solidFill>
                <a:cs typeface="B Nazanin" panose="00000400000000000000" pitchFamily="2" charset="-78"/>
              </a:rPr>
              <a:t>کار بست مطالب مهم تر در عمل!!!</a:t>
            </a:r>
            <a:endParaRPr lang="en-US" sz="3800" b="1" dirty="0" smtClean="0">
              <a:solidFill>
                <a:schemeClr val="tx1">
                  <a:lumMod val="95000"/>
                  <a:lumOff val="5000"/>
                </a:schemeClr>
              </a:solidFill>
              <a:cs typeface="B Nazanin" panose="00000400000000000000" pitchFamily="2" charset="-78"/>
            </a:endParaRPr>
          </a:p>
          <a:p>
            <a:pPr algn="ctr"/>
            <a:endParaRPr lang="en-US" b="1" dirty="0" smtClean="0">
              <a:solidFill>
                <a:srgbClr val="FF0000"/>
              </a:solidFill>
            </a:endParaRPr>
          </a:p>
          <a:p>
            <a:pPr algn="ctr" rtl="0"/>
            <a:r>
              <a:rPr lang="en-US" sz="3900" b="1" dirty="0" smtClean="0"/>
              <a:t>Keep Your Know-How Into Action!</a:t>
            </a:r>
            <a:endParaRPr lang="fa-IR" sz="3900" b="1" dirty="0" smtClean="0"/>
          </a:p>
          <a:p>
            <a:pPr algn="ctr"/>
            <a:endParaRPr lang="fa-IR" b="1" dirty="0" smtClean="0">
              <a:solidFill>
                <a:srgbClr val="FF0000"/>
              </a:solidFill>
            </a:endParaRPr>
          </a:p>
          <a:p>
            <a:pPr algn="ctr"/>
            <a:endParaRPr lang="fa-IR" b="1" dirty="0" smtClean="0">
              <a:solidFill>
                <a:srgbClr val="FF0000"/>
              </a:solidFill>
            </a:endParaRPr>
          </a:p>
          <a:p>
            <a:pPr algn="ctr">
              <a:buFont typeface="Wingdings" panose="05000000000000000000" pitchFamily="2" charset="2"/>
              <a:buChar char="ü"/>
            </a:pPr>
            <a:r>
              <a:rPr lang="fa-IR" sz="3600" b="1" i="1" dirty="0" smtClean="0">
                <a:solidFill>
                  <a:srgbClr val="7030A0"/>
                </a:solidFill>
                <a:cs typeface="B Nazanin" panose="00000400000000000000" pitchFamily="2" charset="-78"/>
              </a:rPr>
              <a:t>مطالب زمانی ارزشمند و مفید هستند که در عمل معنا شوند</a:t>
            </a:r>
          </a:p>
          <a:p>
            <a:pPr algn="l">
              <a:buNone/>
            </a:pPr>
            <a:r>
              <a:rPr lang="en-US" sz="2400" b="1" dirty="0" smtClean="0">
                <a:solidFill>
                  <a:srgbClr val="00B050"/>
                </a:solidFill>
              </a:rPr>
              <a:t>Ref : the same</a:t>
            </a:r>
            <a:endParaRPr lang="fa-IR" sz="2400" b="1" dirty="0" smtClean="0">
              <a:solidFill>
                <a:srgbClr val="00B050"/>
              </a:solidFill>
            </a:endParaRPr>
          </a:p>
          <a:p>
            <a:pPr algn="ctr">
              <a:buNone/>
            </a:pPr>
            <a:endParaRPr 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amond(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amond(in)">
                                      <p:cBhvr>
                                        <p:cTn id="27" dur="2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box(in)">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box(in)">
                                      <p:cBhvr>
                                        <p:cTn id="3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304800"/>
            <a:ext cx="6589199" cy="1280890"/>
          </a:xfrm>
        </p:spPr>
        <p:txBody>
          <a:bodyPr>
            <a:normAutofit/>
          </a:bodyPr>
          <a:lstStyle/>
          <a:p>
            <a:pPr algn="ctr"/>
            <a:r>
              <a:rPr lang="en-US" sz="6000" b="1" dirty="0" smtClean="0">
                <a:solidFill>
                  <a:srgbClr val="FF0000"/>
                </a:solidFill>
              </a:rPr>
              <a:t>360  concept</a:t>
            </a:r>
            <a:endParaRPr lang="en-US" sz="6000" dirty="0">
              <a:solidFill>
                <a:srgbClr val="FF0000"/>
              </a:solidFill>
            </a:endParaRPr>
          </a:p>
        </p:txBody>
      </p:sp>
      <p:sp>
        <p:nvSpPr>
          <p:cNvPr id="3" name="Content Placeholder 2"/>
          <p:cNvSpPr>
            <a:spLocks noGrp="1"/>
          </p:cNvSpPr>
          <p:nvPr>
            <p:ph idx="1"/>
          </p:nvPr>
        </p:nvSpPr>
        <p:spPr/>
        <p:txBody>
          <a:bodyPr/>
          <a:lstStyle/>
          <a:p>
            <a:endParaRPr lang="en-US"/>
          </a:p>
        </p:txBody>
      </p:sp>
      <p:pic>
        <p:nvPicPr>
          <p:cNvPr id="291842" name="Picture 2" descr="http://simonjamesclegg.co.uk/wp-content/uploads/2009/10/360concept.png"/>
          <p:cNvPicPr>
            <a:picLocks noChangeAspect="1" noChangeArrowheads="1"/>
          </p:cNvPicPr>
          <p:nvPr/>
        </p:nvPicPr>
        <p:blipFill>
          <a:blip r:embed="rId2"/>
          <a:srcRect/>
          <a:stretch>
            <a:fillRect/>
          </a:stretch>
        </p:blipFill>
        <p:spPr bwMode="auto">
          <a:xfrm>
            <a:off x="0" y="1447801"/>
            <a:ext cx="9144000" cy="5286374"/>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6589199" cy="1280890"/>
          </a:xfrm>
        </p:spPr>
        <p:txBody>
          <a:bodyPr>
            <a:normAutofit/>
          </a:bodyPr>
          <a:lstStyle/>
          <a:p>
            <a:pPr algn="ctr"/>
            <a:r>
              <a:rPr lang="en-US" sz="4400" b="1" dirty="0" smtClean="0">
                <a:solidFill>
                  <a:srgbClr val="FF0000"/>
                </a:solidFill>
              </a:rPr>
              <a:t>360  concept</a:t>
            </a:r>
            <a:endParaRPr lang="en-US" sz="4400" dirty="0"/>
          </a:p>
        </p:txBody>
      </p:sp>
      <p:sp>
        <p:nvSpPr>
          <p:cNvPr id="3" name="Content Placeholder 2"/>
          <p:cNvSpPr>
            <a:spLocks noGrp="1"/>
          </p:cNvSpPr>
          <p:nvPr>
            <p:ph idx="1"/>
          </p:nvPr>
        </p:nvSpPr>
        <p:spPr/>
        <p:txBody>
          <a:bodyPr/>
          <a:lstStyle/>
          <a:p>
            <a:endParaRPr lang="en-US"/>
          </a:p>
        </p:txBody>
      </p:sp>
      <p:pic>
        <p:nvPicPr>
          <p:cNvPr id="292866" name="Picture 2" descr="C:\Users\Administrator\Pictures\360.jpg"/>
          <p:cNvPicPr>
            <a:picLocks noChangeAspect="1" noChangeArrowheads="1"/>
          </p:cNvPicPr>
          <p:nvPr/>
        </p:nvPicPr>
        <p:blipFill>
          <a:blip r:embed="rId2"/>
          <a:srcRect/>
          <a:stretch>
            <a:fillRect/>
          </a:stretch>
        </p:blipFill>
        <p:spPr bwMode="auto">
          <a:xfrm>
            <a:off x="457200" y="1593850"/>
            <a:ext cx="8305800" cy="5264150"/>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lstStyle/>
          <a:p>
            <a:pPr algn="ctr"/>
            <a:endParaRPr lang="en-US"/>
          </a:p>
        </p:txBody>
      </p:sp>
      <p:pic>
        <p:nvPicPr>
          <p:cNvPr id="297986" name="Picture 2" descr="C:\Users\Administrator\Pictures\360-degree-final-ppt-6-728.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lstStyle/>
          <a:p>
            <a:endParaRPr lang="en-US"/>
          </a:p>
        </p:txBody>
      </p:sp>
      <p:pic>
        <p:nvPicPr>
          <p:cNvPr id="302082" name="Picture 2" descr="C:\Users\Administrator\Pictures\360-degree-performance-appraisal-2-728.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24110"/>
            <a:ext cx="7772400" cy="823690"/>
          </a:xfrm>
        </p:spPr>
        <p:txBody>
          <a:bodyPr/>
          <a:lstStyle/>
          <a:p>
            <a:r>
              <a:rPr lang="en-US" b="1" dirty="0" smtClean="0"/>
              <a:t>How 360 Degree Feedback Works</a:t>
            </a:r>
            <a:endParaRPr lang="en-US" dirty="0"/>
          </a:p>
        </p:txBody>
      </p:sp>
      <p:pic>
        <p:nvPicPr>
          <p:cNvPr id="290818" name="Picture 2" descr="C:\Users\Administrator\Pictures\360-Project-Stages.png"/>
          <p:cNvPicPr>
            <a:picLocks noChangeAspect="1" noChangeArrowheads="1"/>
          </p:cNvPicPr>
          <p:nvPr/>
        </p:nvPicPr>
        <p:blipFill>
          <a:blip r:embed="rId2"/>
          <a:srcRect/>
          <a:stretch>
            <a:fillRect/>
          </a:stretch>
        </p:blipFill>
        <p:spPr bwMode="auto">
          <a:xfrm>
            <a:off x="1143000" y="1676399"/>
            <a:ext cx="6858000" cy="5019675"/>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lstStyle/>
          <a:p>
            <a:endParaRPr lang="en-US"/>
          </a:p>
        </p:txBody>
      </p:sp>
      <p:pic>
        <p:nvPicPr>
          <p:cNvPr id="299010" name="Picture 2" descr="C:\Users\Administrator\Pictures\360-degree-final-ppt-9-728.jpg"/>
          <p:cNvPicPr>
            <a:picLocks noChangeAspect="1" noChangeArrowheads="1"/>
          </p:cNvPicPr>
          <p:nvPr/>
        </p:nvPicPr>
        <p:blipFill>
          <a:blip r:embed="rId2"/>
          <a:srcRect/>
          <a:stretch>
            <a:fillRect/>
          </a:stretch>
        </p:blipFill>
        <p:spPr bwMode="auto">
          <a:xfrm>
            <a:off x="0" y="0"/>
            <a:ext cx="9144000" cy="7010400"/>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457200"/>
            <a:ext cx="6589199" cy="1447800"/>
          </a:xfrm>
        </p:spPr>
        <p:txBody>
          <a:bodyPr>
            <a:noAutofit/>
          </a:bodyPr>
          <a:lstStyle/>
          <a:p>
            <a:pPr algn="ctr"/>
            <a:r>
              <a:rPr lang="en-US" b="1" dirty="0" smtClean="0">
                <a:solidFill>
                  <a:srgbClr val="FF0000"/>
                </a:solidFill>
              </a:rPr>
              <a:t>Career wheel</a:t>
            </a:r>
            <a:br>
              <a:rPr lang="en-US" b="1" dirty="0" smtClean="0">
                <a:solidFill>
                  <a:srgbClr val="FF0000"/>
                </a:solidFill>
              </a:rPr>
            </a:br>
            <a:r>
              <a:rPr lang="fa-IR" b="1" dirty="0" smtClean="0">
                <a:solidFill>
                  <a:srgbClr val="FF0000"/>
                </a:solidFill>
              </a:rPr>
              <a:t>چرخ کارراهه</a:t>
            </a:r>
            <a:endParaRPr lang="en-US" b="1" dirty="0">
              <a:solidFill>
                <a:srgbClr val="FF0000"/>
              </a:solidFill>
            </a:endParaRPr>
          </a:p>
        </p:txBody>
      </p:sp>
      <p:pic>
        <p:nvPicPr>
          <p:cNvPr id="318466" name="Picture 2" descr="C:\Users\Administrator\Pictures\wheel-300x300.jpg"/>
          <p:cNvPicPr>
            <a:picLocks noChangeAspect="1" noChangeArrowheads="1"/>
          </p:cNvPicPr>
          <p:nvPr/>
        </p:nvPicPr>
        <p:blipFill>
          <a:blip r:embed="rId2"/>
          <a:srcRect/>
          <a:stretch>
            <a:fillRect/>
          </a:stretch>
        </p:blipFill>
        <p:spPr bwMode="auto">
          <a:xfrm>
            <a:off x="3048000" y="1981200"/>
            <a:ext cx="4267200" cy="3962400"/>
          </a:xfrm>
          <a:prstGeom prst="rect">
            <a:avLst/>
          </a:prstGeom>
          <a:noFill/>
        </p:spPr>
      </p:pic>
    </p:spTree>
    <p:extLst>
      <p:ext uri="{BB962C8B-B14F-4D97-AF65-F5344CB8AC3E}">
        <p14:creationId xmlns:p14="http://schemas.microsoft.com/office/powerpoint/2010/main" val="45957751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smtClean="0">
                <a:solidFill>
                  <a:srgbClr val="FF0000"/>
                </a:solidFill>
              </a:rPr>
              <a:t>Career wheel</a:t>
            </a:r>
            <a:br>
              <a:rPr lang="en-US" b="1" dirty="0" smtClean="0">
                <a:solidFill>
                  <a:srgbClr val="FF0000"/>
                </a:solidFill>
              </a:rPr>
            </a:br>
            <a:r>
              <a:rPr lang="fa-IR" b="1" dirty="0" smtClean="0">
                <a:solidFill>
                  <a:srgbClr val="FF0000"/>
                </a:solidFill>
              </a:rPr>
              <a:t>چرخ کارراهه</a:t>
            </a:r>
            <a:endParaRPr lang="en-US" b="1" dirty="0">
              <a:solidFill>
                <a:srgbClr val="FF0000"/>
              </a:solidFill>
            </a:endParaRPr>
          </a:p>
        </p:txBody>
      </p:sp>
      <p:pic>
        <p:nvPicPr>
          <p:cNvPr id="319490" name="Picture 2" descr="C:\Users\Administrator\Pictures\wheel-300x273.jpg"/>
          <p:cNvPicPr>
            <a:picLocks noChangeAspect="1" noChangeArrowheads="1"/>
          </p:cNvPicPr>
          <p:nvPr/>
        </p:nvPicPr>
        <p:blipFill>
          <a:blip r:embed="rId2"/>
          <a:srcRect/>
          <a:stretch>
            <a:fillRect/>
          </a:stretch>
        </p:blipFill>
        <p:spPr bwMode="auto">
          <a:xfrm>
            <a:off x="2819400" y="2209800"/>
            <a:ext cx="5175115" cy="4343400"/>
          </a:xfrm>
          <a:prstGeom prst="rect">
            <a:avLst/>
          </a:prstGeom>
          <a:noFill/>
        </p:spPr>
      </p:pic>
    </p:spTree>
    <p:extLst>
      <p:ext uri="{BB962C8B-B14F-4D97-AF65-F5344CB8AC3E}">
        <p14:creationId xmlns:p14="http://schemas.microsoft.com/office/powerpoint/2010/main" val="35146726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smtClean="0">
                <a:solidFill>
                  <a:srgbClr val="FF0000"/>
                </a:solidFill>
              </a:rPr>
              <a:t>Career wheel</a:t>
            </a:r>
            <a:br>
              <a:rPr lang="en-US" b="1" dirty="0" smtClean="0">
                <a:solidFill>
                  <a:srgbClr val="FF0000"/>
                </a:solidFill>
              </a:rPr>
            </a:br>
            <a:r>
              <a:rPr lang="fa-IR" b="1" dirty="0" smtClean="0">
                <a:solidFill>
                  <a:srgbClr val="FF0000"/>
                </a:solidFill>
              </a:rPr>
              <a:t>چرخ کارراهه</a:t>
            </a:r>
            <a:endParaRPr lang="en-US" b="1" dirty="0">
              <a:solidFill>
                <a:srgbClr val="FF0000"/>
              </a:solidFill>
            </a:endParaRPr>
          </a:p>
        </p:txBody>
      </p:sp>
      <p:pic>
        <p:nvPicPr>
          <p:cNvPr id="317442" name="Picture 2" descr="C:\Users\Administrator\Pictures\20111220144449_web2-team-management-wheel-model-english-small-converted-.jpg"/>
          <p:cNvPicPr>
            <a:picLocks noChangeAspect="1" noChangeArrowheads="1"/>
          </p:cNvPicPr>
          <p:nvPr/>
        </p:nvPicPr>
        <p:blipFill>
          <a:blip r:embed="rId2"/>
          <a:srcRect/>
          <a:stretch>
            <a:fillRect/>
          </a:stretch>
        </p:blipFill>
        <p:spPr bwMode="auto">
          <a:xfrm>
            <a:off x="2590800" y="1828800"/>
            <a:ext cx="5615940" cy="5029200"/>
          </a:xfrm>
          <a:prstGeom prst="rect">
            <a:avLst/>
          </a:prstGeom>
          <a:noFill/>
        </p:spPr>
      </p:pic>
    </p:spTree>
    <p:extLst>
      <p:ext uri="{BB962C8B-B14F-4D97-AF65-F5344CB8AC3E}">
        <p14:creationId xmlns:p14="http://schemas.microsoft.com/office/powerpoint/2010/main" val="60970383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166910"/>
            <a:ext cx="3886200" cy="1280890"/>
          </a:xfrm>
        </p:spPr>
        <p:txBody>
          <a:bodyPr>
            <a:noAutofit/>
          </a:bodyPr>
          <a:lstStyle/>
          <a:p>
            <a:pPr algn="ctr"/>
            <a:r>
              <a:rPr lang="en-US" b="1" dirty="0" smtClean="0">
                <a:solidFill>
                  <a:srgbClr val="FF0000"/>
                </a:solidFill>
              </a:rPr>
              <a:t>Career wheel</a:t>
            </a:r>
            <a:br>
              <a:rPr lang="en-US" b="1" dirty="0" smtClean="0">
                <a:solidFill>
                  <a:srgbClr val="FF0000"/>
                </a:solidFill>
              </a:rPr>
            </a:br>
            <a:r>
              <a:rPr lang="fa-IR" b="1" dirty="0" smtClean="0">
                <a:solidFill>
                  <a:srgbClr val="FF0000"/>
                </a:solidFill>
              </a:rPr>
              <a:t>چرخ کارراهه</a:t>
            </a:r>
            <a:endParaRPr lang="en-US" b="1" dirty="0">
              <a:solidFill>
                <a:srgbClr val="FF0000"/>
              </a:solidFill>
            </a:endParaRPr>
          </a:p>
        </p:txBody>
      </p:sp>
      <p:pic>
        <p:nvPicPr>
          <p:cNvPr id="315394" name="Picture 2" descr="C:\Users\Administrator\Pictures\wheelOfLifeExample.gif"/>
          <p:cNvPicPr>
            <a:picLocks noChangeAspect="1" noChangeArrowheads="1"/>
          </p:cNvPicPr>
          <p:nvPr/>
        </p:nvPicPr>
        <p:blipFill>
          <a:blip r:embed="rId2"/>
          <a:srcRect/>
          <a:stretch>
            <a:fillRect/>
          </a:stretch>
        </p:blipFill>
        <p:spPr bwMode="auto">
          <a:xfrm>
            <a:off x="1752600" y="1436428"/>
            <a:ext cx="6705600" cy="5410199"/>
          </a:xfrm>
          <a:prstGeom prst="rect">
            <a:avLst/>
          </a:prstGeom>
          <a:noFill/>
        </p:spPr>
      </p:pic>
    </p:spTree>
    <p:extLst>
      <p:ext uri="{BB962C8B-B14F-4D97-AF65-F5344CB8AC3E}">
        <p14:creationId xmlns:p14="http://schemas.microsoft.com/office/powerpoint/2010/main" val="349466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609600"/>
            <a:ext cx="7086600" cy="5410200"/>
          </a:xfrm>
        </p:spPr>
        <p:txBody>
          <a:bodyPr>
            <a:noAutofit/>
          </a:bodyPr>
          <a:lstStyle/>
          <a:p>
            <a:pPr marR="0" algn="ctr" rtl="1" eaLnBrk="1" fontAlgn="auto" hangingPunct="1">
              <a:lnSpc>
                <a:spcPct val="150000"/>
              </a:lnSpc>
              <a:spcAft>
                <a:spcPts val="0"/>
              </a:spcAft>
              <a:buFont typeface="Wingdings 3"/>
              <a:buNone/>
              <a:defRPr/>
            </a:pPr>
            <a:r>
              <a:rPr lang="en-US" sz="3600" b="1" dirty="0" smtClean="0">
                <a:solidFill>
                  <a:srgbClr val="00B050"/>
                </a:solidFill>
                <a:latin typeface="B Tahoma" pitchFamily="34" charset="0"/>
                <a:ea typeface="B Tahoma" pitchFamily="34" charset="0"/>
                <a:cs typeface="B Titr" pitchFamily="2" charset="-78"/>
              </a:rPr>
              <a:t>     </a:t>
            </a:r>
            <a:r>
              <a:rPr lang="fa-IR" sz="3600" b="1" dirty="0" smtClean="0">
                <a:solidFill>
                  <a:srgbClr val="00B050"/>
                </a:solidFill>
                <a:latin typeface="B Tahoma" pitchFamily="34" charset="0"/>
                <a:ea typeface="B Tahoma" pitchFamily="34" charset="0"/>
                <a:cs typeface="B Titr" pitchFamily="2" charset="-78"/>
              </a:rPr>
              <a:t>اگر بپذيريم که:</a:t>
            </a:r>
          </a:p>
          <a:p>
            <a:pPr marR="0" rtl="1" eaLnBrk="1" fontAlgn="auto" hangingPunct="1">
              <a:lnSpc>
                <a:spcPct val="150000"/>
              </a:lnSpc>
              <a:spcAft>
                <a:spcPts val="0"/>
              </a:spcAft>
              <a:buFont typeface="Wingdings 3"/>
              <a:buNone/>
              <a:defRPr/>
            </a:pPr>
            <a:endParaRPr lang="fa-IR" sz="1400" b="1" dirty="0" smtClean="0">
              <a:solidFill>
                <a:srgbClr val="1F0F13"/>
              </a:solidFill>
              <a:latin typeface="B Tahoma" pitchFamily="34" charset="0"/>
              <a:ea typeface="B Tahoma" pitchFamily="34" charset="0"/>
              <a:cs typeface="B Tahoma" pitchFamily="34" charset="0"/>
            </a:endParaRPr>
          </a:p>
          <a:p>
            <a:pPr marR="0" algn="ctr" rtl="1" eaLnBrk="1" fontAlgn="auto" hangingPunct="1">
              <a:lnSpc>
                <a:spcPct val="150000"/>
              </a:lnSpc>
              <a:spcAft>
                <a:spcPts val="0"/>
              </a:spcAft>
              <a:buClr>
                <a:srgbClr val="7030A0"/>
              </a:buClr>
              <a:buFont typeface="Wingdings 3"/>
              <a:buNone/>
              <a:defRPr/>
            </a:pPr>
            <a:r>
              <a:rPr lang="fa-IR" sz="3200" b="1" dirty="0" smtClean="0">
                <a:solidFill>
                  <a:schemeClr val="tx1"/>
                </a:solidFill>
                <a:latin typeface="B Tahoma" pitchFamily="34" charset="0"/>
                <a:ea typeface="B Tahoma" pitchFamily="34" charset="0"/>
                <a:cs typeface="B Titr" pitchFamily="2" charset="-78"/>
              </a:rPr>
              <a:t>انسان مهمترين و با ارزش ترين دارايی های سازمان است</a:t>
            </a:r>
            <a:r>
              <a:rPr lang="en-US" sz="3200" b="1" dirty="0" smtClean="0">
                <a:solidFill>
                  <a:schemeClr val="tx1"/>
                </a:solidFill>
                <a:latin typeface="B Tahoma" pitchFamily="34" charset="0"/>
                <a:ea typeface="B Tahoma" pitchFamily="34" charset="0"/>
                <a:cs typeface="B Titr" pitchFamily="2" charset="-78"/>
              </a:rPr>
              <a:t>.</a:t>
            </a:r>
          </a:p>
          <a:p>
            <a:pPr marR="0" rtl="1" eaLnBrk="1" fontAlgn="auto" hangingPunct="1">
              <a:lnSpc>
                <a:spcPct val="150000"/>
              </a:lnSpc>
              <a:spcAft>
                <a:spcPts val="0"/>
              </a:spcAft>
              <a:buClr>
                <a:srgbClr val="7030A0"/>
              </a:buClr>
              <a:buFont typeface="Wingdings 3"/>
              <a:buNone/>
              <a:defRPr/>
            </a:pPr>
            <a:endParaRPr lang="fa-IR" sz="900" b="1" dirty="0" smtClean="0">
              <a:solidFill>
                <a:srgbClr val="3F1E25"/>
              </a:solidFill>
              <a:effectLst>
                <a:outerShdw blurRad="38100" dist="38100" dir="2700000" algn="tl">
                  <a:srgbClr val="C0C0C0"/>
                </a:outerShdw>
              </a:effectLst>
              <a:latin typeface="B Tahoma" pitchFamily="34" charset="0"/>
              <a:ea typeface="B Tahoma" pitchFamily="34" charset="0"/>
              <a:cs typeface="B Tahoma" pitchFamily="34" charset="0"/>
            </a:endParaRPr>
          </a:p>
          <a:p>
            <a:pPr marR="0" algn="ctr" rtl="1" eaLnBrk="1" fontAlgn="auto" hangingPunct="1">
              <a:lnSpc>
                <a:spcPct val="150000"/>
              </a:lnSpc>
              <a:spcAft>
                <a:spcPts val="0"/>
              </a:spcAft>
              <a:buClr>
                <a:srgbClr val="7030A0"/>
              </a:buClr>
              <a:buFont typeface="Wingdings 3"/>
              <a:buNone/>
              <a:defRPr/>
            </a:pPr>
            <a:r>
              <a:rPr lang="en-US" sz="4000" b="1" dirty="0" smtClean="0">
                <a:solidFill>
                  <a:srgbClr val="FF0000"/>
                </a:solidFill>
                <a:latin typeface="Times New Roman" pitchFamily="18" charset="0"/>
                <a:ea typeface="B Tahoma" pitchFamily="34" charset="0"/>
                <a:cs typeface="Times New Roman" pitchFamily="18" charset="0"/>
              </a:rPr>
              <a:t>“Intangible Assets”</a:t>
            </a:r>
          </a:p>
        </p:txBody>
      </p:sp>
    </p:spTree>
  </p:cSld>
  <p:clrMapOvr>
    <a:masterClrMapping/>
  </p:clrMapOvr>
  <p:transition>
    <p:cover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76200"/>
            <a:ext cx="3312599" cy="1295400"/>
          </a:xfrm>
        </p:spPr>
        <p:txBody>
          <a:bodyPr>
            <a:noAutofit/>
          </a:bodyPr>
          <a:lstStyle/>
          <a:p>
            <a:r>
              <a:rPr lang="en-US" b="1" dirty="0" smtClean="0">
                <a:solidFill>
                  <a:srgbClr val="FF0000"/>
                </a:solidFill>
              </a:rPr>
              <a:t>Career wheel</a:t>
            </a:r>
            <a:br>
              <a:rPr lang="en-US" b="1" dirty="0" smtClean="0">
                <a:solidFill>
                  <a:srgbClr val="FF0000"/>
                </a:solidFill>
              </a:rPr>
            </a:br>
            <a:r>
              <a:rPr lang="fa-IR" b="1" dirty="0" smtClean="0">
                <a:solidFill>
                  <a:srgbClr val="FF0000"/>
                </a:solidFill>
              </a:rPr>
              <a:t>چرخ کارراهه</a:t>
            </a:r>
            <a:endParaRPr lang="en-US" b="1" dirty="0">
              <a:solidFill>
                <a:srgbClr val="FF0000"/>
              </a:solidFill>
            </a:endParaRPr>
          </a:p>
        </p:txBody>
      </p:sp>
      <p:pic>
        <p:nvPicPr>
          <p:cNvPr id="314370" name="Picture 2" descr="C:\Users\Administrator\Pictures\my-self-report.jpg"/>
          <p:cNvPicPr>
            <a:picLocks noChangeAspect="1" noChangeArrowheads="1"/>
          </p:cNvPicPr>
          <p:nvPr/>
        </p:nvPicPr>
        <p:blipFill>
          <a:blip r:embed="rId2"/>
          <a:srcRect/>
          <a:stretch>
            <a:fillRect/>
          </a:stretch>
        </p:blipFill>
        <p:spPr bwMode="auto">
          <a:xfrm>
            <a:off x="1905000" y="1447800"/>
            <a:ext cx="6248400" cy="5410200"/>
          </a:xfrm>
          <a:prstGeom prst="rect">
            <a:avLst/>
          </a:prstGeom>
          <a:noFill/>
        </p:spPr>
      </p:pic>
    </p:spTree>
    <p:extLst>
      <p:ext uri="{BB962C8B-B14F-4D97-AF65-F5344CB8AC3E}">
        <p14:creationId xmlns:p14="http://schemas.microsoft.com/office/powerpoint/2010/main" val="6059838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5400" b="1" dirty="0" smtClean="0">
                <a:solidFill>
                  <a:srgbClr val="FF0000"/>
                </a:solidFill>
              </a:rPr>
              <a:t>ما چه کرده ایم ؟</a:t>
            </a:r>
            <a:endParaRPr lang="en-US" sz="5400" b="1" dirty="0">
              <a:solidFill>
                <a:srgbClr val="FF0000"/>
              </a:solidFill>
            </a:endParaRPr>
          </a:p>
        </p:txBody>
      </p:sp>
      <p:sp>
        <p:nvSpPr>
          <p:cNvPr id="3" name="Content Placeholder 2"/>
          <p:cNvSpPr>
            <a:spLocks noGrp="1"/>
          </p:cNvSpPr>
          <p:nvPr>
            <p:ph idx="1"/>
          </p:nvPr>
        </p:nvSpPr>
        <p:spPr>
          <a:xfrm>
            <a:off x="457199" y="2133600"/>
            <a:ext cx="8077201" cy="4419600"/>
          </a:xfrm>
        </p:spPr>
        <p:txBody>
          <a:bodyPr>
            <a:normAutofit/>
          </a:bodyPr>
          <a:lstStyle/>
          <a:p>
            <a:pPr algn="just" rtl="1"/>
            <a:r>
              <a:rPr lang="fa-IR" sz="4400" b="1" dirty="0" smtClean="0">
                <a:cs typeface="B Nazanin" panose="00000400000000000000" pitchFamily="2" charset="-78"/>
              </a:rPr>
              <a:t>پروژه مدیریت عملکرد را در قالب ارزیابی عملکرد مدیران با رویکرد باز خور 360 تعریف و اجرا کردیم</a:t>
            </a:r>
          </a:p>
          <a:p>
            <a:pPr algn="ctr" rtl="0"/>
            <a:r>
              <a:rPr lang="en-US" sz="4400" b="1" dirty="0" smtClean="0"/>
              <a:t>Performance management project</a:t>
            </a:r>
            <a:r>
              <a:rPr lang="fa-IR" sz="4400" b="1" dirty="0" smtClean="0"/>
              <a:t> </a:t>
            </a:r>
            <a:r>
              <a:rPr lang="en-US" sz="4400" b="1" dirty="0" smtClean="0"/>
              <a:t>with using 360 feedback approach</a:t>
            </a:r>
            <a:endParaRPr lang="en-US" sz="4400" b="1"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9" y="471710"/>
            <a:ext cx="7391401" cy="1280890"/>
          </a:xfrm>
        </p:spPr>
        <p:txBody>
          <a:bodyPr>
            <a:normAutofit/>
          </a:bodyPr>
          <a:lstStyle/>
          <a:p>
            <a:pPr algn="ctr" rtl="0"/>
            <a:r>
              <a:rPr lang="fa-IR" sz="5400" b="1" dirty="0" smtClean="0">
                <a:solidFill>
                  <a:srgbClr val="FF0000"/>
                </a:solidFill>
                <a:cs typeface="B Nazanin" panose="00000400000000000000" pitchFamily="2" charset="-78"/>
              </a:rPr>
              <a:t>مدیریت عملکرد و ارزیابی</a:t>
            </a:r>
            <a:endParaRPr lang="en-US" sz="5400" b="1" dirty="0">
              <a:solidFill>
                <a:srgbClr val="FF0000"/>
              </a:solidFill>
              <a:cs typeface="B Nazanin" panose="00000400000000000000" pitchFamily="2" charset="-78"/>
            </a:endParaRPr>
          </a:p>
        </p:txBody>
      </p:sp>
      <p:sp>
        <p:nvSpPr>
          <p:cNvPr id="3" name="Content Placeholder 2"/>
          <p:cNvSpPr>
            <a:spLocks noGrp="1"/>
          </p:cNvSpPr>
          <p:nvPr>
            <p:ph idx="1"/>
          </p:nvPr>
        </p:nvSpPr>
        <p:spPr>
          <a:xfrm>
            <a:off x="685801" y="2133600"/>
            <a:ext cx="7848600" cy="3777622"/>
          </a:xfrm>
        </p:spPr>
        <p:txBody>
          <a:bodyPr>
            <a:normAutofit fontScale="92500" lnSpcReduction="10000"/>
          </a:bodyPr>
          <a:lstStyle/>
          <a:p>
            <a:pPr algn="r">
              <a:buNone/>
            </a:pPr>
            <a:r>
              <a:rPr lang="fa-IR" sz="4000" b="1" dirty="0" smtClean="0"/>
              <a:t>1- فردی</a:t>
            </a:r>
            <a:endParaRPr lang="en-US" sz="4000" b="1" dirty="0" smtClean="0"/>
          </a:p>
          <a:p>
            <a:pPr algn="l" rtl="0">
              <a:buNone/>
            </a:pPr>
            <a:r>
              <a:rPr lang="en-US" sz="4000" b="1" dirty="0" smtClean="0"/>
              <a:t>1-Individual</a:t>
            </a:r>
          </a:p>
          <a:p>
            <a:pPr algn="r">
              <a:buNone/>
            </a:pPr>
            <a:r>
              <a:rPr lang="fa-IR" sz="4000" b="1" dirty="0" smtClean="0"/>
              <a:t> 2- گروهی</a:t>
            </a:r>
          </a:p>
          <a:p>
            <a:pPr algn="l" rtl="0">
              <a:buNone/>
            </a:pPr>
            <a:r>
              <a:rPr lang="en-US" sz="4000" b="1" dirty="0" smtClean="0"/>
              <a:t>2- Group</a:t>
            </a:r>
          </a:p>
          <a:p>
            <a:pPr algn="r">
              <a:buNone/>
            </a:pPr>
            <a:r>
              <a:rPr lang="en-US" sz="4000" b="1" dirty="0" smtClean="0"/>
              <a:t> </a:t>
            </a:r>
            <a:r>
              <a:rPr lang="fa-IR" sz="4000" b="1" dirty="0" smtClean="0"/>
              <a:t> 3-سازمانی</a:t>
            </a:r>
          </a:p>
          <a:p>
            <a:pPr algn="l" rtl="0">
              <a:buNone/>
            </a:pPr>
            <a:r>
              <a:rPr lang="en-US" sz="4000" b="1" dirty="0"/>
              <a:t>3</a:t>
            </a:r>
            <a:r>
              <a:rPr lang="en-US" sz="4000" b="1" dirty="0" smtClean="0"/>
              <a:t>- Organization</a:t>
            </a:r>
          </a:p>
        </p:txBody>
      </p:sp>
    </p:spTree>
    <p:extLst>
      <p:ext uri="{BB962C8B-B14F-4D97-AF65-F5344CB8AC3E}">
        <p14:creationId xmlns:p14="http://schemas.microsoft.com/office/powerpoint/2010/main" val="110403482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5400" b="1" u="sng" dirty="0" smtClean="0">
                <a:solidFill>
                  <a:srgbClr val="FF0000"/>
                </a:solidFill>
                <a:cs typeface="B Nazanin" panose="00000400000000000000" pitchFamily="2" charset="-78"/>
              </a:rPr>
              <a:t>مراحل کلی اجرای پروژه :</a:t>
            </a:r>
            <a:endParaRPr lang="en-US" sz="5400" b="1" u="sng" dirty="0">
              <a:solidFill>
                <a:srgbClr val="FF0000"/>
              </a:solidFill>
              <a:cs typeface="B Nazanin" panose="00000400000000000000" pitchFamily="2" charset="-78"/>
            </a:endParaRPr>
          </a:p>
        </p:txBody>
      </p:sp>
      <p:sp>
        <p:nvSpPr>
          <p:cNvPr id="3" name="Content Placeholder 2"/>
          <p:cNvSpPr>
            <a:spLocks noGrp="1"/>
          </p:cNvSpPr>
          <p:nvPr>
            <p:ph idx="1"/>
          </p:nvPr>
        </p:nvSpPr>
        <p:spPr>
          <a:xfrm>
            <a:off x="609600" y="2133600"/>
            <a:ext cx="8305799" cy="3777622"/>
          </a:xfrm>
        </p:spPr>
        <p:txBody>
          <a:bodyPr>
            <a:normAutofit/>
          </a:bodyPr>
          <a:lstStyle/>
          <a:p>
            <a:r>
              <a:rPr lang="fa-IR" sz="4800" b="1" dirty="0" smtClean="0">
                <a:cs typeface="B Nazanin" panose="00000400000000000000" pitchFamily="2" charset="-78"/>
              </a:rPr>
              <a:t>بررسی اخرین یافته های نوین</a:t>
            </a:r>
          </a:p>
          <a:p>
            <a:r>
              <a:rPr lang="fa-IR" sz="4800" b="1" dirty="0" smtClean="0">
                <a:cs typeface="B Nazanin" panose="00000400000000000000" pitchFamily="2" charset="-78"/>
              </a:rPr>
              <a:t>بومی سازی سامانه های تحلیلی</a:t>
            </a:r>
          </a:p>
          <a:p>
            <a:r>
              <a:rPr lang="fa-IR" sz="4800" b="1" dirty="0" smtClean="0">
                <a:cs typeface="B Nazanin" panose="00000400000000000000" pitchFamily="2" charset="-78"/>
              </a:rPr>
              <a:t>تدوین پرسشنامه ها</a:t>
            </a:r>
          </a:p>
          <a:p>
            <a:r>
              <a:rPr lang="fa-IR" sz="4800" b="1" dirty="0" smtClean="0">
                <a:cs typeface="B Nazanin" panose="00000400000000000000" pitchFamily="2" charset="-78"/>
              </a:rPr>
              <a:t>اجرای خود ارزیابی</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743200"/>
            <a:ext cx="8839199" cy="3733800"/>
          </a:xfrm>
        </p:spPr>
        <p:txBody>
          <a:bodyPr>
            <a:noAutofit/>
          </a:bodyPr>
          <a:lstStyle/>
          <a:p>
            <a:pPr rtl="1"/>
            <a:r>
              <a:rPr lang="fa-IR" sz="4000" b="1" dirty="0" smtClean="0">
                <a:cs typeface="B Nazanin" panose="00000400000000000000" pitchFamily="2" charset="-78"/>
              </a:rPr>
              <a:t>استخراج و تحلیل نتایج</a:t>
            </a:r>
            <a:r>
              <a:rPr lang="en-US" sz="4000" b="1" dirty="0" smtClean="0">
                <a:cs typeface="B Nazanin" panose="00000400000000000000" pitchFamily="2" charset="-78"/>
              </a:rPr>
              <a:t> </a:t>
            </a:r>
            <a:r>
              <a:rPr lang="fa-IR" sz="4000" b="1" dirty="0" smtClean="0">
                <a:cs typeface="B Nazanin" panose="00000400000000000000" pitchFamily="2" charset="-78"/>
              </a:rPr>
              <a:t>ارایه نقاط بهبود اولیه</a:t>
            </a:r>
          </a:p>
          <a:p>
            <a:pPr rtl="1"/>
            <a:r>
              <a:rPr lang="fa-IR" sz="4000" b="1" dirty="0" smtClean="0">
                <a:cs typeface="B Nazanin" panose="00000400000000000000" pitchFamily="2" charset="-78"/>
              </a:rPr>
              <a:t>تدوین پرسشنامه های مربوط به زیر دستان</a:t>
            </a:r>
          </a:p>
          <a:p>
            <a:pPr rtl="1"/>
            <a:r>
              <a:rPr lang="fa-IR" sz="4000" b="1" dirty="0" smtClean="0">
                <a:cs typeface="B Nazanin" panose="00000400000000000000" pitchFamily="2" charset="-78"/>
              </a:rPr>
              <a:t>تحلیل و مقایسه دو پرسشنامه</a:t>
            </a:r>
          </a:p>
          <a:p>
            <a:pPr rtl="1"/>
            <a:r>
              <a:rPr lang="fa-IR" sz="4000" b="1" dirty="0" smtClean="0">
                <a:cs typeface="B Nazanin" panose="00000400000000000000" pitchFamily="2" charset="-78"/>
              </a:rPr>
              <a:t>ارایه برنامه های یاد گیری و بهبود</a:t>
            </a:r>
          </a:p>
          <a:p>
            <a:pPr rtl="1"/>
            <a:endParaRPr lang="en-US" sz="4000" b="1" dirty="0">
              <a:cs typeface="B Nazanin" panose="00000400000000000000" pitchFamily="2" charset="-78"/>
            </a:endParaRPr>
          </a:p>
        </p:txBody>
      </p:sp>
      <p:sp>
        <p:nvSpPr>
          <p:cNvPr id="5" name="Title 1"/>
          <p:cNvSpPr>
            <a:spLocks noGrp="1"/>
          </p:cNvSpPr>
          <p:nvPr>
            <p:ph type="title"/>
          </p:nvPr>
        </p:nvSpPr>
        <p:spPr/>
        <p:txBody>
          <a:bodyPr>
            <a:normAutofit/>
          </a:bodyPr>
          <a:lstStyle/>
          <a:p>
            <a:r>
              <a:rPr lang="fa-IR" sz="5400" b="1" u="sng" dirty="0" smtClean="0">
                <a:solidFill>
                  <a:srgbClr val="FF0000"/>
                </a:solidFill>
                <a:cs typeface="B Nazanin" panose="00000400000000000000" pitchFamily="2" charset="-78"/>
              </a:rPr>
              <a:t>مراحل کلی اجرای پروژه :</a:t>
            </a:r>
            <a:endParaRPr lang="en-US" sz="5400" b="1" u="sng" dirty="0">
              <a:solidFill>
                <a:srgbClr val="FF0000"/>
              </a:solidFill>
              <a:cs typeface="B Nazanin" panose="00000400000000000000" pitchFamily="2" charset="-78"/>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94914" name="Picture 2" descr="C:\Users\Administrator\Pictures\large_spider.jpg"/>
          <p:cNvPicPr>
            <a:picLocks noChangeAspect="1" noChangeArrowheads="1"/>
          </p:cNvPicPr>
          <p:nvPr/>
        </p:nvPicPr>
        <p:blipFill>
          <a:blip r:embed="rId3"/>
          <a:srcRect/>
          <a:stretch>
            <a:fillRect/>
          </a:stretch>
        </p:blipFill>
        <p:spPr bwMode="auto">
          <a:xfrm>
            <a:off x="0" y="0"/>
            <a:ext cx="9143999" cy="6858000"/>
          </a:xfrm>
          <a:prstGeom prst="rect">
            <a:avLst/>
          </a:prstGeom>
          <a:noFill/>
        </p:spPr>
      </p:pic>
    </p:spTree>
    <p:extLst>
      <p:ext uri="{BB962C8B-B14F-4D97-AF65-F5344CB8AC3E}">
        <p14:creationId xmlns:p14="http://schemas.microsoft.com/office/powerpoint/2010/main" val="349883442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6000" b="1" dirty="0" smtClean="0">
                <a:solidFill>
                  <a:srgbClr val="FF0000"/>
                </a:solidFill>
              </a:rPr>
              <a:t>نکته قابل توجه :</a:t>
            </a:r>
            <a:endParaRPr lang="en-US" sz="6000" b="1" dirty="0">
              <a:solidFill>
                <a:srgbClr val="FF0000"/>
              </a:solidFill>
            </a:endParaRPr>
          </a:p>
        </p:txBody>
      </p:sp>
      <p:sp>
        <p:nvSpPr>
          <p:cNvPr id="3" name="Content Placeholder 2"/>
          <p:cNvSpPr>
            <a:spLocks noGrp="1"/>
          </p:cNvSpPr>
          <p:nvPr>
            <p:ph idx="1"/>
          </p:nvPr>
        </p:nvSpPr>
        <p:spPr>
          <a:xfrm>
            <a:off x="0" y="2133600"/>
            <a:ext cx="9143999" cy="3777622"/>
          </a:xfrm>
        </p:spPr>
        <p:txBody>
          <a:bodyPr>
            <a:normAutofit/>
          </a:bodyPr>
          <a:lstStyle/>
          <a:p>
            <a:pPr algn="ctr"/>
            <a:endParaRPr lang="fa-IR" sz="5400" b="1" dirty="0" smtClean="0">
              <a:cs typeface="B Nazanin" panose="00000400000000000000" pitchFamily="2" charset="-78"/>
            </a:endParaRPr>
          </a:p>
          <a:p>
            <a:pPr algn="ctr"/>
            <a:r>
              <a:rPr lang="fa-IR" sz="5400" b="1" dirty="0" smtClean="0">
                <a:cs typeface="B Nazanin" panose="00000400000000000000" pitchFamily="2" charset="-78"/>
              </a:rPr>
              <a:t>پروژه مذ کور تا مرحله باز خو ر 180درجه انجام شده است</a:t>
            </a:r>
            <a:r>
              <a:rPr lang="en-US" sz="5400" b="1" dirty="0">
                <a:cs typeface="B Nazanin" panose="00000400000000000000" pitchFamily="2" charset="-78"/>
              </a:rPr>
              <a:t> !!</a:t>
            </a:r>
            <a:r>
              <a:rPr lang="fa-IR" sz="5400" b="1" dirty="0">
                <a:cs typeface="B Nazanin" panose="00000400000000000000" pitchFamily="2" charset="-78"/>
              </a:rPr>
              <a:t> </a:t>
            </a:r>
            <a:endParaRPr lang="fa-IR" sz="5400" b="1" dirty="0" smtClean="0">
              <a:cs typeface="B Nazanin" panose="00000400000000000000" pitchFamily="2" charset="-78"/>
            </a:endParaRPr>
          </a:p>
          <a:p>
            <a:pPr marL="0" indent="0" algn="ctr">
              <a:buNone/>
            </a:pPr>
            <a:endParaRPr lang="en-US" sz="5400" b="1" dirty="0">
              <a:cs typeface="B Nazanin" panose="00000400000000000000" pitchFamily="2" charset="-78"/>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95938" name="Picture 2" descr="C:\Users\Administrator\Pictures\SARA-Model.jpg"/>
          <p:cNvPicPr>
            <a:picLocks noChangeAspect="1" noChangeArrowheads="1"/>
          </p:cNvPicPr>
          <p:nvPr/>
        </p:nvPicPr>
        <p:blipFill>
          <a:blip r:embed="rId2"/>
          <a:srcRect/>
          <a:stretch>
            <a:fillRect/>
          </a:stretch>
        </p:blipFill>
        <p:spPr bwMode="auto">
          <a:xfrm>
            <a:off x="0" y="1"/>
            <a:ext cx="9144000" cy="6858000"/>
          </a:xfrm>
          <a:prstGeom prst="rect">
            <a:avLst/>
          </a:prstGeom>
          <a:noFill/>
        </p:spPr>
      </p:pic>
      <p:sp>
        <p:nvSpPr>
          <p:cNvPr id="5" name="Rectangle 4"/>
          <p:cNvSpPr/>
          <p:nvPr/>
        </p:nvSpPr>
        <p:spPr>
          <a:xfrm>
            <a:off x="609600" y="0"/>
            <a:ext cx="13716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400" b="1" u="sng" dirty="0" smtClean="0">
                <a:solidFill>
                  <a:srgbClr val="FF0000"/>
                </a:solidFill>
                <a:cs typeface="B Nazanin" panose="00000400000000000000" pitchFamily="2" charset="-78"/>
              </a:rPr>
              <a:t>در جدید ترین مطالعات تاکید بر:</a:t>
            </a:r>
            <a:endParaRPr lang="en-US" sz="4400" b="1" u="sng" dirty="0">
              <a:solidFill>
                <a:srgbClr val="FF0000"/>
              </a:solidFill>
              <a:cs typeface="B Nazanin" panose="00000400000000000000" pitchFamily="2" charset="-78"/>
            </a:endParaRPr>
          </a:p>
        </p:txBody>
      </p:sp>
      <p:sp>
        <p:nvSpPr>
          <p:cNvPr id="3" name="Content Placeholder 2"/>
          <p:cNvSpPr>
            <a:spLocks noGrp="1"/>
          </p:cNvSpPr>
          <p:nvPr>
            <p:ph idx="1"/>
          </p:nvPr>
        </p:nvSpPr>
        <p:spPr>
          <a:xfrm>
            <a:off x="685801" y="1752600"/>
            <a:ext cx="7848600" cy="4800600"/>
          </a:xfrm>
        </p:spPr>
        <p:txBody>
          <a:bodyPr>
            <a:normAutofit fontScale="47500" lnSpcReduction="20000"/>
          </a:bodyPr>
          <a:lstStyle/>
          <a:p>
            <a:endParaRPr lang="en-US" sz="5600" b="1" dirty="0" smtClean="0">
              <a:cs typeface="B Nazanin" panose="00000400000000000000" pitchFamily="2" charset="-78"/>
            </a:endParaRPr>
          </a:p>
          <a:p>
            <a:r>
              <a:rPr lang="fa-IR" sz="11400" b="1" dirty="0" smtClean="0">
                <a:cs typeface="B Nazanin" panose="00000400000000000000" pitchFamily="2" charset="-78"/>
              </a:rPr>
              <a:t>دانش پنهان</a:t>
            </a:r>
          </a:p>
          <a:p>
            <a:r>
              <a:rPr lang="fa-IR" sz="11400" b="1" dirty="0" smtClean="0">
                <a:cs typeface="B Nazanin" panose="00000400000000000000" pitchFamily="2" charset="-78"/>
              </a:rPr>
              <a:t>بهره وری</a:t>
            </a:r>
          </a:p>
          <a:p>
            <a:r>
              <a:rPr lang="fa-IR" sz="11400" b="1" dirty="0" smtClean="0">
                <a:cs typeface="B Nazanin" panose="00000400000000000000" pitchFamily="2" charset="-78"/>
              </a:rPr>
              <a:t>کار گروهی</a:t>
            </a:r>
          </a:p>
          <a:p>
            <a:r>
              <a:rPr lang="fa-IR" sz="11400" b="1" dirty="0" smtClean="0">
                <a:cs typeface="B Nazanin" panose="00000400000000000000" pitchFamily="2" charset="-78"/>
              </a:rPr>
              <a:t>قدرت رهبری</a:t>
            </a:r>
          </a:p>
          <a:p>
            <a:endParaRPr lang="fa-IR" dirty="0" smtClean="0">
              <a:cs typeface="B Nazanin" panose="00000400000000000000" pitchFamily="2" charset="-78"/>
            </a:endParaRPr>
          </a:p>
          <a:p>
            <a:endParaRPr lang="fa-IR" dirty="0" smtClean="0">
              <a:cs typeface="B Nazanin" panose="00000400000000000000" pitchFamily="2" charset="-78"/>
            </a:endParaRPr>
          </a:p>
          <a:p>
            <a:endParaRPr lang="fa-IR" dirty="0" smtClean="0">
              <a:cs typeface="B Nazanin" panose="00000400000000000000" pitchFamily="2" charset="-78"/>
            </a:endParaRPr>
          </a:p>
          <a:p>
            <a:pPr rtl="0"/>
            <a:r>
              <a:rPr lang="en-US" sz="5800" b="1" dirty="0" smtClean="0">
                <a:solidFill>
                  <a:srgbClr val="FF0000"/>
                </a:solidFill>
                <a:cs typeface="B Nazanin" panose="00000400000000000000" pitchFamily="2" charset="-78"/>
              </a:rPr>
              <a:t>Ref : www.123facebooksurvey.com</a:t>
            </a:r>
            <a:endParaRPr lang="en-US" sz="5800" b="1" dirty="0">
              <a:solidFill>
                <a:srgbClr val="FF0000"/>
              </a:solidFill>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800" b="1" u="sng" dirty="0" smtClean="0">
                <a:solidFill>
                  <a:srgbClr val="FF0000"/>
                </a:solidFill>
              </a:rPr>
              <a:t>پیشنهاد و کلام آخر :</a:t>
            </a:r>
            <a:endParaRPr lang="en-US" sz="4800" b="1" u="sng"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ctr"/>
            <a:r>
              <a:rPr lang="fa-IR" sz="4000" b="1" dirty="0" smtClean="0"/>
              <a:t>یک چرخ ارزیابی عملکرد را برای مدیران طراحی کرده و آن را به حرکت در آورید</a:t>
            </a:r>
          </a:p>
          <a:p>
            <a:pPr algn="ctr"/>
            <a:endParaRPr lang="fa-IR" sz="4000" b="1" dirty="0" smtClean="0"/>
          </a:p>
          <a:p>
            <a:pPr algn="ctr"/>
            <a:r>
              <a:rPr lang="en-US" sz="4000" b="1" dirty="0" smtClean="0"/>
              <a:t>Planning and moving an assessment wheel for managers</a:t>
            </a:r>
            <a:endParaRPr lang="en-US" sz="4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304800"/>
            <a:ext cx="8382000" cy="5105400"/>
          </a:xfrm>
        </p:spPr>
        <p:txBody>
          <a:bodyPr>
            <a:noAutofit/>
          </a:bodyPr>
          <a:lstStyle/>
          <a:p>
            <a:pPr marR="0" algn="ctr" rtl="1" eaLnBrk="1" hangingPunct="1">
              <a:lnSpc>
                <a:spcPct val="150000"/>
              </a:lnSpc>
              <a:defRPr/>
            </a:pPr>
            <a:r>
              <a:rPr lang="fa-IR" sz="4000" b="1" dirty="0" smtClean="0">
                <a:solidFill>
                  <a:srgbClr val="00B050"/>
                </a:solidFill>
                <a:latin typeface="B Tahoma"/>
                <a:ea typeface="B Tahoma"/>
                <a:cs typeface="B Titr" pitchFamily="2" charset="-78"/>
              </a:rPr>
              <a:t>و اگر بپذيريم:</a:t>
            </a:r>
          </a:p>
          <a:p>
            <a:pPr marR="0" rtl="1" eaLnBrk="1" hangingPunct="1">
              <a:lnSpc>
                <a:spcPct val="150000"/>
              </a:lnSpc>
              <a:defRPr/>
            </a:pPr>
            <a:endParaRPr lang="fa-IR" sz="1800" b="1" dirty="0" smtClean="0">
              <a:solidFill>
                <a:srgbClr val="1F0F13"/>
              </a:solidFill>
              <a:latin typeface="B Tahoma"/>
              <a:ea typeface="B Tahoma"/>
              <a:cs typeface="B Titr" pitchFamily="2" charset="-78"/>
            </a:endParaRPr>
          </a:p>
          <a:p>
            <a:pPr marR="0" algn="ctr" rtl="1" eaLnBrk="1" hangingPunct="1">
              <a:lnSpc>
                <a:spcPct val="150000"/>
              </a:lnSpc>
              <a:buClr>
                <a:srgbClr val="7030A0"/>
              </a:buClr>
              <a:defRPr/>
            </a:pPr>
            <a:r>
              <a:rPr lang="fa-IR" sz="4000" b="1" dirty="0" smtClean="0">
                <a:solidFill>
                  <a:schemeClr val="tx1"/>
                </a:solidFill>
                <a:latin typeface="B Tahoma"/>
                <a:ea typeface="B Tahoma"/>
                <a:cs typeface="B Mitra" pitchFamily="2" charset="-78"/>
              </a:rPr>
              <a:t>تفکرات انسان ها مزيت رقابتی پايدار برای سازمان های نوين هستند</a:t>
            </a:r>
            <a:endParaRPr lang="en-US" sz="4000" b="1" dirty="0" smtClean="0">
              <a:solidFill>
                <a:schemeClr val="tx1"/>
              </a:solidFill>
              <a:latin typeface="B Tahoma"/>
              <a:ea typeface="B Tahoma"/>
              <a:cs typeface="B Mitra" pitchFamily="2" charset="-78"/>
            </a:endParaRPr>
          </a:p>
          <a:p>
            <a:pPr marR="0" rtl="1" eaLnBrk="1" hangingPunct="1">
              <a:lnSpc>
                <a:spcPct val="150000"/>
              </a:lnSpc>
              <a:buClr>
                <a:srgbClr val="7030A0"/>
              </a:buClr>
              <a:defRPr/>
            </a:pPr>
            <a:endParaRPr lang="fa-IR" sz="1600" b="1" dirty="0" smtClean="0">
              <a:solidFill>
                <a:srgbClr val="3F1E25"/>
              </a:solidFill>
              <a:effectLst>
                <a:outerShdw blurRad="38100" dist="38100" dir="2700000" algn="tl">
                  <a:srgbClr val="C0C0C0"/>
                </a:outerShdw>
              </a:effectLst>
              <a:latin typeface="B Tahoma"/>
              <a:ea typeface="B Tahoma"/>
              <a:cs typeface="B Tahoma"/>
            </a:endParaRPr>
          </a:p>
          <a:p>
            <a:pPr marR="0" algn="ctr" rtl="1" eaLnBrk="1" hangingPunct="1">
              <a:lnSpc>
                <a:spcPct val="150000"/>
              </a:lnSpc>
              <a:buClr>
                <a:srgbClr val="7030A0"/>
              </a:buClr>
              <a:defRPr/>
            </a:pPr>
            <a:r>
              <a:rPr lang="en-US" sz="4000" b="1" dirty="0" smtClean="0">
                <a:solidFill>
                  <a:srgbClr val="FF0000"/>
                </a:solidFill>
                <a:latin typeface="Times New Roman" pitchFamily="18" charset="0"/>
                <a:cs typeface="Times New Roman" pitchFamily="18" charset="0"/>
              </a:rPr>
              <a:t>Conceptual Properties As: Sustainable Competitive Advantages</a:t>
            </a:r>
          </a:p>
        </p:txBody>
      </p:sp>
    </p:spTree>
  </p:cSld>
  <p:clrMapOvr>
    <a:masterClrMapping/>
  </p:clrMapOvr>
  <p:transition>
    <p:cover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solidFill>
                  <a:srgbClr val="FF0000"/>
                </a:solidFill>
              </a:rPr>
              <a:t>چرخ ارزیابی عملکرد مدیران</a:t>
            </a:r>
            <a:br>
              <a:rPr lang="fa-IR" b="1" dirty="0" smtClean="0">
                <a:solidFill>
                  <a:srgbClr val="FF0000"/>
                </a:solidFill>
              </a:rPr>
            </a:br>
            <a:r>
              <a:rPr lang="en-US" b="1" u="sng" dirty="0" smtClean="0">
                <a:solidFill>
                  <a:srgbClr val="FF0000"/>
                </a:solidFill>
              </a:rPr>
              <a:t>managers assessment wheel</a:t>
            </a:r>
            <a:endParaRPr lang="en-US" b="1" u="sng" dirty="0">
              <a:solidFill>
                <a:srgbClr val="FF0000"/>
              </a:solidFill>
            </a:endParaRPr>
          </a:p>
        </p:txBody>
      </p:sp>
      <p:pic>
        <p:nvPicPr>
          <p:cNvPr id="296962" name="Picture 2" descr="C:\Users\Administrator\Pictures\LSI1.gif"/>
          <p:cNvPicPr>
            <a:picLocks noChangeAspect="1" noChangeArrowheads="1"/>
          </p:cNvPicPr>
          <p:nvPr/>
        </p:nvPicPr>
        <p:blipFill>
          <a:blip r:embed="rId2"/>
          <a:srcRect/>
          <a:stretch>
            <a:fillRect/>
          </a:stretch>
        </p:blipFill>
        <p:spPr bwMode="auto">
          <a:xfrm>
            <a:off x="1905000" y="1888165"/>
            <a:ext cx="6019800" cy="4969835"/>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solidFill>
                  <a:srgbClr val="FF0000"/>
                </a:solidFill>
              </a:rPr>
              <a:t>چرخ ارزیابی عملکرد مدیران</a:t>
            </a:r>
            <a:br>
              <a:rPr lang="fa-IR" b="1" dirty="0" smtClean="0">
                <a:solidFill>
                  <a:srgbClr val="FF0000"/>
                </a:solidFill>
              </a:rPr>
            </a:br>
            <a:r>
              <a:rPr lang="en-US" b="1" u="sng" dirty="0" smtClean="0">
                <a:solidFill>
                  <a:srgbClr val="FF0000"/>
                </a:solidFill>
              </a:rPr>
              <a:t>managers assessment wheel</a:t>
            </a:r>
            <a:endParaRPr lang="en-US" b="1" u="sng" dirty="0">
              <a:solidFill>
                <a:srgbClr val="FF0000"/>
              </a:solidFill>
            </a:endParaRPr>
          </a:p>
        </p:txBody>
      </p:sp>
      <p:pic>
        <p:nvPicPr>
          <p:cNvPr id="296962" name="Picture 2" descr="C:\Users\Administrator\Pictures\LSI1.gif"/>
          <p:cNvPicPr>
            <a:picLocks noChangeAspect="1" noChangeArrowheads="1"/>
          </p:cNvPicPr>
          <p:nvPr/>
        </p:nvPicPr>
        <p:blipFill>
          <a:blip r:embed="rId2"/>
          <a:srcRect/>
          <a:stretch>
            <a:fillRect/>
          </a:stretch>
        </p:blipFill>
        <p:spPr bwMode="auto">
          <a:xfrm>
            <a:off x="1981200" y="1828800"/>
            <a:ext cx="6019800" cy="5105400"/>
          </a:xfrm>
          <a:prstGeom prst="rect">
            <a:avLst/>
          </a:prstGeom>
          <a:noFill/>
        </p:spPr>
      </p:pic>
      <p:sp>
        <p:nvSpPr>
          <p:cNvPr id="4" name="TextBox 3"/>
          <p:cNvSpPr txBox="1"/>
          <p:nvPr/>
        </p:nvSpPr>
        <p:spPr>
          <a:xfrm rot="1551574">
            <a:off x="4183081" y="2663914"/>
            <a:ext cx="2796063" cy="646331"/>
          </a:xfrm>
          <a:prstGeom prst="rect">
            <a:avLst/>
          </a:prstGeom>
          <a:noFill/>
        </p:spPr>
        <p:txBody>
          <a:bodyPr wrap="square" rtlCol="1">
            <a:spAutoFit/>
          </a:bodyPr>
          <a:lstStyle/>
          <a:p>
            <a:pPr algn="ctr"/>
            <a:r>
              <a:rPr lang="fa-IR" sz="3600" b="1" dirty="0" smtClean="0">
                <a:cs typeface="B Titr" panose="00000700000000000000" pitchFamily="2" charset="-78"/>
              </a:rPr>
              <a:t>کار گروهی</a:t>
            </a:r>
            <a:endParaRPr lang="fa-IR" sz="3600" b="1" dirty="0">
              <a:cs typeface="B Titr" panose="00000700000000000000" pitchFamily="2" charset="-78"/>
            </a:endParaRPr>
          </a:p>
        </p:txBody>
      </p:sp>
      <p:sp>
        <p:nvSpPr>
          <p:cNvPr id="6" name="TextBox 5"/>
          <p:cNvSpPr txBox="1"/>
          <p:nvPr/>
        </p:nvSpPr>
        <p:spPr>
          <a:xfrm rot="19340100">
            <a:off x="4592902" y="4711487"/>
            <a:ext cx="2796063" cy="646331"/>
          </a:xfrm>
          <a:prstGeom prst="rect">
            <a:avLst/>
          </a:prstGeom>
          <a:noFill/>
        </p:spPr>
        <p:txBody>
          <a:bodyPr wrap="square" rtlCol="1">
            <a:spAutoFit/>
          </a:bodyPr>
          <a:lstStyle/>
          <a:p>
            <a:pPr algn="ctr"/>
            <a:r>
              <a:rPr lang="fa-IR" sz="3600" b="1" dirty="0" smtClean="0">
                <a:cs typeface="B Titr" panose="00000700000000000000" pitchFamily="2" charset="-78"/>
              </a:rPr>
              <a:t>بهره وری</a:t>
            </a:r>
            <a:endParaRPr lang="fa-IR" sz="3600" b="1" dirty="0">
              <a:cs typeface="B Titr" panose="00000700000000000000" pitchFamily="2" charset="-78"/>
            </a:endParaRPr>
          </a:p>
        </p:txBody>
      </p:sp>
      <p:sp>
        <p:nvSpPr>
          <p:cNvPr id="7" name="TextBox 6"/>
          <p:cNvSpPr txBox="1"/>
          <p:nvPr/>
        </p:nvSpPr>
        <p:spPr>
          <a:xfrm rot="3415004">
            <a:off x="2229810" y="4226523"/>
            <a:ext cx="2796063" cy="646331"/>
          </a:xfrm>
          <a:prstGeom prst="rect">
            <a:avLst/>
          </a:prstGeom>
          <a:noFill/>
        </p:spPr>
        <p:txBody>
          <a:bodyPr wrap="square" rtlCol="1">
            <a:spAutoFit/>
          </a:bodyPr>
          <a:lstStyle/>
          <a:p>
            <a:pPr algn="ctr"/>
            <a:r>
              <a:rPr lang="fa-IR" sz="3600" b="1" dirty="0" smtClean="0">
                <a:cs typeface="B Titr" panose="00000700000000000000" pitchFamily="2" charset="-78"/>
              </a:rPr>
              <a:t>دانش پنهان</a:t>
            </a:r>
            <a:endParaRPr lang="fa-IR" sz="3600" b="1" dirty="0">
              <a:cs typeface="B Titr" panose="00000700000000000000" pitchFamily="2" charset="-78"/>
            </a:endParaRPr>
          </a:p>
        </p:txBody>
      </p:sp>
    </p:spTree>
    <p:extLst>
      <p:ext uri="{BB962C8B-B14F-4D97-AF65-F5344CB8AC3E}">
        <p14:creationId xmlns:p14="http://schemas.microsoft.com/office/powerpoint/2010/main" val="317236203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1371600" y="1295400"/>
            <a:ext cx="6705600" cy="1143000"/>
          </a:xfrm>
          <a:ln w="57150"/>
        </p:spPr>
        <p:txBody>
          <a:bodyPr/>
          <a:lstStyle/>
          <a:p>
            <a:pPr algn="ctr" eaLnBrk="1" fontAlgn="auto" hangingPunct="1">
              <a:spcAft>
                <a:spcPts val="0"/>
              </a:spcAft>
              <a:defRPr/>
            </a:pPr>
            <a:r>
              <a:rPr lang="en-US" sz="4000" dirty="0" smtClean="0">
                <a:ln>
                  <a:solidFill>
                    <a:srgbClr val="FFC000"/>
                  </a:solidFill>
                </a:ln>
                <a:solidFill>
                  <a:srgbClr val="C00000"/>
                </a:solidFill>
                <a:cs typeface="B Titr" pitchFamily="2" charset="-78"/>
              </a:rPr>
              <a:t>!</a:t>
            </a:r>
            <a:r>
              <a:rPr lang="fa-IR" sz="4000" dirty="0" smtClean="0">
                <a:ln>
                  <a:solidFill>
                    <a:srgbClr val="FFC000"/>
                  </a:solidFill>
                </a:ln>
                <a:solidFill>
                  <a:srgbClr val="C00000"/>
                </a:solidFill>
                <a:cs typeface="B Titr" pitchFamily="2" charset="-78"/>
              </a:rPr>
              <a:t>باتشکر </a:t>
            </a:r>
            <a:r>
              <a:rPr lang="fa-IR" sz="4000" dirty="0">
                <a:ln>
                  <a:solidFill>
                    <a:srgbClr val="FFC000"/>
                  </a:solidFill>
                </a:ln>
                <a:solidFill>
                  <a:srgbClr val="C00000"/>
                </a:solidFill>
                <a:cs typeface="B Titr" pitchFamily="2" charset="-78"/>
              </a:rPr>
              <a:t>از توجه شما</a:t>
            </a:r>
            <a:endParaRPr lang="en-US" sz="4000" dirty="0">
              <a:ln>
                <a:solidFill>
                  <a:srgbClr val="FFC000"/>
                </a:solidFill>
              </a:ln>
              <a:solidFill>
                <a:srgbClr val="C00000"/>
              </a:solidFill>
              <a:cs typeface="B Titr" pitchFamily="2" charset="-78"/>
            </a:endParaRPr>
          </a:p>
        </p:txBody>
      </p:sp>
      <p:sp>
        <p:nvSpPr>
          <p:cNvPr id="24579" name="Rectangle 3"/>
          <p:cNvSpPr>
            <a:spLocks noGrp="1" noChangeArrowheads="1"/>
          </p:cNvSpPr>
          <p:nvPr>
            <p:ph type="subTitle" idx="1"/>
          </p:nvPr>
        </p:nvSpPr>
        <p:spPr>
          <a:xfrm>
            <a:off x="685800" y="2286000"/>
            <a:ext cx="8143931" cy="2611437"/>
          </a:xfrm>
          <a:ln w="76200" cmpd="tri"/>
        </p:spPr>
        <p:txBody>
          <a:bodyPr>
            <a:normAutofit/>
          </a:bodyPr>
          <a:lstStyle/>
          <a:p>
            <a:pPr algn="ctr" eaLnBrk="1" fontAlgn="auto" hangingPunct="1">
              <a:lnSpc>
                <a:spcPct val="90000"/>
              </a:lnSpc>
              <a:spcAft>
                <a:spcPts val="0"/>
              </a:spcAft>
              <a:defRPr/>
            </a:pPr>
            <a:r>
              <a:rPr lang="en-US" sz="6600" b="1" dirty="0" smtClean="0">
                <a:ln>
                  <a:solidFill>
                    <a:srgbClr val="002060"/>
                  </a:solidFill>
                </a:ln>
                <a:solidFill>
                  <a:schemeClr val="tx1"/>
                </a:solidFill>
                <a:latin typeface="Angsana New" pitchFamily="18" charset="-34"/>
                <a:cs typeface="B Mashhad" pitchFamily="2" charset="-78"/>
              </a:rPr>
              <a:t>Thanks for your attention!</a:t>
            </a:r>
            <a:endParaRPr lang="en-US" sz="6600" b="1" dirty="0">
              <a:ln>
                <a:solidFill>
                  <a:srgbClr val="002060"/>
                </a:solidFill>
              </a:ln>
              <a:solidFill>
                <a:schemeClr val="tx1"/>
              </a:solidFill>
              <a:latin typeface="Angsana New" pitchFamily="18" charset="-34"/>
              <a:cs typeface="B Mashhad" pitchFamily="2" charset="-78"/>
            </a:endParaRPr>
          </a:p>
        </p:txBody>
      </p:sp>
      <p:pic>
        <p:nvPicPr>
          <p:cNvPr id="4" name="Picture 3" descr="Australiana.jpg.png"/>
          <p:cNvPicPr>
            <a:picLocks noChangeAspect="1"/>
          </p:cNvPicPr>
          <p:nvPr/>
        </p:nvPicPr>
        <p:blipFill>
          <a:blip r:embed="rId2"/>
          <a:stretch>
            <a:fillRect/>
          </a:stretch>
        </p:blipFill>
        <p:spPr>
          <a:xfrm>
            <a:off x="2819400" y="3276600"/>
            <a:ext cx="3505200" cy="3319706"/>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fade">
                                      <p:cBhvr>
                                        <p:cTn id="7" dur="500"/>
                                        <p:tgtEl>
                                          <p:spTgt spid="2457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579">
                                            <p:bg/>
                                          </p:spTgt>
                                        </p:tgtEl>
                                        <p:attrNameLst>
                                          <p:attrName>style.visibility</p:attrName>
                                        </p:attrNameLst>
                                      </p:cBhvr>
                                      <p:to>
                                        <p:strVal val="visible"/>
                                      </p:to>
                                    </p:set>
                                    <p:animEffect transition="in" filter="fade">
                                      <p:cBhvr>
                                        <p:cTn id="10" dur="500"/>
                                        <p:tgtEl>
                                          <p:spTgt spid="24579">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Effect transition="in" filter="fade">
                                      <p:cBhvr>
                                        <p:cTn id="13" dur="500"/>
                                        <p:tgtEl>
                                          <p:spTgt spid="24579">
                                            <p:txEl>
                                              <p:pRg st="0" end="0"/>
                                            </p:txEl>
                                          </p:spTgt>
                                        </p:tgtEl>
                                      </p:cBhvr>
                                    </p:animEffect>
                                  </p:childTnLst>
                                </p:cTn>
                              </p:par>
                              <p:par>
                                <p:cTn id="14" presetID="6" presetClass="entr" presetSubtype="16" fill="hold" nodeType="withEffect">
                                  <p:stCondLst>
                                    <p:cond delay="500"/>
                                  </p:stCondLst>
                                  <p:childTnLst>
                                    <p:set>
                                      <p:cBhvr>
                                        <p:cTn id="15" dur="1" fill="hold">
                                          <p:stCondLst>
                                            <p:cond delay="0"/>
                                          </p:stCondLst>
                                        </p:cTn>
                                        <p:tgtEl>
                                          <p:spTgt spid="4"/>
                                        </p:tgtEl>
                                        <p:attrNameLst>
                                          <p:attrName>style.visibility</p:attrName>
                                        </p:attrNameLst>
                                      </p:cBhvr>
                                      <p:to>
                                        <p:strVal val="visible"/>
                                      </p:to>
                                    </p:set>
                                    <p:animEffect transition="in" filter="circle(in)">
                                      <p:cBhvr>
                                        <p:cTn id="1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79"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838200"/>
            <a:ext cx="7620000" cy="5073022"/>
          </a:xfrm>
        </p:spPr>
        <p:txBody>
          <a:bodyPr>
            <a:normAutofit/>
          </a:bodyPr>
          <a:lstStyle/>
          <a:p>
            <a:pPr marL="0" indent="0" algn="ctr" rtl="1">
              <a:buNone/>
            </a:pPr>
            <a:r>
              <a:rPr lang="fa-IR" sz="4800" b="1" dirty="0" smtClean="0">
                <a:solidFill>
                  <a:srgbClr val="00B050"/>
                </a:solidFill>
                <a:cs typeface="B Nazanin" panose="00000400000000000000" pitchFamily="2" charset="-78"/>
              </a:rPr>
              <a:t>واگر بپذیریم  :</a:t>
            </a:r>
            <a:endParaRPr lang="en-US" sz="4800" b="1" dirty="0" smtClean="0">
              <a:solidFill>
                <a:srgbClr val="00B050"/>
              </a:solidFill>
              <a:cs typeface="B Nazanin" panose="00000400000000000000" pitchFamily="2" charset="-78"/>
            </a:endParaRPr>
          </a:p>
          <a:p>
            <a:pPr algn="ctr" rtl="1"/>
            <a:endParaRPr lang="fa-IR" sz="3600" b="1" dirty="0" smtClean="0"/>
          </a:p>
          <a:p>
            <a:pPr algn="ctr" rtl="1"/>
            <a:r>
              <a:rPr lang="fa-IR" sz="3600" b="1" dirty="0" smtClean="0"/>
              <a:t>که دانش قدرت است و یک کالای استراتژیک  !</a:t>
            </a:r>
            <a:endParaRPr lang="en-US" sz="3600" b="1" dirty="0" smtClean="0"/>
          </a:p>
          <a:p>
            <a:pPr algn="ctr" rtl="1"/>
            <a:endParaRPr lang="en-US" sz="3600" b="1" dirty="0" smtClean="0"/>
          </a:p>
          <a:p>
            <a:pPr algn="ctr" rtl="0"/>
            <a:r>
              <a:rPr lang="en-US" sz="3600" b="1" dirty="0" smtClean="0">
                <a:solidFill>
                  <a:srgbClr val="FF0000"/>
                </a:solidFill>
              </a:rPr>
              <a:t>Knowledge is a strategic commodity</a:t>
            </a:r>
            <a:endParaRPr lang="fa-IR" sz="3600" b="1" dirty="0" smtClean="0">
              <a:solidFill>
                <a:srgbClr val="FF0000"/>
              </a:solidFill>
            </a:endParaRPr>
          </a:p>
          <a:p>
            <a:pPr algn="ctr" rtl="1"/>
            <a:endParaRPr lang="en-US" sz="36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685800"/>
            <a:ext cx="7696200" cy="5225422"/>
          </a:xfrm>
        </p:spPr>
        <p:txBody>
          <a:bodyPr>
            <a:normAutofit/>
          </a:bodyPr>
          <a:lstStyle/>
          <a:p>
            <a:pPr marL="0" indent="0" algn="ctr" rtl="1">
              <a:buNone/>
            </a:pPr>
            <a:r>
              <a:rPr lang="fa-IR" sz="5400" b="1" dirty="0" smtClean="0">
                <a:solidFill>
                  <a:srgbClr val="00B050"/>
                </a:solidFill>
                <a:latin typeface="Adriator" pitchFamily="2" charset="0"/>
                <a:cs typeface="B Mitra" pitchFamily="2" charset="-78"/>
              </a:rPr>
              <a:t>بنا براین :</a:t>
            </a:r>
          </a:p>
          <a:p>
            <a:pPr algn="ctr" rtl="1"/>
            <a:endParaRPr lang="fa-IR" sz="3600" b="1" dirty="0" smtClean="0">
              <a:latin typeface="Adriator" pitchFamily="2" charset="0"/>
              <a:cs typeface="B Mitra" pitchFamily="2" charset="-78"/>
            </a:endParaRPr>
          </a:p>
          <a:p>
            <a:pPr algn="ctr" rtl="1"/>
            <a:r>
              <a:rPr lang="fa-IR" sz="4400" b="1" dirty="0" smtClean="0">
                <a:latin typeface="Adriator" pitchFamily="2" charset="0"/>
                <a:cs typeface="B Mitra" pitchFamily="2" charset="-78"/>
              </a:rPr>
              <a:t>ما می گوییم که دانش پنهان کارکنان یک کالای استراتژیک ا ست</a:t>
            </a:r>
          </a:p>
          <a:p>
            <a:pPr algn="ctr" rtl="1"/>
            <a:endParaRPr lang="fa-IR" sz="3600" b="1" dirty="0" smtClean="0">
              <a:latin typeface="Adriator" pitchFamily="2" charset="0"/>
              <a:cs typeface="B Mitra" pitchFamily="2" charset="-78"/>
            </a:endParaRPr>
          </a:p>
          <a:p>
            <a:pPr algn="ctr" rtl="0"/>
            <a:r>
              <a:rPr lang="en-US" sz="3600" b="1" dirty="0" smtClean="0">
                <a:solidFill>
                  <a:srgbClr val="FF0000"/>
                </a:solidFill>
                <a:cs typeface="B Mitra" pitchFamily="2" charset="-78"/>
              </a:rPr>
              <a:t>Tacit knowledge is a strategic commodity</a:t>
            </a:r>
            <a:r>
              <a:rPr lang="fa-IR" sz="3600" b="1" dirty="0" smtClean="0">
                <a:cs typeface="B Mitra" pitchFamily="2" charset="-78"/>
              </a:rPr>
              <a:t> </a:t>
            </a:r>
            <a:endParaRPr lang="en-US" sz="3600" b="1" dirty="0">
              <a:cs typeface="B Mitra" pitchFamily="2"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1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11704</TotalTime>
  <Words>1491</Words>
  <Application>Microsoft Office PowerPoint</Application>
  <PresentationFormat>On-screen Show (4:3)</PresentationFormat>
  <Paragraphs>437</Paragraphs>
  <Slides>72</Slides>
  <Notes>9</Notes>
  <HiddenSlides>0</HiddenSlides>
  <MMClips>0</MMClips>
  <ScaleCrop>false</ScaleCrop>
  <HeadingPairs>
    <vt:vector size="8" baseType="variant">
      <vt:variant>
        <vt:lpstr>Fonts Used</vt:lpstr>
      </vt:variant>
      <vt:variant>
        <vt:i4>27</vt:i4>
      </vt:variant>
      <vt:variant>
        <vt:lpstr>Theme</vt:lpstr>
      </vt:variant>
      <vt:variant>
        <vt:i4>2</vt:i4>
      </vt:variant>
      <vt:variant>
        <vt:lpstr>Embedded OLE Servers</vt:lpstr>
      </vt:variant>
      <vt:variant>
        <vt:i4>1</vt:i4>
      </vt:variant>
      <vt:variant>
        <vt:lpstr>Slide Titles</vt:lpstr>
      </vt:variant>
      <vt:variant>
        <vt:i4>72</vt:i4>
      </vt:variant>
    </vt:vector>
  </HeadingPairs>
  <TitlesOfParts>
    <vt:vector size="102" baseType="lpstr">
      <vt:lpstr>ＭＳ Ｐゴシック</vt:lpstr>
      <vt:lpstr>Adriator</vt:lpstr>
      <vt:lpstr>Angsana New</vt:lpstr>
      <vt:lpstr>Arial</vt:lpstr>
      <vt:lpstr>Arial Black</vt:lpstr>
      <vt:lpstr>Arial Rounded MT Bold</vt:lpstr>
      <vt:lpstr>B Davat</vt:lpstr>
      <vt:lpstr>B Jadid</vt:lpstr>
      <vt:lpstr>B Kaj</vt:lpstr>
      <vt:lpstr>B Mashhad</vt:lpstr>
      <vt:lpstr>B Mitra</vt:lpstr>
      <vt:lpstr>B Nazanin</vt:lpstr>
      <vt:lpstr>B Tahoma</vt:lpstr>
      <vt:lpstr>B Titr</vt:lpstr>
      <vt:lpstr>B Traffic</vt:lpstr>
      <vt:lpstr>B Zar</vt:lpstr>
      <vt:lpstr>Bell MT</vt:lpstr>
      <vt:lpstr>Bookman Old Style</vt:lpstr>
      <vt:lpstr>Calibri</vt:lpstr>
      <vt:lpstr>Century Gothic</vt:lpstr>
      <vt:lpstr>Constantia</vt:lpstr>
      <vt:lpstr>Script MT Bold</vt:lpstr>
      <vt:lpstr>Tahoma</vt:lpstr>
      <vt:lpstr>Times New Roman</vt:lpstr>
      <vt:lpstr>Traffic</vt:lpstr>
      <vt:lpstr>Wingdings</vt:lpstr>
      <vt:lpstr>Wingdings 3</vt:lpstr>
      <vt:lpstr>Wisp</vt:lpstr>
      <vt:lpstr>1_Wisp</vt:lpstr>
      <vt:lpstr>Microsoft ClipArt Gallery</vt:lpstr>
      <vt:lpstr>رابطه مدیریت دانش و مدیریت عملکرد مدیران</vt:lpstr>
      <vt:lpstr>PowerPoint Presentation</vt:lpstr>
      <vt:lpstr>دراین کنفرانس :</vt:lpstr>
      <vt:lpstr>آيا می دانستيد که :</vt:lpstr>
      <vt:lpstr>چه بايد کرد ؟</vt:lpstr>
      <vt:lpstr>PowerPoint Presentation</vt:lpstr>
      <vt:lpstr>PowerPoint Presentation</vt:lpstr>
      <vt:lpstr>PowerPoint Presentation</vt:lpstr>
      <vt:lpstr>PowerPoint Presentation</vt:lpstr>
      <vt:lpstr>Needs for intellectual capitals</vt:lpstr>
      <vt:lpstr>PowerPoint Presentation</vt:lpstr>
      <vt:lpstr>PowerPoint Presentation</vt:lpstr>
      <vt:lpstr>PowerPoint Presentation</vt:lpstr>
      <vt:lpstr>PowerPoint Presentation</vt:lpstr>
      <vt:lpstr>PowerPoint Presentation</vt:lpstr>
      <vt:lpstr>PowerPoint Presentation</vt:lpstr>
      <vt:lpstr>دانش آشکار و دانش پنهان </vt:lpstr>
      <vt:lpstr>PowerPoint Presentation</vt:lpstr>
      <vt:lpstr>PowerPoint Presentation</vt:lpstr>
      <vt:lpstr>PowerPoint Presentation</vt:lpstr>
      <vt:lpstr>PowerPoint Presentation</vt:lpstr>
      <vt:lpstr>در تفکر استراتژیک: </vt:lpstr>
      <vt:lpstr>PowerPoint Presentation</vt:lpstr>
      <vt:lpstr>گرده افشانی ایده ها Cross pollinate</vt:lpstr>
      <vt:lpstr>خرد جمعی</vt:lpstr>
      <vt:lpstr>زمانی که اشتراک دانش پنهان شکل میگیرد  ما نوآوری داریم!  When we have tacit knowledge Sharing We have Innovation!   Ref: the same </vt:lpstr>
      <vt:lpstr>PowerPoint Presentation</vt:lpstr>
      <vt:lpstr>PowerPoint Presentation</vt:lpstr>
      <vt:lpstr>PowerPoint Presentation</vt:lpstr>
      <vt:lpstr>PowerPoint Presentation</vt:lpstr>
      <vt:lpstr>Paradigm Has Shifted From Management to Leadership!!</vt:lpstr>
      <vt:lpstr>مدیران زاده می شوند یا ساخته شوند ؟</vt:lpstr>
      <vt:lpstr> !!مدیران ساخته شوند وبعد از آن ارزیابی</vt:lpstr>
      <vt:lpstr>یک نظام رصد کردن نیاز است </vt:lpstr>
      <vt:lpstr>قابلیت ها ، شایستکی ها، توانایی در حوزه مدیریت شناسایی شوند </vt:lpstr>
      <vt:lpstr>نظام توانمندسازی معنا شود</vt:lpstr>
      <vt:lpstr>PowerPoint Presentation</vt:lpstr>
      <vt:lpstr>مدل مفهومی توانمند سازی با رویکرد مدیریت عملکرد Conceptual model</vt:lpstr>
      <vt:lpstr>مدیریت عملکرد و ارزیابی</vt:lpstr>
      <vt:lpstr>  چرامدیریت وارزیابی عملکرد مهم است؟</vt:lpstr>
      <vt:lpstr> 8 بخش اصلی در مدیریت عملکرد</vt:lpstr>
      <vt:lpstr>Why is performance management important? </vt:lpstr>
      <vt:lpstr>Effective practice – what is involved?</vt:lpstr>
      <vt:lpstr>Methods &amp;Tools for performance management</vt:lpstr>
      <vt:lpstr>PowerPoint Presentation</vt:lpstr>
      <vt:lpstr>Assessment Center Defined</vt:lpstr>
      <vt:lpstr>PowerPoint Presentation</vt:lpstr>
      <vt:lpstr>PowerPoint Presentation</vt:lpstr>
      <vt:lpstr>باز خور 360 درجه 360  degree  feedback</vt:lpstr>
      <vt:lpstr>360  concept</vt:lpstr>
      <vt:lpstr>360  concept</vt:lpstr>
      <vt:lpstr>PowerPoint Presentation</vt:lpstr>
      <vt:lpstr>PowerPoint Presentation</vt:lpstr>
      <vt:lpstr>How 360 Degree Feedback Works</vt:lpstr>
      <vt:lpstr>PowerPoint Presentation</vt:lpstr>
      <vt:lpstr>Career wheel چرخ کارراهه</vt:lpstr>
      <vt:lpstr>Career wheel چرخ کارراهه</vt:lpstr>
      <vt:lpstr>Career wheel چرخ کارراهه</vt:lpstr>
      <vt:lpstr>Career wheel چرخ کارراهه</vt:lpstr>
      <vt:lpstr>Career wheel چرخ کارراهه</vt:lpstr>
      <vt:lpstr>ما چه کرده ایم ؟</vt:lpstr>
      <vt:lpstr>مدیریت عملکرد و ارزیابی</vt:lpstr>
      <vt:lpstr>مراحل کلی اجرای پروژه :</vt:lpstr>
      <vt:lpstr>مراحل کلی اجرای پروژه :</vt:lpstr>
      <vt:lpstr>PowerPoint Presentation</vt:lpstr>
      <vt:lpstr>نکته قابل توجه :</vt:lpstr>
      <vt:lpstr>PowerPoint Presentation</vt:lpstr>
      <vt:lpstr>در جدید ترین مطالعات تاکید بر:</vt:lpstr>
      <vt:lpstr>پیشنهاد و کلام آخر :</vt:lpstr>
      <vt:lpstr>چرخ ارزیابی عملکرد مدیران managers assessment wheel</vt:lpstr>
      <vt:lpstr>چرخ ارزیابی عملکرد مدیران managers assessment wheel</vt:lpstr>
      <vt:lpstr>!باتشکر از توجه شما</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کنفرانس مدیریت اجرایی</dc:title>
  <dc:creator>7</dc:creator>
  <cp:lastModifiedBy>Novin Pendar</cp:lastModifiedBy>
  <cp:revision>245</cp:revision>
  <dcterms:created xsi:type="dcterms:W3CDTF">2014-06-15T12:26:40Z</dcterms:created>
  <dcterms:modified xsi:type="dcterms:W3CDTF">2014-10-22T08:18:30Z</dcterms:modified>
</cp:coreProperties>
</file>